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09C1E2-619A-434F-B8F4-9EA7925A79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369AF09-7CD0-4489-B32C-FDE9114250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8D5066-8DDB-4DEC-A26D-588C820E3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8B0BC3-886D-46A5-B3B4-127752788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7C8259-61A0-402F-878D-6E01298B4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66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B95116-2E40-424C-97BE-1F92AD5E2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410AC3-6A8A-4F96-81D0-61506A3DE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E2EA47-A8D7-42C4-B5BA-F927C980B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BE73C6-1093-431D-9D0A-D4DCFA372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AC67B-ACC2-47FD-A209-1E300D623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74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1AD9B6-7394-4A09-B97F-595218497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1967174-C974-49B2-AC0E-6E86940FC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65F225-3479-4991-B75D-138A1D765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0F196C-BD2F-4C6B-BD05-8A9E5F1E4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2F955D-DC1A-4C2E-9799-6D02389CC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77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49CF91-C816-45A9-9F08-57337763A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C8D439-0CEB-498E-9424-6CF01802CE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51BCF1-2238-42F6-860A-D5FDCE18D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018FB0-BBA4-4A40-9A09-E3A9091AF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67DE17-25B2-4D82-948A-22D061008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251B6F-1EB6-4B21-AF5C-16E3D62C7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73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D81CA-2191-4603-A7E6-986D10C29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280BA6A-3F70-4E54-9982-BEBE7A67B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2DBD00C-7FB3-4C01-A2D6-6F20074D4E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E6EDA6C-5FF5-4F16-98EC-7943020804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21A1939-E4D7-4A0C-A681-4ECE992413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DF8489E-DBC4-42A8-A848-DDCB6FA9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34D7EAB-8759-45D5-8AEA-719943E06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988A1DF-A32C-4AC7-8DB1-ABDB6FE5E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03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9E7D08-856C-46F9-9996-42897C332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B45EF80-9CC6-4A50-8BF0-B5A638944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1F6DC40-4933-4EE9-948A-345051735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4877218-4FEB-4E37-A7CB-45879EB11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53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454F0EE-EE5F-463D-B1DF-4D789522A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49192BB-6D9F-4D93-88B9-C058E1CD1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6EA28BE-040F-4A26-85F7-66E65B8BD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76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7E0D3F-CCCE-4755-98A6-3F7CFC93B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E39C90-8B2A-49D5-9878-3A684497C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C229A7F-730D-4085-BFE6-5C67C9221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86746F8-FBCB-467C-B821-D509D7880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4E578C-8A63-4034-BDF4-2C9481721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6BA50D-889B-4DEF-8936-46317CCE3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723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4363A1-F968-48E2-B95E-47E5BACD6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67B83E4-F7CB-4663-ACF0-517D3295C1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0C735CD-664A-4AF7-9A40-65FD73669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A228AC8-7DD5-4C25-BF00-C743B6BB3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99596E-86EC-40A0-9AEF-6286339F1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BEC5EDA-9122-42C1-8752-F43DC3296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3DBB43-27A5-46F8-8FD1-33D6F123C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B6DB394-069C-49DE-97E5-6E600E3036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1FF10A-1A5A-44BA-A68F-66EDAB57B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EA3465-224F-473C-92FB-055ECBF4D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7963D4-07E3-4702-B25A-309C83418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42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44F77F4-11BF-4EC8-8F23-3B72F21D03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9384F1E-FBCD-48DC-9F4A-1DDAFEB6AA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1FF407-36B3-43B2-B1C8-6F9C82C2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22C64C-BC48-4F6C-A500-969910A2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3E7DFF-B38B-40B0-A37D-9CCEB6EB2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39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31F585-39B0-45A0-A95F-53C421B54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E630F28-498C-44EB-859A-A7C0C601CB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A53EB9-0C6B-44BF-9511-7E27AD339E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090E1-03B2-46FE-B4B4-5C04594364BE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69A5C0-7681-487B-AB79-39195D962F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796155-D5D0-4053-81A1-ED0DD13442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5BBD6-3BCF-47F3-AFAC-8430F91455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6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184D42-C309-4B58-9627-7EA6BA255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539" y="1571814"/>
            <a:ext cx="7650997" cy="2387600"/>
          </a:xfrm>
        </p:spPr>
        <p:txBody>
          <a:bodyPr>
            <a:normAutofit/>
          </a:bodyPr>
          <a:lstStyle/>
          <a:p>
            <a:r>
              <a:rPr lang="ru-RU" sz="5400" b="1" dirty="0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Стратегия «</a:t>
            </a:r>
            <a:r>
              <a:rPr lang="ru-RU" sz="5400" b="1" dirty="0" err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sz="5400" b="1" dirty="0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на уроках истории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C000E2B-3FE7-4A54-BC20-BDB24A0AC052}"/>
              </a:ext>
            </a:extLst>
          </p:cNvPr>
          <p:cNvSpPr/>
          <p:nvPr/>
        </p:nvSpPr>
        <p:spPr>
          <a:xfrm>
            <a:off x="3302977" y="4824521"/>
            <a:ext cx="360226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i="1" cap="none" spc="0" dirty="0">
                <a:ln w="0"/>
                <a:solidFill>
                  <a:srgbClr val="66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Фёдоров С.П.</a:t>
            </a:r>
          </a:p>
        </p:txBody>
      </p:sp>
    </p:spTree>
    <p:extLst>
      <p:ext uri="{BB962C8B-B14F-4D97-AF65-F5344CB8AC3E}">
        <p14:creationId xmlns:p14="http://schemas.microsoft.com/office/powerpoint/2010/main" val="21597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F32F63-3AAC-4BF0-AED0-EA66D9F1C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980336" cy="1325563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это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84B7FF-B30C-4640-A24D-CE1F1DCF4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98033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один из приёмов технологии развития критического мышления, который позволяет ребёнку научиться самостоятельно добывать важную для себя информацию и вырабатывать собственную позицию относительно неё.</a:t>
            </a:r>
            <a:endParaRPr lang="ru-RU" sz="3200" b="1" dirty="0">
              <a:solidFill>
                <a:srgbClr val="33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05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F32F63-3AAC-4BF0-AED0-EA66D9F1C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980336" cy="1325563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84B7FF-B30C-4640-A24D-CE1F1DCF4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715" y="1690688"/>
            <a:ext cx="8119821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применяется в начале изучения новой учебной информации. Чтобы понять, что это такое, достаточно узнать, что его название является аббревиатурой, которая с английского переводится как </a:t>
            </a:r>
            <a:r>
              <a:rPr lang="ru-RU" sz="32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«интерактивная познавательная система для эффективного чтения и мышления».</a:t>
            </a:r>
            <a:endParaRPr lang="ru-RU" sz="4400" b="1" i="1" dirty="0">
              <a:solidFill>
                <a:srgbClr val="33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4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A0EEA9-F09C-43C8-BD70-0573929A1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аббревиатура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575E08-AFC3-4883-A486-9FCD70C36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93663" algn="just">
              <a:buNone/>
            </a:pP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I — </a:t>
            </a:r>
            <a:r>
              <a:rPr lang="de-DE" sz="3200" b="1" i="1" dirty="0" err="1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interactive</a:t>
            </a: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интерактивная).</a:t>
            </a:r>
          </a:p>
          <a:p>
            <a:pPr marL="0" indent="0" algn="just">
              <a:buNone/>
            </a:pP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N — </a:t>
            </a:r>
            <a:r>
              <a:rPr lang="de-DE" sz="3200" b="1" i="1" dirty="0" err="1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noting</a:t>
            </a: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познавательная).</a:t>
            </a:r>
          </a:p>
          <a:p>
            <a:pPr marL="0" indent="0" algn="just">
              <a:buNone/>
            </a:pP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S — </a:t>
            </a:r>
            <a:r>
              <a:rPr lang="de-DE" sz="3200" b="1" i="1" dirty="0" err="1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system</a:t>
            </a: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 </a:t>
            </a:r>
            <a:r>
              <a:rPr lang="de-DE" sz="3200" b="1" i="0" dirty="0" err="1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for</a:t>
            </a: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система).</a:t>
            </a:r>
          </a:p>
          <a:p>
            <a:pPr marL="0" indent="0" algn="just">
              <a:buNone/>
            </a:pP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E — </a:t>
            </a:r>
            <a:r>
              <a:rPr lang="de-DE" sz="3200" b="1" i="1" dirty="0" err="1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effective</a:t>
            </a: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для эффективного).</a:t>
            </a:r>
          </a:p>
          <a:p>
            <a:pPr marL="0" indent="0" algn="just">
              <a:buNone/>
            </a:pP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R — </a:t>
            </a:r>
            <a:r>
              <a:rPr lang="de-DE" sz="3200" b="1" i="1" dirty="0" err="1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reading</a:t>
            </a: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чтения).</a:t>
            </a:r>
          </a:p>
          <a:p>
            <a:pPr marL="0" indent="0" algn="just">
              <a:buNone/>
            </a:pP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T — </a:t>
            </a:r>
            <a:r>
              <a:rPr lang="de-DE" sz="3200" b="1" i="1" dirty="0" err="1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thinking</a:t>
            </a:r>
            <a:r>
              <a:rPr lang="de-DE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и размышления).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38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D3573B-96ED-49B9-8D19-4ADE53125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127929" cy="1325563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уроках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044205-3E1E-4840-80D4-2E767CD76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5659"/>
            <a:ext cx="7964837" cy="4977216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sz="5800" b="1" dirty="0">
                <a:solidFill>
                  <a:srgbClr val="333300"/>
                </a:solidFill>
                <a:latin typeface="Arial" panose="020B0604020202020204" pitchFamily="34" charset="0"/>
              </a:rPr>
              <a:t>Данную стратегию используют на уроке при работе с текстом учебника. </a:t>
            </a:r>
            <a:r>
              <a:rPr lang="ru-RU" sz="58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Учащиеся читают текст, маркируя его специальными значками:</a:t>
            </a:r>
          </a:p>
          <a:p>
            <a:pPr marL="0" indent="0" algn="just">
              <a:buNone/>
            </a:pPr>
            <a:endParaRPr lang="ru-RU" sz="2200" b="1" i="0" dirty="0">
              <a:solidFill>
                <a:srgbClr val="333300"/>
              </a:solidFill>
              <a:effectLst/>
              <a:latin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5100" b="1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V</a:t>
            </a:r>
            <a:r>
              <a:rPr lang="ru-RU" sz="51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 —  </a:t>
            </a:r>
            <a:r>
              <a:rPr lang="ru-RU" sz="51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я это знаю;</a:t>
            </a:r>
          </a:p>
          <a:p>
            <a:pPr marL="0" indent="0" algn="just">
              <a:buNone/>
            </a:pPr>
            <a:r>
              <a:rPr lang="ru-RU" sz="6400" b="1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+</a:t>
            </a:r>
            <a:r>
              <a:rPr lang="ru-RU" sz="51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 —  </a:t>
            </a:r>
            <a:r>
              <a:rPr lang="ru-RU" sz="51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это новая информация для меня;</a:t>
            </a:r>
          </a:p>
          <a:p>
            <a:pPr marL="0" indent="0">
              <a:buNone/>
            </a:pPr>
            <a:r>
              <a:rPr lang="ru-RU" sz="6400" b="1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–</a:t>
            </a:r>
            <a:r>
              <a:rPr lang="ru-RU" sz="51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 —  </a:t>
            </a:r>
            <a:r>
              <a:rPr lang="ru-RU" sz="51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я думал по-другому, это    </a:t>
            </a:r>
          </a:p>
          <a:p>
            <a:pPr marL="0" indent="0">
              <a:buNone/>
            </a:pPr>
            <a:r>
              <a:rPr lang="ru-RU" sz="5100" b="1" i="1" dirty="0">
                <a:solidFill>
                  <a:srgbClr val="333300"/>
                </a:solidFill>
                <a:latin typeface="Arial" panose="020B0604020202020204" pitchFamily="34" charset="0"/>
              </a:rPr>
              <a:t>          </a:t>
            </a:r>
            <a:r>
              <a:rPr lang="ru-RU" sz="51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противоречит тому, что я знал;</a:t>
            </a:r>
          </a:p>
          <a:p>
            <a:pPr marL="0" indent="0" algn="just">
              <a:buNone/>
            </a:pPr>
            <a:r>
              <a:rPr lang="ru-RU" sz="5100" b="1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?</a:t>
            </a:r>
            <a:r>
              <a:rPr lang="ru-RU" sz="51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 —  </a:t>
            </a:r>
            <a:r>
              <a:rPr lang="ru-RU" sz="51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это мне непонятно, нужны </a:t>
            </a:r>
          </a:p>
          <a:p>
            <a:pPr marL="0" indent="0" algn="just">
              <a:buNone/>
            </a:pPr>
            <a:r>
              <a:rPr lang="ru-RU" sz="51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          </a:t>
            </a:r>
            <a:r>
              <a:rPr lang="ru-RU" sz="51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</a:rPr>
              <a:t>объяснения, уточнения.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356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83F179-ACF9-4A8E-9997-503AA62E4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(заполнение таблицы)</a:t>
            </a:r>
            <a:endParaRPr lang="ru-RU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50DD44C3-DC30-440D-95D5-990209F963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9293770"/>
              </p:ext>
            </p:extLst>
          </p:nvPr>
        </p:nvGraphicFramePr>
        <p:xfrm>
          <a:off x="731002" y="1544750"/>
          <a:ext cx="9234407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950">
                  <a:extLst>
                    <a:ext uri="{9D8B030D-6E8A-4147-A177-3AD203B41FA5}">
                      <a16:colId xmlns:a16="http://schemas.microsoft.com/office/drawing/2014/main" val="3603784278"/>
                    </a:ext>
                  </a:extLst>
                </a:gridCol>
                <a:gridCol w="8492457">
                  <a:extLst>
                    <a:ext uri="{9D8B030D-6E8A-4147-A177-3AD203B41FA5}">
                      <a16:colId xmlns:a16="http://schemas.microsoft.com/office/drawing/2014/main" val="39979052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V</a:t>
                      </a:r>
                      <a:endParaRPr lang="ru-RU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 этой строке тезисно отмечаются уже известные ранее факты.</a:t>
                      </a:r>
                      <a:endParaRPr lang="ru-RU" sz="3200" b="1" i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969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+</a:t>
                      </a:r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Здесь записывается информация, которая оказалась новой.</a:t>
                      </a:r>
                      <a:endParaRPr lang="ru-RU" sz="3200" b="1" i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168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–</a:t>
                      </a:r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 этой строке отмечаются противоречия: факты, которые не соответствуют прежним знаниям читающего.</a:t>
                      </a:r>
                      <a:endParaRPr lang="ru-RU" sz="3200" b="1" i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7417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?</a:t>
                      </a:r>
                      <a:endParaRPr lang="ru-RU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Здесь перечисляются дополнительные вопросы и непонятные моменты.</a:t>
                      </a:r>
                      <a:endParaRPr lang="ru-RU" sz="3200" b="1" i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0401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8766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83F179-ACF9-4A8E-9997-503AA62E4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(пример таблицы)</a:t>
            </a:r>
            <a:endParaRPr lang="ru-RU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50DD44C3-DC30-440D-95D5-990209F963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9010513"/>
              </p:ext>
            </p:extLst>
          </p:nvPr>
        </p:nvGraphicFramePr>
        <p:xfrm>
          <a:off x="731003" y="1544750"/>
          <a:ext cx="8522778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773">
                  <a:extLst>
                    <a:ext uri="{9D8B030D-6E8A-4147-A177-3AD203B41FA5}">
                      <a16:colId xmlns:a16="http://schemas.microsoft.com/office/drawing/2014/main" val="3603784278"/>
                    </a:ext>
                  </a:extLst>
                </a:gridCol>
                <a:gridCol w="7838005">
                  <a:extLst>
                    <a:ext uri="{9D8B030D-6E8A-4147-A177-3AD203B41FA5}">
                      <a16:colId xmlns:a16="http://schemas.microsoft.com/office/drawing/2014/main" val="39979052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V</a:t>
                      </a:r>
                      <a:endParaRPr lang="ru-RU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Пётр </a:t>
                      </a:r>
                      <a:r>
                        <a:rPr lang="en-US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</a:t>
                      </a:r>
                      <a:r>
                        <a:rPr lang="ru-RU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– первый российский император.</a:t>
                      </a:r>
                      <a:endParaRPr lang="ru-RU" sz="3200" b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969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+</a:t>
                      </a:r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Издал «Табель о рангах».</a:t>
                      </a:r>
                      <a:endParaRPr lang="ru-RU" sz="3200" b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168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–</a:t>
                      </a:r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Пётр </a:t>
                      </a:r>
                      <a:r>
                        <a:rPr lang="en-US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</a:t>
                      </a:r>
                      <a:r>
                        <a:rPr lang="ru-RU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перенёс празднование Нового года на 1 января.</a:t>
                      </a:r>
                      <a:endParaRPr lang="ru-RU" sz="3200" b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7417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?</a:t>
                      </a:r>
                      <a:endParaRPr lang="ru-RU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rgbClr val="3333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Что ещё нового появилось во время правления </a:t>
                      </a:r>
                      <a:r>
                        <a:rPr lang="ru-RU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Петра </a:t>
                      </a:r>
                      <a:r>
                        <a:rPr lang="en-US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ru-RU" sz="3200" b="1" i="0" kern="1200" dirty="0"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  <a:endParaRPr lang="ru-RU" sz="3200" b="1" dirty="0">
                        <a:solidFill>
                          <a:srgbClr val="3333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0401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881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2CCD42-8DA6-4FE4-87C6-78AC13586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(рефлексия)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4242F8-E3E8-49E7-A605-C89AFBF060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220" y="1453665"/>
            <a:ext cx="9700648" cy="5039209"/>
          </a:xfrm>
        </p:spPr>
        <p:txBody>
          <a:bodyPr>
            <a:normAutofit lnSpcReduction="10000"/>
          </a:bodyPr>
          <a:lstStyle/>
          <a:p>
            <a:pPr marL="0" indent="0" algn="l">
              <a:buNone/>
            </a:pP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После заполнения таблицы несколько учеников читают всё, что они записали. Без обсуждений и критики со стороны педагога и одноклассников.</a:t>
            </a:r>
          </a:p>
          <a:p>
            <a:pPr marL="0" indent="0" algn="l">
              <a:buNone/>
            </a:pP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Процесс рефлексии предполагает обсуждение обучающимися получившиеся таблицы друг с другом.</a:t>
            </a:r>
          </a:p>
          <a:p>
            <a:pPr marL="0" indent="0" algn="l">
              <a:buNone/>
            </a:pPr>
            <a:r>
              <a:rPr lang="ru-RU" sz="3200" b="1" dirty="0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Обучающиеся 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делятся понятым, анализируют процесс накопления знаний. Теперь им становится ясно, как незнакомый учебный материал постепенно превращается в более понятный.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305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027653-1890-4E46-B684-29D9260F3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177" y="210142"/>
            <a:ext cx="10515600" cy="1325563"/>
          </a:xfrm>
        </p:spPr>
        <p:txBody>
          <a:bodyPr/>
          <a:lstStyle/>
          <a:p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(нюансы)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AE93BF-3790-4EA4-98D4-43882FC37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50" y="1298681"/>
            <a:ext cx="10515600" cy="5032375"/>
          </a:xfrm>
        </p:spPr>
        <p:txBody>
          <a:bodyPr>
            <a:normAutofit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 знакомстве обучающихся с техникой </a:t>
            </a:r>
            <a:r>
              <a:rPr lang="ru-RU" sz="3200" b="1" i="0" dirty="0" err="1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инсёрта</a:t>
            </a: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лучше всего начинать с небольших по объёму текстов, чтобы у них была возможность запомнить значки и научиться ими пользоваться.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Обсуждать таблицы необходимо по колонкам: сначала обсудили первую, затем перешли ко второй.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32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Таблицы могут заполняться не только индивидуально каждым обучающимся, но и попарно или в небольших группах.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940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6C78A2-FB36-4F3D-BB95-E70008B2A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661" y="365125"/>
            <a:ext cx="9313190" cy="1325563"/>
          </a:xfrm>
        </p:spPr>
        <p:txBody>
          <a:bodyPr/>
          <a:lstStyle/>
          <a:p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(нюансы)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39A2C6-4BE5-46AD-B1CB-0CBB8A3AD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4847"/>
            <a:ext cx="10515600" cy="5098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Наиболее удобный момент использования приема </a:t>
            </a:r>
            <a:r>
              <a:rPr lang="ru-RU" b="1" i="0" dirty="0" err="1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занятие на новую тему или урок для актуализации новых умений и знаний. При использовании этого приема ученик должен читать текст не пассивно, а внимательно. </a:t>
            </a:r>
          </a:p>
          <a:p>
            <a:pPr marL="0" indent="0">
              <a:buNone/>
            </a:pPr>
            <a:r>
              <a:rPr lang="ru-RU" b="1" i="0" dirty="0" err="1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способствует тому, что обучающийся начинает концентрироваться на каждой строке, в том числе на невнятных для восприятия частях текста.</a:t>
            </a:r>
          </a:p>
          <a:p>
            <a:pPr marL="0" indent="0">
              <a:buNone/>
            </a:pPr>
            <a:r>
              <a:rPr lang="ru-RU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Метод наиболее актуален тогда, когда необходимо переработать крупную часть новой теоретической информации.</a:t>
            </a:r>
            <a:endParaRPr lang="ru-RU" b="1" dirty="0">
              <a:solidFill>
                <a:srgbClr val="33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191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2A52C-FFB3-4C80-BC96-0FD68A91F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6469" y="179145"/>
            <a:ext cx="10515600" cy="1325563"/>
          </a:xfrm>
        </p:spPr>
        <p:txBody>
          <a:bodyPr/>
          <a:lstStyle/>
          <a:p>
            <a:r>
              <a:rPr lang="ru-RU" b="1" dirty="0" err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(плюсы/минусы)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0F1D3C-009B-470B-9972-9F3EE1060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931" y="1239864"/>
            <a:ext cx="9717437" cy="51445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sz="30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плюсам</a:t>
            </a: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данной стратегии можно отнести активность на уроке каждого ученика, заинтересованность обучающихся в подробном и осмысленном чтении, возможность обсудить свои мысли с одноклассниками и формирование умения осмысленно читать всё, что написано. </a:t>
            </a:r>
          </a:p>
          <a:p>
            <a:pPr marL="0" indent="0">
              <a:buNone/>
            </a:pP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sz="3000" b="1" i="1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минусам</a:t>
            </a: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стратегии относится достаточно высокая </a:t>
            </a:r>
            <a:r>
              <a:rPr lang="ru-RU" sz="3000" b="1" i="0" dirty="0" err="1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энергозатратность</a:t>
            </a: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читая текст, приходится рассредоточить внимание на пометки и одновременное понимание, к какой группе фактов отнести ту или иную запись.</a:t>
            </a:r>
            <a:endParaRPr lang="ru-RU" sz="3000" b="1" dirty="0">
              <a:solidFill>
                <a:srgbClr val="33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5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6B5745-79FD-416F-9D4C-10CE0E03F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577" y="473613"/>
            <a:ext cx="6074044" cy="1325563"/>
          </a:xfrm>
        </p:spPr>
        <p:txBody>
          <a:bodyPr/>
          <a:lstStyle/>
          <a:p>
            <a:r>
              <a:rPr lang="ru-RU" b="1" dirty="0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Заключение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184003-A4A5-46FE-9925-FA0D2BF80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220" y="1722143"/>
            <a:ext cx="9235699" cy="4662244"/>
          </a:xfrm>
        </p:spPr>
        <p:txBody>
          <a:bodyPr>
            <a:normAutofit/>
          </a:bodyPr>
          <a:lstStyle/>
          <a:p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Стратегию «</a:t>
            </a:r>
            <a:r>
              <a:rPr lang="ru-RU" sz="3000" b="1" i="0" dirty="0" err="1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» позволяет воспринимать прочитанное на осознанном уровне, не выпуская главного и уделяя внимание каждому записанному слову. В результате уровень усвоения знаний оказывается достаточно высоким.</a:t>
            </a:r>
          </a:p>
          <a:p>
            <a:r>
              <a:rPr lang="ru-RU" sz="3000" b="1" i="0" dirty="0" err="1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Инсёрт</a:t>
            </a: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как и любой другой приём критического мышления, лучше использовать </a:t>
            </a:r>
            <a:r>
              <a:rPr lang="ru-RU" sz="3000" b="1" i="1" dirty="0">
                <a:solidFill>
                  <a:srgbClr val="66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регулярно</a:t>
            </a:r>
            <a:r>
              <a:rPr lang="ru-RU" sz="3000" b="1" i="0" dirty="0">
                <a:solidFill>
                  <a:srgbClr val="3333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000" b="1" dirty="0">
              <a:solidFill>
                <a:srgbClr val="33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394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595</Words>
  <Application>Microsoft Office PowerPoint</Application>
  <PresentationFormat>Широкоэкранный</PresentationFormat>
  <Paragraphs>58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Стратегия «Инсёрт» на уроках истории</vt:lpstr>
      <vt:lpstr>Инсёрт – это </vt:lpstr>
      <vt:lpstr>Инсёрт </vt:lpstr>
      <vt:lpstr>Инсёрт (INSERT) аббревиатура </vt:lpstr>
      <vt:lpstr>Инсёрт на уроках</vt:lpstr>
      <vt:lpstr>Инсёрт (заполнение таблицы)</vt:lpstr>
      <vt:lpstr>Инсёрт (пример таблицы)</vt:lpstr>
      <vt:lpstr>Инсёрт (рефлексия)</vt:lpstr>
      <vt:lpstr>Инсёрт (нюансы)</vt:lpstr>
      <vt:lpstr>Инсёрт (нюансы)</vt:lpstr>
      <vt:lpstr>Инсёрт (плюсы/минусы)</vt:lpstr>
      <vt:lpstr>Заключение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Стратегия «Инсёрт» на уроках истории</dc:title>
  <dc:creator>Fedorov Sergey</dc:creator>
  <cp:lastModifiedBy>Fedorov Sergey</cp:lastModifiedBy>
  <cp:revision>1</cp:revision>
  <dcterms:created xsi:type="dcterms:W3CDTF">2021-11-04T09:35:14Z</dcterms:created>
  <dcterms:modified xsi:type="dcterms:W3CDTF">2021-11-04T09:42:05Z</dcterms:modified>
</cp:coreProperties>
</file>