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9" r:id="rId4"/>
    <p:sldId id="270" r:id="rId5"/>
    <p:sldId id="259" r:id="rId6"/>
    <p:sldId id="258" r:id="rId7"/>
    <p:sldId id="263" r:id="rId8"/>
    <p:sldId id="264" r:id="rId9"/>
    <p:sldId id="271" r:id="rId10"/>
    <p:sldId id="260" r:id="rId11"/>
    <p:sldId id="261" r:id="rId12"/>
    <p:sldId id="273" r:id="rId13"/>
    <p:sldId id="272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41E73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FCAB8-10AA-4C31-B37E-ABB6269178D9}" type="datetimeFigureOut">
              <a:rPr lang="ru-RU" smtClean="0"/>
              <a:pPr/>
              <a:t>15.05.2023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56774-9D73-4463-948D-ECC341C27A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FCAB8-10AA-4C31-B37E-ABB6269178D9}" type="datetimeFigureOut">
              <a:rPr lang="ru-RU" smtClean="0"/>
              <a:pPr/>
              <a:t>15.05.2023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56774-9D73-4463-948D-ECC341C27A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FCAB8-10AA-4C31-B37E-ABB6269178D9}" type="datetimeFigureOut">
              <a:rPr lang="ru-RU" smtClean="0"/>
              <a:pPr/>
              <a:t>15.05.2023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56774-9D73-4463-948D-ECC341C27A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FCAB8-10AA-4C31-B37E-ABB6269178D9}" type="datetimeFigureOut">
              <a:rPr lang="ru-RU" smtClean="0"/>
              <a:pPr/>
              <a:t>15.05.2023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56774-9D73-4463-948D-ECC341C27A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FCAB8-10AA-4C31-B37E-ABB6269178D9}" type="datetimeFigureOut">
              <a:rPr lang="ru-RU" smtClean="0"/>
              <a:pPr/>
              <a:t>15.05.2023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56774-9D73-4463-948D-ECC341C27A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FCAB8-10AA-4C31-B37E-ABB6269178D9}" type="datetimeFigureOut">
              <a:rPr lang="ru-RU" smtClean="0"/>
              <a:pPr/>
              <a:t>15.05.2023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56774-9D73-4463-948D-ECC341C27A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FCAB8-10AA-4C31-B37E-ABB6269178D9}" type="datetimeFigureOut">
              <a:rPr lang="ru-RU" smtClean="0"/>
              <a:pPr/>
              <a:t>15.05.2023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56774-9D73-4463-948D-ECC341C27A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FCAB8-10AA-4C31-B37E-ABB6269178D9}" type="datetimeFigureOut">
              <a:rPr lang="ru-RU" smtClean="0"/>
              <a:pPr/>
              <a:t>15.05.2023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56774-9D73-4463-948D-ECC341C27A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FCAB8-10AA-4C31-B37E-ABB6269178D9}" type="datetimeFigureOut">
              <a:rPr lang="ru-RU" smtClean="0"/>
              <a:pPr/>
              <a:t>15.05.2023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56774-9D73-4463-948D-ECC341C27A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FCAB8-10AA-4C31-B37E-ABB6269178D9}" type="datetimeFigureOut">
              <a:rPr lang="ru-RU" smtClean="0"/>
              <a:pPr/>
              <a:t>15.05.2023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56774-9D73-4463-948D-ECC341C27A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FCAB8-10AA-4C31-B37E-ABB6269178D9}" type="datetimeFigureOut">
              <a:rPr lang="ru-RU" smtClean="0"/>
              <a:pPr/>
              <a:t>15.05.2023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56774-9D73-4463-948D-ECC341C27A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1E739"/>
            </a:gs>
            <a:gs pos="10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8FCAB8-10AA-4C31-B37E-ABB6269178D9}" type="datetimeFigureOut">
              <a:rPr lang="ru-RU" smtClean="0"/>
              <a:pPr/>
              <a:t>15.05.2023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C56774-9D73-4463-948D-ECC341C27A0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10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348881"/>
            <a:ext cx="7772400" cy="1563960"/>
          </a:xfrm>
        </p:spPr>
        <p:txBody>
          <a:bodyPr/>
          <a:lstStyle/>
          <a:p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Методы </a:t>
            </a:r>
            <a:r>
              <a:rPr lang="ru-RU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социального </a:t>
            </a:r>
            <a:r>
              <a:rPr lang="ru-RU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воспитания</a:t>
            </a:r>
            <a:endParaRPr lang="ru-RU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16" y="5143512"/>
            <a:ext cx="2138010" cy="777268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Выполнила:</a:t>
            </a:r>
          </a:p>
          <a:p>
            <a:pPr algn="l"/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Зяблова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Т.В.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 </a:t>
            </a:r>
          </a:p>
          <a:p>
            <a:pPr algn="ctr"/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699792" y="6211669"/>
            <a:ext cx="4067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Рыбинск</a:t>
            </a:r>
            <a:endParaRPr lang="ru-RU" dirty="0"/>
          </a:p>
          <a:p>
            <a:pPr algn="ctr"/>
            <a:r>
              <a:rPr lang="ru-RU" dirty="0"/>
              <a:t>2023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10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социального воспитания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84781"/>
            <a:ext cx="8229600" cy="4785395"/>
          </a:xfrm>
        </p:spPr>
        <p:txBody>
          <a:bodyPr>
            <a:normAutofit fontScale="92500" lnSpcReduction="10000"/>
          </a:bodyPr>
          <a:lstStyle/>
          <a:p>
            <a:pPr marL="0" indent="0" algn="l">
              <a:buNone/>
            </a:pPr>
            <a:r>
              <a:rPr lang="ru-RU" b="1" i="0" dirty="0">
                <a:effectLst/>
                <a:latin typeface="Times New Roman" pitchFamily="18" charset="0"/>
                <a:cs typeface="Times New Roman" pitchFamily="18" charset="0"/>
              </a:rPr>
              <a:t>Методы социального воспитания </a:t>
            </a:r>
            <a:r>
              <a:rPr lang="ru-RU" b="0" i="0" dirty="0">
                <a:effectLst/>
                <a:latin typeface="Times New Roman" pitchFamily="18" charset="0"/>
                <a:cs typeface="Times New Roman" pitchFamily="18" charset="0"/>
              </a:rPr>
              <a:t>- это способы целенаправленных действий в конкретной ситуации взаимодействия с личностью и ее культурно-образовательной средой, обеспечивающие формирование социально значимых отношений и качеств личности.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Методы социального воспитания: </a:t>
            </a:r>
            <a:r>
              <a:rPr kumimoji="0" lang="ru-RU" sz="3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социально-экономические, организационные, психолого-педагогические, перевоспитание, самовоспитание, арт-терапии</a:t>
            </a: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l">
              <a:buNone/>
            </a:pPr>
            <a:endParaRPr lang="ru-RU" b="0" i="0" dirty="0">
              <a:solidFill>
                <a:srgbClr val="333333"/>
              </a:solidFill>
              <a:effectLst/>
              <a:latin typeface="YS Text"/>
            </a:endParaRP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10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4704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воспитания проявляются: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764704"/>
            <a:ext cx="8712968" cy="581865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через непосредственное влияние воспитателя на воспитанника (авторитет, просьба, совет, поощрение, доверие, укрепление веры в собственные силы, убеждение, осуждение, требование, приказ, наказание, взрыв и др.);</a:t>
            </a:r>
          </a:p>
          <a:p>
            <a:pPr marL="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создание специальных условий, ситуаций, которые вынуждают воспитанника изменить собственное отношение, выразить свою позицию, осуществить поступок, проявить характер;</a:t>
            </a:r>
          </a:p>
          <a:p>
            <a:pPr marL="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общественное мнение значимой для воспитанника референтной группы (коллектива), авторитетного для него человека, средства массовой информации;</a:t>
            </a:r>
          </a:p>
          <a:p>
            <a:pPr marL="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совместную деятельность воспитателя с воспитанником, общение, игру;</a:t>
            </a:r>
          </a:p>
          <a:p>
            <a:pPr marL="0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процессы обучения, самообразования, передачи информации, социального опыта в кругу семьи;</a:t>
            </a:r>
          </a:p>
          <a:p>
            <a:pPr marL="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погружение в мир народных традиций, чтение художественной литературы.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10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7586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социального воспитания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349080"/>
          </a:xfrm>
        </p:spPr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r>
              <a:rPr lang="ru-RU" sz="5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социального воспитания – это совокупность самых различных материальных, эмоциональных, интеллектуальных и других средств: знаковые символы, способы коммуникации, мир жизнедеятельности воспитанника, организующие условия воспитания (коллектив, социальная группа), технические средства, культурные ценности (игрушки, книги, произведения искусства).</a:t>
            </a:r>
          </a:p>
          <a:p>
            <a:pPr>
              <a:buNone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10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социального воспитания подразделяются: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10770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I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. В зависимости от того, на что они направлены: формирование сознания (взглядов, оценок, понятий, суждений);                           формирование эмоциональных чувств и стремлений (мотивов, чувств, стремлений, идеалов);</a:t>
            </a:r>
          </a:p>
          <a:p>
            <a:pPr marL="0" indent="0">
              <a:buNone/>
            </a:pP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самовоспитание личности (самооценки, самоконтроля, самоорганизации);</a:t>
            </a:r>
          </a:p>
          <a:p>
            <a:pPr marL="0" indent="0">
              <a:buNone/>
            </a:pP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формирование социально-приемлемого поведения и деятельности личности, привычек, отношения с окружающими.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10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116632"/>
            <a:ext cx="8856984" cy="524604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II. В зависимости от характера отношений воспитателя и воспитанника:</a:t>
            </a:r>
          </a:p>
          <a:p>
            <a:pPr marL="0" indent="0"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организация деятельности;</a:t>
            </a:r>
          </a:p>
          <a:p>
            <a:pPr marL="0" indent="0"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метод общения;</a:t>
            </a:r>
          </a:p>
          <a:p>
            <a:pPr marL="0" indent="0"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опека;</a:t>
            </a:r>
          </a:p>
          <a:p>
            <a:pPr marL="0" indent="0"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самореализация и индивидуальная коррекция действий.</a:t>
            </a:r>
          </a:p>
          <a:p>
            <a:pPr marL="0" indent="0"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III. В зависимости от характера влияния среды на личность: общение, мнение, приучение, тренировка, организация деятельности, общение-диалог, переучивание;</a:t>
            </a:r>
          </a:p>
          <a:p>
            <a:pPr marL="0" indent="0"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создание новой среды: новая деятельность, изменение смысла жизни, отношений, деятельности, изменение поведения, изменение ситуации, изменение среды.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10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980728"/>
            <a:ext cx="8568952" cy="5688632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Социально-экономические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методы работы социального педагога близки к работе социального работника. Это работа социального педагога в школе с нуждающимися детьми, разносторонняя, в том числе и материальная, помощь семье и т.д.</a:t>
            </a:r>
          </a:p>
          <a:p>
            <a:pPr marL="457200" lvl="1" indent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Организационные методы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направлены на организацию коллектива, отношений личности в коллективе, организацию помощи личности, семье, различным неформальным объединениям; создание секций, клубов, объединений и т.п.</a:t>
            </a:r>
          </a:p>
          <a:p>
            <a:pPr marL="457200" lvl="1" indent="0"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10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578297"/>
            <a:ext cx="9036496" cy="6279703"/>
          </a:xfrm>
        </p:spPr>
        <p:txBody>
          <a:bodyPr>
            <a:normAutofit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Метод беседы </a:t>
            </a:r>
            <a:r>
              <a:rPr kumimoji="0" lang="ru-RU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дает возможность педагогу проникнуть в духовную жизнь воспитанника, выяснить все трудности его жизни. Успех беседы зависит от профессионализма социального педагога, его умения выстроить беседу так, чтобы расположить к себе ребенка, а также от заинтересованности в беседе воспитанника.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Метод анкетирования. </a:t>
            </a:r>
            <a:r>
              <a:rPr kumimoji="0" lang="ru-RU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Собрать материал, характеризующий воспитанника, можно методом анкетирования. Из анкеты социальный педагог может узнать его интересы и особенности, определить психологические проблемы, представить его прежние поступки. Все это помогает составить план педагогической деятельности. Анкетирование может быть закрытым, при котором предполагается несколько ответов.  И открытым анкетированием, где информация собирается за счет обилия вопросов.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DB90B61-D86E-30A2-7FB2-9A126BA488DB}"/>
              </a:ext>
            </a:extLst>
          </p:cNvPr>
          <p:cNvSpPr txBox="1"/>
          <p:nvPr/>
        </p:nvSpPr>
        <p:spPr>
          <a:xfrm>
            <a:off x="1043608" y="116632"/>
            <a:ext cx="669674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сихолого-педагогические методы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10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88640"/>
            <a:ext cx="8661648" cy="5937523"/>
          </a:xfrm>
        </p:spPr>
        <p:txBody>
          <a:bodyPr>
            <a:normAutofit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Метод интервью </a:t>
            </a:r>
            <a:r>
              <a:rPr kumimoji="0" lang="ru-RU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дает возможность получить сведения на заранее продуманные вопросы. Они должны быть точно сформулированы. Исследование ведется в разговорной форме по одной определенной теме.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Метод тестирования</a:t>
            </a:r>
            <a:r>
              <a:rPr kumimoji="0" lang="ru-RU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. В практике работы социального педагога используются различные виды тестирования: рисуночные тесты;  личностные опросники и др.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Методы поддержки личности </a:t>
            </a:r>
            <a:r>
              <a:rPr kumimoji="0" lang="ru-RU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применяются, когда ребенок (подросток) находится в сложной ситуации. Педагог помогает ему проанализировать свое состояние, свое положение в жизни, сформулировать, что нужно в корне изменить, в том числе цель жизни.</a:t>
            </a:r>
          </a:p>
          <a:p>
            <a:pPr marL="0" indent="0"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10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>
            <a:extLst>
              <a:ext uri="{FF2B5EF4-FFF2-40B4-BE49-F238E27FC236}">
                <a16:creationId xmlns="" xmlns:a16="http://schemas.microsoft.com/office/drawing/2014/main" id="{19C3EF1C-5CE0-F464-78CE-1092C66F6F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fontScale="925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Методы коррекции развития. </a:t>
            </a: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Так сегодня принято называть педагогическое воздействие на физически здорового ребенка (подростка) с отклонениями в поведении.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Методы самоорганизации. </a:t>
            </a: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Чаще всего социальному педагогу приходится сталкиваться с трудными, неорганизованными подростками, которые не могут руководить собственными поступками.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Методы делового общения</a:t>
            </a: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. Культура делового общения предполагает в первую очередь необходимость работать над собой, своим умением вести разговор, способность знать, что, где, когда и как сказать.</a:t>
            </a:r>
          </a:p>
          <a:p>
            <a:pPr marL="0" indent="0"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10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4797152"/>
            <a:ext cx="8507288" cy="1584176"/>
          </a:xfr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Метод мониторинга- 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отслеживание информации, наблюдение, оценка, анализ социально-педагогической ситуации.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5B79D3B5-9CB8-308F-67F5-20CC82203EC6}"/>
              </a:ext>
            </a:extLst>
          </p:cNvPr>
          <p:cNvSpPr txBox="1"/>
          <p:nvPr/>
        </p:nvSpPr>
        <p:spPr>
          <a:xfrm>
            <a:off x="179512" y="116633"/>
            <a:ext cx="8507288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Метод тренинга 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Этот метод предполагает развитие наблюдательности, умения разбираться в явлениях внутреннего мира человека.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F5548686-F59F-7859-6DDC-B695F1C88C94}"/>
              </a:ext>
            </a:extLst>
          </p:cNvPr>
          <p:cNvSpPr txBox="1"/>
          <p:nvPr/>
        </p:nvSpPr>
        <p:spPr>
          <a:xfrm>
            <a:off x="323528" y="2060848"/>
            <a:ext cx="8363272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Метод социометрии- 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применяется для специальной математической обработки данных по конкретному вопросу. Этот метод предполагает предварительный отбор материала бесед, опроса, анкетирования, оценки кризисного состояния ребенка и т.п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10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93DCEDDA-8653-24D4-A872-5DD8DA0B22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260648"/>
            <a:ext cx="8784976" cy="6408712"/>
          </a:xfrm>
        </p:spPr>
        <p:txBody>
          <a:bodyPr>
            <a:normAutofit fontScale="5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Метод генерации настроений- метод диагностики, </a:t>
            </a:r>
            <a:r>
              <a:rPr kumimoji="0" lang="ru-RU" sz="5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анализа причин поступка и настроения, решение проблем психического состояния ребенка.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Биографический метод- </a:t>
            </a:r>
            <a:r>
              <a:rPr kumimoji="0" lang="ru-RU" sz="5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исследование жизненного пути воспитанника для прогнозирования его дальнейшего развития.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Метод убеждения- </a:t>
            </a:r>
            <a:r>
              <a:rPr kumimoji="0" lang="ru-RU" sz="5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эмоциональное и глубокое разъяснение сущности проблемы, анализ и выстраивание перспектив.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51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Метод принуждения </a:t>
            </a:r>
            <a:r>
              <a:rPr lang="ru-RU" sz="51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51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это психическое, физическое или материальное воздействие на сознание и поведение людей, добровольно не желающих соблюдать установленные нормы поведения, в целях понуждения их к должному поведению путем применения специальных мер.</a:t>
            </a:r>
            <a:endParaRPr lang="ru-RU" sz="5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389610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10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AF7496C0-C2EF-57F1-C856-94B79EC603AF}"/>
              </a:ext>
            </a:extLst>
          </p:cNvPr>
          <p:cNvSpPr txBox="1"/>
          <p:nvPr/>
        </p:nvSpPr>
        <p:spPr>
          <a:xfrm rot="10800000" flipV="1">
            <a:off x="395536" y="404665"/>
            <a:ext cx="8208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</a:rPr>
              <a:t>: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2E97A8FD-4FD4-FB90-829F-EEE0A31162F1}"/>
              </a:ext>
            </a:extLst>
          </p:cNvPr>
          <p:cNvSpPr txBox="1"/>
          <p:nvPr/>
        </p:nvSpPr>
        <p:spPr>
          <a:xfrm>
            <a:off x="395536" y="1196752"/>
            <a:ext cx="842493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образом,  можно сделать вывод, что воспитание является одной из важнейших составляющих общеобразовательного процесса наряду с обучением. Для развития целостной, всесторонне развитой личности важно понимать воспитание как взаимодействие и сотрудничество взрослых и детей.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известно что педагогика прошла длинный путь развития, пока не создала эффективные теории и методики воспитания, обучения и образования.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Без знания методов воспитания, последовательности их применения  нельзя совершенствовать педагогическое мастерство и правильно воспитывать.</a:t>
            </a:r>
          </a:p>
        </p:txBody>
      </p:sp>
    </p:spTree>
    <p:extLst>
      <p:ext uri="{BB962C8B-B14F-4D97-AF65-F5344CB8AC3E}">
        <p14:creationId xmlns="" xmlns:p14="http://schemas.microsoft.com/office/powerpoint/2010/main" val="339521132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2046</TotalTime>
  <Words>919</Words>
  <Application>Microsoft Office PowerPoint</Application>
  <PresentationFormat>Экран (4:3)</PresentationFormat>
  <Paragraphs>63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Методы социального воспитания</vt:lpstr>
      <vt:lpstr>Методы социального воспитания </vt:lpstr>
      <vt:lpstr>Методы воспитания проявляются:</vt:lpstr>
      <vt:lpstr>Средства социального воспитания</vt:lpstr>
      <vt:lpstr>Методы социального воспитания подразделяются: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Социальная среда, ее роль и место в воспитании</dc:title>
  <dc:creator>юлианна викулова</dc:creator>
  <cp:lastModifiedBy>Admin</cp:lastModifiedBy>
  <cp:revision>9</cp:revision>
  <dcterms:created xsi:type="dcterms:W3CDTF">2021-10-06T14:19:52Z</dcterms:created>
  <dcterms:modified xsi:type="dcterms:W3CDTF">2023-05-15T05:16:57Z</dcterms:modified>
</cp:coreProperties>
</file>