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305" r:id="rId5"/>
    <p:sldId id="296" r:id="rId6"/>
    <p:sldId id="317" r:id="rId7"/>
    <p:sldId id="294" r:id="rId8"/>
    <p:sldId id="318" r:id="rId9"/>
    <p:sldId id="319" r:id="rId10"/>
    <p:sldId id="320" r:id="rId11"/>
    <p:sldId id="321" r:id="rId12"/>
    <p:sldId id="322" r:id="rId13"/>
    <p:sldId id="323" r:id="rId14"/>
    <p:sldId id="324" r:id="rId15"/>
    <p:sldId id="325" r:id="rId16"/>
    <p:sldId id="326" r:id="rId17"/>
    <p:sldId id="316" r:id="rId18"/>
  </p:sldIdLst>
  <p:sldSz cx="12192000" cy="6858000"/>
  <p:notesSz cx="6858000" cy="9144000"/>
  <p:defaultTextStyle>
    <a:defPPr rtl="0">
      <a:defRPr lang="ru-MO"/>
    </a:defPPr>
    <a:lvl1pPr marL="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85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57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Автор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D7D9"/>
    <a:srgbClr val="93D3D9"/>
    <a:srgbClr val="AAD6FF"/>
    <a:srgbClr val="B2C8CD"/>
    <a:srgbClr val="CCD8D6"/>
    <a:srgbClr val="4F5945"/>
    <a:srgbClr val="73292A"/>
    <a:srgbClr val="7F867A"/>
    <a:srgbClr val="A65B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879" autoAdjust="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3385"/>
        <p:guide pos="3840"/>
        <p:guide orient="horz" pos="157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2" d="100"/>
          <a:sy n="72" d="100"/>
        </p:scale>
        <p:origin x="3524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A49852A6-C536-198B-0B36-808C24FAAF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MO"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F40B29C-E84A-E4D1-8998-1A961EC23B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MO" sz="1200"/>
            </a:lvl1pPr>
          </a:lstStyle>
          <a:p>
            <a:pPr rtl="0"/>
            <a:fld id="{D874E27E-5D1F-488F-8842-2EE4665658AB}" type="datetime1">
              <a:rPr lang="ru-RU" smtClean="0"/>
              <a:t>10.03.2024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CCE4DE7-ED89-D264-F004-38F2DF4879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MO"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F7E8591-FF54-5A00-A703-95ABC16B78D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MO" sz="1200"/>
            </a:lvl1pPr>
          </a:lstStyle>
          <a:p>
            <a:pPr rtl="0"/>
            <a:fld id="{17369B77-94AB-0344-9EBF-9DB9EE8D3A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5974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MO"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MO" sz="1200"/>
            </a:lvl1pPr>
          </a:lstStyle>
          <a:p>
            <a:fld id="{B1CC0895-195D-42AE-A25E-8485D1B75B8A}" type="datetime1">
              <a:rPr lang="ru-RU" noProof="0" smtClean="0"/>
              <a:pPr/>
              <a:t>10.03.2024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MO"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MO" sz="1200"/>
            </a:lvl1pPr>
          </a:lstStyle>
          <a:p>
            <a:pPr rtl="0"/>
            <a:fld id="{0775476F-A808-1F46-A368-07984F6DA22E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1425272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844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0775476F-A808-1F46-A368-07984F6DA22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232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0831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0775476F-A808-1F46-A368-07984F6DA22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470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, содержащее текст,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A26D6E84-B5BE-5F3E-8B3F-1A46C7F307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10" y="0"/>
            <a:ext cx="8392026" cy="6858000"/>
          </a:xfrm>
          <a:prstGeom prst="rect">
            <a:avLst/>
          </a:prstGeom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F0A7E03F-5776-960D-3CA6-7CE62AC96693}"/>
              </a:ext>
            </a:extLst>
          </p:cNvPr>
          <p:cNvSpPr/>
          <p:nvPr userDrawn="1"/>
        </p:nvSpPr>
        <p:spPr>
          <a:xfrm>
            <a:off x="3300284" y="654912"/>
            <a:ext cx="5591432" cy="55914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6A7464AF-3FD6-6193-CC95-A941ECE17B9D}"/>
              </a:ext>
            </a:extLst>
          </p:cNvPr>
          <p:cNvCxnSpPr>
            <a:cxnSpLocks/>
          </p:cNvCxnSpPr>
          <p:nvPr userDrawn="1"/>
        </p:nvCxnSpPr>
        <p:spPr>
          <a:xfrm>
            <a:off x="4359876" y="4300155"/>
            <a:ext cx="347224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Рисунок 10" descr="Изображение, содержащее текст&#10;&#10;Автоматически созданное описание">
            <a:extLst>
              <a:ext uri="{FF2B5EF4-FFF2-40B4-BE49-F238E27FC236}">
                <a16:creationId xmlns:a16="http://schemas.microsoft.com/office/drawing/2014/main" id="{E5214731-3110-8D76-56DF-6335371041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961" y="4157464"/>
            <a:ext cx="972078" cy="285381"/>
          </a:xfrm>
          <a:prstGeom prst="rect">
            <a:avLst/>
          </a:prstGeom>
        </p:spPr>
      </p:pic>
      <p:sp>
        <p:nvSpPr>
          <p:cNvPr id="17" name="Овал 16">
            <a:extLst>
              <a:ext uri="{FF2B5EF4-FFF2-40B4-BE49-F238E27FC236}">
                <a16:creationId xmlns:a16="http://schemas.microsoft.com/office/drawing/2014/main" id="{516369FF-9501-1944-3E3F-46CBFD515D8D}"/>
              </a:ext>
            </a:extLst>
          </p:cNvPr>
          <p:cNvSpPr/>
          <p:nvPr userDrawn="1"/>
        </p:nvSpPr>
        <p:spPr>
          <a:xfrm>
            <a:off x="3447535" y="807312"/>
            <a:ext cx="5296930" cy="5296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3" name="Рисунок 12" descr="Изображение керамического изделия, фарфора&#10;&#10;Автоматически созданное описание">
            <a:extLst>
              <a:ext uri="{FF2B5EF4-FFF2-40B4-BE49-F238E27FC236}">
                <a16:creationId xmlns:a16="http://schemas.microsoft.com/office/drawing/2014/main" id="{AB1576B0-66ED-3F92-2AF8-4EF965E4E3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338" y="4814449"/>
            <a:ext cx="1668775" cy="162143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E576603-B88C-9F7F-98A5-E94BD2C23E6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777" y="1164252"/>
            <a:ext cx="818801" cy="8455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9296" y="2660904"/>
            <a:ext cx="6693408" cy="1088136"/>
          </a:xfrm>
        </p:spPr>
        <p:txBody>
          <a:bodyPr rtlCol="0" anchor="b">
            <a:noAutofit/>
          </a:bodyPr>
          <a:lstStyle>
            <a:lvl1pPr algn="ctr">
              <a:defRPr lang="ru-MO" sz="46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6384" y="2267712"/>
            <a:ext cx="2999232" cy="438912"/>
          </a:xfrm>
        </p:spPr>
        <p:txBody>
          <a:bodyPr rtlCol="0"/>
          <a:lstStyle>
            <a:lvl1pPr marL="0" indent="0" algn="ctr">
              <a:buNone/>
              <a:defRPr lang="ru-MO" sz="2400"/>
            </a:lvl1pPr>
            <a:lvl2pPr marL="457200" indent="0" algn="ctr">
              <a:buNone/>
              <a:defRPr lang="ru-MO" sz="2000"/>
            </a:lvl2pPr>
            <a:lvl3pPr marL="914400" indent="0" algn="ctr">
              <a:buNone/>
              <a:defRPr lang="ru-MO" sz="1800"/>
            </a:lvl3pPr>
            <a:lvl4pPr marL="1371600" indent="0" algn="ctr">
              <a:buNone/>
              <a:defRPr lang="ru-MO" sz="1600"/>
            </a:lvl4pPr>
            <a:lvl5pPr marL="1828800" indent="0" algn="ctr">
              <a:buNone/>
              <a:defRPr lang="ru-MO" sz="1600"/>
            </a:lvl5pPr>
            <a:lvl6pPr marL="2286000" indent="0" algn="ctr">
              <a:buNone/>
              <a:defRPr lang="ru-MO" sz="1600"/>
            </a:lvl6pPr>
            <a:lvl7pPr marL="2743200" indent="0" algn="ctr">
              <a:buNone/>
              <a:defRPr lang="ru-MO" sz="1600"/>
            </a:lvl7pPr>
            <a:lvl8pPr marL="3200400" indent="0" algn="ctr">
              <a:buNone/>
              <a:defRPr lang="ru-MO" sz="1600"/>
            </a:lvl8pPr>
            <a:lvl9pPr marL="3657600" indent="0" algn="ctr">
              <a:buNone/>
              <a:defRPr lang="ru-MO"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id="{ABAD6905-AD97-1EAF-A4A3-D0BB13B128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3BCB4CA-03FB-81F4-F8A2-FA9C0DBDEB11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3" name="Рисунок 12" descr="Группа цветов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138EDBF7-FA56-2BF9-ECFA-6C39FEE8F8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9852" flipH="1">
            <a:off x="1760954" y="2048834"/>
            <a:ext cx="1230524" cy="228732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3880" y="978408"/>
            <a:ext cx="3749040" cy="1325880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32" name="Объект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8183880" y="2194560"/>
            <a:ext cx="3749040" cy="4306824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Clr>
                <a:srgbClr val="73292A"/>
              </a:buClr>
              <a:buNone/>
              <a:defRPr lang="ru-MO" sz="2400"/>
            </a:lvl1pPr>
            <a:lvl2pPr marL="228600">
              <a:buClr>
                <a:srgbClr val="73292A"/>
              </a:buClr>
              <a:defRPr lang="ru-MO" sz="2000"/>
            </a:lvl2pPr>
            <a:lvl3pPr marL="685800">
              <a:buClr>
                <a:srgbClr val="73292A"/>
              </a:buClr>
              <a:defRPr lang="ru-MO" sz="1800"/>
            </a:lvl3pPr>
            <a:lvl4pPr marL="1143000">
              <a:buClr>
                <a:srgbClr val="73292A"/>
              </a:buClr>
              <a:defRPr lang="ru-MO" sz="1600"/>
            </a:lvl4pPr>
            <a:lvl5pPr marL="1600200">
              <a:buClr>
                <a:srgbClr val="73292A"/>
              </a:buClr>
              <a:defRPr lang="ru-MO" sz="16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pic>
        <p:nvPicPr>
          <p:cNvPr id="6" name="Рисунок 5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id="{0FE36A83-31CF-DF76-5708-55ED9FB707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sp>
        <p:nvSpPr>
          <p:cNvPr id="11" name="Текст 33">
            <a:extLst>
              <a:ext uri="{FF2B5EF4-FFF2-40B4-BE49-F238E27FC236}">
                <a16:creationId xmlns:a16="http://schemas.microsoft.com/office/drawing/2014/main" id="{5BF6365E-74A9-6D7B-5F20-7C29F29017E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25296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MO" sz="30000">
                <a:solidFill>
                  <a:schemeClr val="bg1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953980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содержимое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BB4DE27-1913-8274-9943-46641EA0DAB7}"/>
              </a:ext>
            </a:extLst>
          </p:cNvPr>
          <p:cNvSpPr/>
          <p:nvPr userDrawn="1"/>
        </p:nvSpPr>
        <p:spPr>
          <a:xfrm>
            <a:off x="1174276" y="-756"/>
            <a:ext cx="9843449" cy="5690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>
              <a:solidFill>
                <a:schemeClr val="bg1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901AB4A-AE17-BFA4-697C-75EC6407E147}"/>
              </a:ext>
            </a:extLst>
          </p:cNvPr>
          <p:cNvSpPr/>
          <p:nvPr userDrawn="1"/>
        </p:nvSpPr>
        <p:spPr>
          <a:xfrm>
            <a:off x="1604189" y="-13446"/>
            <a:ext cx="8983623" cy="52577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1" name="Рисунок 10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1C7F01FE-99A8-35BD-05A1-6D93A2578E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833" y="5110810"/>
            <a:ext cx="1207554" cy="35451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66660DF-FD7A-4340-E854-B4680A6B88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02474" y="-1953000"/>
            <a:ext cx="1485900" cy="53721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028" y="1389888"/>
            <a:ext cx="8695944" cy="1325880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223516" y="2651760"/>
            <a:ext cx="7744968" cy="269748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ru-MO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ctr">
              <a:lnSpc>
                <a:spcPct val="100000"/>
              </a:lnSpc>
              <a:defRPr lang="ru-MO" sz="18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ru-MO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endParaRPr lang="ru-RU" noProof="0"/>
          </a:p>
        </p:txBody>
      </p:sp>
      <p:sp>
        <p:nvSpPr>
          <p:cNvPr id="14" name="Нижний колонтитул 13">
            <a:extLst>
              <a:ext uri="{FF2B5EF4-FFF2-40B4-BE49-F238E27FC236}">
                <a16:creationId xmlns:a16="http://schemas.microsoft.com/office/drawing/2014/main" id="{2F05D25C-B703-1868-603E-D468EF44D7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id="{D8FDB2CC-A975-BC07-042A-228D387E51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2026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8ADFA29-47E3-2E16-12B7-D8031DC04C0D}"/>
              </a:ext>
            </a:extLst>
          </p:cNvPr>
          <p:cNvSpPr/>
          <p:nvPr userDrawn="1"/>
        </p:nvSpPr>
        <p:spPr>
          <a:xfrm>
            <a:off x="0" y="3377183"/>
            <a:ext cx="12192000" cy="2326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1" name="Рисунок 10" descr="Растение крупным планом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D373DB44-C887-96AC-D32D-B7656F28FB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7322" y="3187511"/>
            <a:ext cx="1422400" cy="5283200"/>
          </a:xfrm>
          <a:prstGeom prst="rect">
            <a:avLst/>
          </a:prstGeom>
        </p:spPr>
      </p:pic>
      <p:pic>
        <p:nvPicPr>
          <p:cNvPr id="9" name="Рисунок 8" descr="Изображение постельного белья, ткани&#10;&#10;Автоматически созданное описание">
            <a:extLst>
              <a:ext uri="{FF2B5EF4-FFF2-40B4-BE49-F238E27FC236}">
                <a16:creationId xmlns:a16="http://schemas.microsoft.com/office/drawing/2014/main" id="{6A080FF9-A96B-AA38-428D-5F2CF533D06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00022" y="287485"/>
            <a:ext cx="1485900" cy="5372100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5150280-02E2-686D-A130-65EBDA15EF13}"/>
              </a:ext>
            </a:extLst>
          </p:cNvPr>
          <p:cNvSpPr/>
          <p:nvPr userDrawn="1"/>
        </p:nvSpPr>
        <p:spPr>
          <a:xfrm>
            <a:off x="232651" y="3633264"/>
            <a:ext cx="11740896" cy="17897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>
              <a:latin typeface="Gill Sans Light" panose="020B0302020104020203" pitchFamily="34" charset="-79"/>
              <a:cs typeface="Gill Sans Light" panose="020B0302020104020203" pitchFamily="34" charset="-79"/>
            </a:endParaRPr>
          </a:p>
        </p:txBody>
      </p:sp>
      <p:pic>
        <p:nvPicPr>
          <p:cNvPr id="15" name="Рисунок 14" descr="Изображение керамического изделия, фарфора&#10;&#10;Автоматически созданное описание">
            <a:extLst>
              <a:ext uri="{FF2B5EF4-FFF2-40B4-BE49-F238E27FC236}">
                <a16:creationId xmlns:a16="http://schemas.microsoft.com/office/drawing/2014/main" id="{3DD4D68C-6665-333E-98E8-785116A05A7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90193">
            <a:off x="6957396" y="5090392"/>
            <a:ext cx="856832" cy="832525"/>
          </a:xfrm>
          <a:prstGeom prst="rect">
            <a:avLst/>
          </a:prstGeom>
        </p:spPr>
      </p:pic>
      <p:pic>
        <p:nvPicPr>
          <p:cNvPr id="17" name="Рисунок 16" descr="Изображение, содержащее текст&#10;&#10;Автоматически созданное описание">
            <a:extLst>
              <a:ext uri="{FF2B5EF4-FFF2-40B4-BE49-F238E27FC236}">
                <a16:creationId xmlns:a16="http://schemas.microsoft.com/office/drawing/2014/main" id="{27E0939A-D971-0D79-9B6D-834913C959B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979" y="3252854"/>
            <a:ext cx="1206427" cy="62135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1153668" y="3977640"/>
            <a:ext cx="9884664" cy="731520"/>
          </a:xfrm>
        </p:spPr>
        <p:txBody>
          <a:bodyPr rtlCol="0" anchor="b">
            <a:normAutofit/>
          </a:bodyPr>
          <a:lstStyle>
            <a:lvl1pPr algn="ctr">
              <a:defRPr lang="ru-MO" sz="44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 userDrawn="1">
            <p:ph type="body" idx="1" hasCustomPrompt="1"/>
          </p:nvPr>
        </p:nvSpPr>
        <p:spPr>
          <a:xfrm>
            <a:off x="1153668" y="4700016"/>
            <a:ext cx="9884664" cy="457200"/>
          </a:xfrm>
        </p:spPr>
        <p:txBody>
          <a:bodyPr rtlCol="0" anchor="ctr"/>
          <a:lstStyle>
            <a:lvl1pPr marL="0" indent="0" algn="ctr">
              <a:buNone/>
              <a:defRPr lang="ru-MO"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ru-MO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ru-MO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70832"/>
          </a:xfrm>
        </p:spPr>
        <p:txBody>
          <a:bodyPr rtlCol="0"/>
          <a:lstStyle>
            <a:lvl1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 (зеленый цвет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9600" y="1600200"/>
            <a:ext cx="10972800" cy="4572000"/>
          </a:xfrm>
        </p:spPr>
        <p:txBody>
          <a:bodyPr rtlCol="0"/>
          <a:lstStyle>
            <a:lvl1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925109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раздела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2F45E1C-47F6-0AF9-7468-BA613D681E1D}"/>
              </a:ext>
            </a:extLst>
          </p:cNvPr>
          <p:cNvSpPr/>
          <p:nvPr userDrawn="1"/>
        </p:nvSpPr>
        <p:spPr>
          <a:xfrm>
            <a:off x="0" y="1533950"/>
            <a:ext cx="12192000" cy="379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8" name="Рисунок 7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id="{AB9E0D8B-7031-366D-884B-EB3FABD78C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56236" y="-1772981"/>
            <a:ext cx="2147050" cy="6039669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859314F-DCEF-A5A7-C5D9-F0D39AAC9FFA}"/>
              </a:ext>
            </a:extLst>
          </p:cNvPr>
          <p:cNvSpPr/>
          <p:nvPr userDrawn="1"/>
        </p:nvSpPr>
        <p:spPr>
          <a:xfrm>
            <a:off x="225552" y="1796143"/>
            <a:ext cx="11740896" cy="32657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6" name="Рисунок 15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id="{DAAE5EB8-5B6B-6FA6-E6E7-D2F58FDFB4A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07543" y="-287017"/>
            <a:ext cx="1051334" cy="3866771"/>
          </a:xfrm>
          <a:prstGeom prst="rect">
            <a:avLst/>
          </a:prstGeom>
        </p:spPr>
      </p:pic>
      <p:pic>
        <p:nvPicPr>
          <p:cNvPr id="19" name="Рисунок 18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BB1368FF-AA1B-4423-30B1-BE082E6F191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222" y="4923380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456" y="2404872"/>
            <a:ext cx="8705088" cy="2002536"/>
          </a:xfrm>
        </p:spPr>
        <p:txBody>
          <a:bodyPr rtlCol="0" anchor="t">
            <a:normAutofit/>
          </a:bodyPr>
          <a:lstStyle>
            <a:lvl1pPr algn="ctr">
              <a:defRPr lang="ru-MO" sz="44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743454" y="3964517"/>
            <a:ext cx="8705089" cy="457200"/>
          </a:xfrm>
        </p:spPr>
        <p:txBody>
          <a:bodyPr rtlCol="0" anchor="ctr"/>
          <a:lstStyle>
            <a:lvl1pPr marL="0" indent="0" algn="ctr">
              <a:buNone/>
              <a:defRPr lang="ru-MO" sz="2400">
                <a:solidFill>
                  <a:schemeClr val="accent3"/>
                </a:solidFill>
              </a:defRPr>
            </a:lvl1pPr>
            <a:lvl2pPr marL="457200" indent="0">
              <a:buNone/>
              <a:defRPr lang="ru-MO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ru-MO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7" name="Текст 24">
            <a:extLst>
              <a:ext uri="{FF2B5EF4-FFF2-40B4-BE49-F238E27FC236}">
                <a16:creationId xmlns:a16="http://schemas.microsoft.com/office/drawing/2014/main" id="{F5E2B84E-B4F2-ED93-8084-ECFC3B9C38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149667" y="3189069"/>
            <a:ext cx="945473" cy="1936750"/>
          </a:xfrm>
        </p:spPr>
        <p:txBody>
          <a:bodyPr rtlCol="0">
            <a:noAutofit/>
          </a:bodyPr>
          <a:lstStyle>
            <a:lvl1pPr marL="0" indent="0">
              <a:buNone/>
              <a:defRPr lang="ru-MO" sz="14000" b="1">
                <a:solidFill>
                  <a:schemeClr val="tx2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”</a:t>
            </a:r>
          </a:p>
        </p:txBody>
      </p:sp>
      <p:sp>
        <p:nvSpPr>
          <p:cNvPr id="28" name="Текст 24">
            <a:extLst>
              <a:ext uri="{FF2B5EF4-FFF2-40B4-BE49-F238E27FC236}">
                <a16:creationId xmlns:a16="http://schemas.microsoft.com/office/drawing/2014/main" id="{FDD82133-EB75-7E07-A9CE-730CB7F6CD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33184" y="2136567"/>
            <a:ext cx="941832" cy="1936750"/>
          </a:xfrm>
        </p:spPr>
        <p:txBody>
          <a:bodyPr rtlCol="0">
            <a:noAutofit/>
          </a:bodyPr>
          <a:lstStyle>
            <a:lvl1pPr marL="0" indent="0">
              <a:buNone/>
              <a:defRPr lang="ru-MO" sz="14000" b="1">
                <a:solidFill>
                  <a:schemeClr val="tx2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317870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0" name="Рисунок 9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2" name="Рисунок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375868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26173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1" name="Текст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28309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1" name="Рисунок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3828270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3" name="Текст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763663" y="3926721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2" name="Текст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65799" y="4286611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Рисунок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280672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5" name="Текст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16065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4" name="Текст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18201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9" name="Рисунок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8733074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7" name="Текст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666331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6" name="Текст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668467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519687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0" name="Рисунок 9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2" name="Рисунок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68136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6424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1" name="Текст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6424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6" name="Рисунок 17">
            <a:extLst>
              <a:ext uri="{FF2B5EF4-FFF2-40B4-BE49-F238E27FC236}">
                <a16:creationId xmlns:a16="http://schemas.microsoft.com/office/drawing/2014/main" id="{B23EF08B-7D0C-7D96-413D-71C22E3F74D0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168136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5" name="Текст 19">
            <a:extLst>
              <a:ext uri="{FF2B5EF4-FFF2-40B4-BE49-F238E27FC236}">
                <a16:creationId xmlns:a16="http://schemas.microsoft.com/office/drawing/2014/main" id="{A6866782-6675-4F37-E5D2-68CB0191C1A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106424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4" name="Текст 19">
            <a:extLst>
              <a:ext uri="{FF2B5EF4-FFF2-40B4-BE49-F238E27FC236}">
                <a16:creationId xmlns:a16="http://schemas.microsoft.com/office/drawing/2014/main" id="{9F53AB27-DDFA-AA5D-8253-546C9BBA9CE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06424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1" name="Рисунок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422675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3" name="Текст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639312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2" name="Текст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39312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6" name="Рисунок 17">
            <a:extLst>
              <a:ext uri="{FF2B5EF4-FFF2-40B4-BE49-F238E27FC236}">
                <a16:creationId xmlns:a16="http://schemas.microsoft.com/office/drawing/2014/main" id="{DD9CE7E9-3BC2-0321-457B-61D363708B38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422675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3" name="Текст 19">
            <a:extLst>
              <a:ext uri="{FF2B5EF4-FFF2-40B4-BE49-F238E27FC236}">
                <a16:creationId xmlns:a16="http://schemas.microsoft.com/office/drawing/2014/main" id="{70DD1941-A469-A457-B987-E0E2C300A8A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39312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8" name="Текст 19">
            <a:extLst>
              <a:ext uri="{FF2B5EF4-FFF2-40B4-BE49-F238E27FC236}">
                <a16:creationId xmlns:a16="http://schemas.microsoft.com/office/drawing/2014/main" id="{D6B84B7D-A7EC-6FE1-9925-F78AF0DE230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639312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Рисунок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77214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5" name="Текст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72200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4" name="Текст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2200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4" name="Рисунок 17">
            <a:extLst>
              <a:ext uri="{FF2B5EF4-FFF2-40B4-BE49-F238E27FC236}">
                <a16:creationId xmlns:a16="http://schemas.microsoft.com/office/drawing/2014/main" id="{AA1AC2FE-336D-4E7F-2C86-6A8C29BA8F90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677214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7" name="Текст 19">
            <a:extLst>
              <a:ext uri="{FF2B5EF4-FFF2-40B4-BE49-F238E27FC236}">
                <a16:creationId xmlns:a16="http://schemas.microsoft.com/office/drawing/2014/main" id="{FA370BF1-09EC-DBE1-5118-8A92A0F90BC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172200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5" name="Текст 19">
            <a:extLst>
              <a:ext uri="{FF2B5EF4-FFF2-40B4-BE49-F238E27FC236}">
                <a16:creationId xmlns:a16="http://schemas.microsoft.com/office/drawing/2014/main" id="{5089D72C-E865-F5D3-CB1E-050AEF68445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72200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9" name="Рисунок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9317533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7" name="Текст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705088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6" name="Текст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705088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7" name="Рисунок 17">
            <a:extLst>
              <a:ext uri="{FF2B5EF4-FFF2-40B4-BE49-F238E27FC236}">
                <a16:creationId xmlns:a16="http://schemas.microsoft.com/office/drawing/2014/main" id="{4F7ECA98-24CD-8CC5-A3EC-BFF5E9B11748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9317533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2" name="Текст 19">
            <a:extLst>
              <a:ext uri="{FF2B5EF4-FFF2-40B4-BE49-F238E27FC236}">
                <a16:creationId xmlns:a16="http://schemas.microsoft.com/office/drawing/2014/main" id="{46CBECF2-D93E-3DF9-064C-CB4A3262B69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705088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1" name="Текст 19">
            <a:extLst>
              <a:ext uri="{FF2B5EF4-FFF2-40B4-BE49-F238E27FC236}">
                <a16:creationId xmlns:a16="http://schemas.microsoft.com/office/drawing/2014/main" id="{71E06E16-A083-B853-8155-7FF97AD1DE8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05088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62232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контен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EB05881-FB11-43E8-CCDD-8C12CDB4FE47}"/>
              </a:ext>
            </a:extLst>
          </p:cNvPr>
          <p:cNvSpPr/>
          <p:nvPr userDrawn="1"/>
        </p:nvSpPr>
        <p:spPr>
          <a:xfrm>
            <a:off x="838199" y="196052"/>
            <a:ext cx="10515601" cy="168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9" name="Рисунок 8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id="{A4941BBB-13FC-2ACE-1A50-C0F465531B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4950" y="-64113"/>
            <a:ext cx="1562100" cy="439420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8BE9E36-E9D5-3FA6-EE22-A6E5CE13C462}"/>
              </a:ext>
            </a:extLst>
          </p:cNvPr>
          <p:cNvSpPr/>
          <p:nvPr userDrawn="1"/>
        </p:nvSpPr>
        <p:spPr>
          <a:xfrm>
            <a:off x="995423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3" name="Рисунок 12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id="{479E4054-0885-457B-35B3-A9B26ED9360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69421" y="459092"/>
            <a:ext cx="749300" cy="27559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2"/>
            <a:ext cx="10515600" cy="1133856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990088"/>
            <a:ext cx="10515600" cy="3474720"/>
          </a:xfrm>
        </p:spPr>
        <p:txBody>
          <a:bodyPr rtlCol="0"/>
          <a:lstStyle>
            <a:lvl1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4" name="Нижний колонтитул 13">
            <a:extLst>
              <a:ext uri="{FF2B5EF4-FFF2-40B4-BE49-F238E27FC236}">
                <a16:creationId xmlns:a16="http://schemas.microsoft.com/office/drawing/2014/main" id="{C6C79F3B-6B68-BA3C-6CBE-C26E339E45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id="{9D503431-982D-5D35-88BF-09474F76D6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79104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068407D-A1C4-B842-0C34-B2DE8AD312D3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A1AE7FB-DFC0-DCDA-47AD-6ED81A6427FA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0" name="Рисунок 9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7A4DFCBA-879E-D6C9-9F81-B4F9225423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562BF3-1BFC-6948-02E0-8A1C121C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158D7F8-0920-52BA-580D-0724912287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E6611EB-89A4-4C55-4032-4D0C418398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C6963F99-41C3-5ED4-AAD8-B904145CC7E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975360" y="2615184"/>
            <a:ext cx="10241280" cy="3319272"/>
          </a:xfrm>
        </p:spPr>
        <p:txBody>
          <a:bodyPr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18034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B2F7EB7A-F5B6-E308-68EE-3065E2B039A6}"/>
              </a:ext>
            </a:extLst>
          </p:cNvPr>
          <p:cNvSpPr/>
          <p:nvPr userDrawn="1"/>
        </p:nvSpPr>
        <p:spPr>
          <a:xfrm>
            <a:off x="0" y="0"/>
            <a:ext cx="4873752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36" name="Рисунок 35" descr="Дерево крупным планом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FED57607-56F6-9FD5-F0A8-DE0BCFE896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6459" flipH="1">
            <a:off x="2282032" y="1589693"/>
            <a:ext cx="970220" cy="223612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1072" y="978408"/>
            <a:ext cx="4974336" cy="1325880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29" name="Текст 2">
            <a:extLst>
              <a:ext uri="{FF2B5EF4-FFF2-40B4-BE49-F238E27FC236}">
                <a16:creationId xmlns:a16="http://schemas.microsoft.com/office/drawing/2014/main" id="{DEF26CDF-94D4-BA22-7D14-8D3289040C9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291072" y="2322576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Объект 3">
            <a:extLst>
              <a:ext uri="{FF2B5EF4-FFF2-40B4-BE49-F238E27FC236}">
                <a16:creationId xmlns:a16="http://schemas.microsoft.com/office/drawing/2014/main" id="{0017BF0C-B2B7-932F-A9AE-5BFAE4AB5C4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89612" y="2770632"/>
            <a:ext cx="5065776" cy="1554480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1" name="Текст 4">
            <a:extLst>
              <a:ext uri="{FF2B5EF4-FFF2-40B4-BE49-F238E27FC236}">
                <a16:creationId xmlns:a16="http://schemas.microsoft.com/office/drawing/2014/main" id="{DEAB8B47-DF86-7C9F-F027-2D4D22B2EA50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289612" y="4361688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2" name="Объект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289612" y="4791456"/>
            <a:ext cx="5065776" cy="1408176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ru-MO" sz="1600"/>
            </a:lvl1pPr>
            <a:lvl2pPr>
              <a:buClr>
                <a:srgbClr val="73292A"/>
              </a:buClr>
              <a:defRPr lang="ru-MO" sz="1400"/>
            </a:lvl2pPr>
            <a:lvl3pPr>
              <a:buClr>
                <a:srgbClr val="73292A"/>
              </a:buClr>
              <a:defRPr lang="ru-MO" sz="1200"/>
            </a:lvl3pPr>
            <a:lvl4pPr>
              <a:buClr>
                <a:srgbClr val="73292A"/>
              </a:buClr>
              <a:defRPr lang="ru-MO" sz="1100"/>
            </a:lvl4pPr>
            <a:lvl5pPr>
              <a:buClr>
                <a:srgbClr val="73292A"/>
              </a:buClr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pic>
        <p:nvPicPr>
          <p:cNvPr id="38" name="Рисунок 37" descr="Группа цветов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5B08C513-7071-2499-7E9D-CFD5A027C0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9083" y="2260473"/>
            <a:ext cx="1245309" cy="2314810"/>
          </a:xfrm>
          <a:prstGeom prst="rect">
            <a:avLst/>
          </a:prstGeom>
        </p:spPr>
      </p:pic>
      <p:sp>
        <p:nvSpPr>
          <p:cNvPr id="34" name="Текст 33">
            <a:extLst>
              <a:ext uri="{FF2B5EF4-FFF2-40B4-BE49-F238E27FC236}">
                <a16:creationId xmlns:a16="http://schemas.microsoft.com/office/drawing/2014/main" id="{BD46E6E9-39FE-B605-0786-F7F7E656F9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6344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MO" sz="30000">
                <a:solidFill>
                  <a:schemeClr val="bg1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406246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Сравнение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88546F5-5752-9595-980A-9978EC65B179}"/>
              </a:ext>
            </a:extLst>
          </p:cNvPr>
          <p:cNvSpPr/>
          <p:nvPr userDrawn="1"/>
        </p:nvSpPr>
        <p:spPr>
          <a:xfrm>
            <a:off x="491679" y="319214"/>
            <a:ext cx="11208641" cy="5857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788B1DFD-B7E9-D65B-0A47-8D442617B0D0}"/>
              </a:ext>
            </a:extLst>
          </p:cNvPr>
          <p:cNvCxnSpPr>
            <a:cxnSpLocks/>
          </p:cNvCxnSpPr>
          <p:nvPr userDrawn="1"/>
        </p:nvCxnSpPr>
        <p:spPr>
          <a:xfrm>
            <a:off x="837235" y="1767119"/>
            <a:ext cx="10516564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4190CCC3-E5E8-9E96-318B-F3F62E2328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658" y="1631192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24712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124712" y="2629116"/>
            <a:ext cx="3200400" cy="3320861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498848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498848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ru-MO" sz="1600"/>
            </a:lvl1pPr>
            <a:lvl2pPr>
              <a:buClr>
                <a:srgbClr val="73292A"/>
              </a:buClr>
              <a:defRPr lang="ru-MO" sz="1400"/>
            </a:lvl2pPr>
            <a:lvl3pPr>
              <a:buClr>
                <a:srgbClr val="73292A"/>
              </a:buClr>
              <a:defRPr lang="ru-MO" sz="1200"/>
            </a:lvl3pPr>
            <a:lvl4pPr>
              <a:buClr>
                <a:srgbClr val="73292A"/>
              </a:buClr>
              <a:defRPr lang="ru-MO" sz="1100"/>
            </a:lvl4pPr>
            <a:lvl5pPr>
              <a:buClr>
                <a:srgbClr val="73292A"/>
              </a:buClr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5" name="Текст 4">
            <a:extLst>
              <a:ext uri="{FF2B5EF4-FFF2-40B4-BE49-F238E27FC236}">
                <a16:creationId xmlns:a16="http://schemas.microsoft.com/office/drawing/2014/main" id="{F270D939-D128-D431-82CE-9C15D5A7AA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09560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6" name="Объект 5">
            <a:extLst>
              <a:ext uri="{FF2B5EF4-FFF2-40B4-BE49-F238E27FC236}">
                <a16:creationId xmlns:a16="http://schemas.microsoft.com/office/drawing/2014/main" id="{4AAE69C6-BB37-BC70-8424-BC928D19C9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909560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ru-MO" sz="1600"/>
            </a:lvl1pPr>
            <a:lvl2pPr>
              <a:buClr>
                <a:srgbClr val="73292A"/>
              </a:buClr>
              <a:defRPr lang="ru-MO" sz="1400"/>
            </a:lvl2pPr>
            <a:lvl3pPr>
              <a:buClr>
                <a:srgbClr val="73292A"/>
              </a:buClr>
              <a:defRPr lang="ru-MO" sz="1200"/>
            </a:lvl3pPr>
            <a:lvl4pPr>
              <a:buClr>
                <a:srgbClr val="73292A"/>
              </a:buClr>
              <a:defRPr lang="ru-MO" sz="1100"/>
            </a:lvl4pPr>
            <a:lvl5pPr>
              <a:buClr>
                <a:srgbClr val="73292A"/>
              </a:buClr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69908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id="{E0606CB6-3E28-F128-51B5-3786D74048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64BBC1B-7DD9-DA00-15CC-B446DA472005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8" name="Рисунок 7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id="{C88A03B2-8C41-A023-CB90-5F79A1F01A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pic>
        <p:nvPicPr>
          <p:cNvPr id="10" name="Рисунок 9" descr="Цветок крупным планом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9EA6110C-517A-C447-DB03-9A264F112FB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809" y="1695833"/>
            <a:ext cx="1155700" cy="4318000"/>
          </a:xfrm>
          <a:prstGeom prst="rect">
            <a:avLst/>
          </a:prstGeom>
        </p:spPr>
      </p:pic>
      <p:pic>
        <p:nvPicPr>
          <p:cNvPr id="12" name="Рисунок 11" descr="Цветок крупным планом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DC4249CD-2B45-A435-5B21-CFA70421386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749" y="381916"/>
            <a:ext cx="1155700" cy="43180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A7568A0-F819-551E-4780-20A651246990}"/>
              </a:ext>
            </a:extLst>
          </p:cNvPr>
          <p:cNvSpPr/>
          <p:nvPr userDrawn="1"/>
        </p:nvSpPr>
        <p:spPr>
          <a:xfrm>
            <a:off x="1024128" y="2162946"/>
            <a:ext cx="3794760" cy="2536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711D903-56F9-B09B-0443-A76786804823}"/>
              </a:ext>
            </a:extLst>
          </p:cNvPr>
          <p:cNvSpPr/>
          <p:nvPr userDrawn="1"/>
        </p:nvSpPr>
        <p:spPr>
          <a:xfrm>
            <a:off x="1131655" y="2264499"/>
            <a:ext cx="3585549" cy="23354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D91551-9B41-0ACF-0BE6-9D174E695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184" y="2889504"/>
            <a:ext cx="2852928" cy="1088136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id="{545D3FB1-678F-0A9A-CCB6-435CE57DA0F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211312" y="2011680"/>
            <a:ext cx="2999232" cy="2843784"/>
          </a:xfrm>
        </p:spPr>
        <p:txBody>
          <a:bodyPr rtlCol="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lang="ru-MO" sz="2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l">
              <a:lnSpc>
                <a:spcPct val="150000"/>
              </a:lnSpc>
              <a:defRPr lang="ru-MO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ru-MO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482466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D362110-9E75-C1E6-F3D3-769A27CB658B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0E61109-4A99-6337-9E7D-6AE0370E2A33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1" name="Рисунок 10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13B4663F-72DF-CD37-DE9D-C35DFB37E8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C48BE494-2D3C-A618-4422-6EA949698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069ADF-8CD9-4E77-BB8D-70D8824C5AE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2628461"/>
            <a:ext cx="5181600" cy="3548501"/>
          </a:xfrm>
        </p:spPr>
        <p:txBody>
          <a:bodyPr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75F077D-E901-4AA9-B062-1C37FF407BF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2628461"/>
            <a:ext cx="5181600" cy="3548501"/>
          </a:xfrm>
        </p:spPr>
        <p:txBody>
          <a:bodyPr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19B248-9F11-0A11-E6AF-776D371E14A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5EFD48A-F270-E4EE-7C35-F4304F3DDF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10694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A7DEB86-4C56-EB31-FEEE-EC8AA99FB456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3C19EDA-96E7-C255-DFF9-F36A187EBACD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7" name="Рисунок 6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FAD938FE-3B63-4832-B610-64346C069F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B38128B-385C-B928-A4A8-BD98929D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75107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ru-MO"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3F06A0-63CE-4272-B90E-4F20296BFBE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ru-MO" sz="3200"/>
            </a:lvl1pPr>
            <a:lvl2pPr>
              <a:defRPr lang="ru-MO" sz="2800"/>
            </a:lvl2pPr>
            <a:lvl3pPr>
              <a:defRPr lang="ru-MO" sz="2400"/>
            </a:lvl3pPr>
            <a:lvl4pPr>
              <a:defRPr lang="ru-MO" sz="2000"/>
            </a:lvl4pPr>
            <a:lvl5pPr>
              <a:defRPr lang="ru-MO" sz="2000"/>
            </a:lvl5pPr>
            <a:lvl6pPr>
              <a:defRPr lang="ru-MO" sz="2000"/>
            </a:lvl6pPr>
            <a:lvl7pPr>
              <a:defRPr lang="ru-MO" sz="2000"/>
            </a:lvl7pPr>
            <a:lvl8pPr>
              <a:defRPr lang="ru-MO" sz="2000"/>
            </a:lvl8pPr>
            <a:lvl9pPr>
              <a:defRPr lang="ru-MO" sz="2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8467220-06E3-427A-B4D3-9B0030E09DB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ru-MO" sz="1600"/>
            </a:lvl1pPr>
            <a:lvl2pPr marL="457200" indent="0">
              <a:buNone/>
              <a:defRPr lang="ru-MO" sz="1400"/>
            </a:lvl2pPr>
            <a:lvl3pPr marL="914400" indent="0">
              <a:buNone/>
              <a:defRPr lang="ru-MO" sz="1200"/>
            </a:lvl3pPr>
            <a:lvl4pPr marL="1371600" indent="0">
              <a:buNone/>
              <a:defRPr lang="ru-MO" sz="1000"/>
            </a:lvl4pPr>
            <a:lvl5pPr marL="1828800" indent="0">
              <a:buNone/>
              <a:defRPr lang="ru-MO" sz="1000"/>
            </a:lvl5pPr>
            <a:lvl6pPr marL="2286000" indent="0">
              <a:buNone/>
              <a:defRPr lang="ru-MO" sz="1000"/>
            </a:lvl6pPr>
            <a:lvl7pPr marL="2743200" indent="0">
              <a:buNone/>
              <a:defRPr lang="ru-MO" sz="1000"/>
            </a:lvl7pPr>
            <a:lvl8pPr marL="3200400" indent="0">
              <a:buNone/>
              <a:defRPr lang="ru-MO" sz="1000"/>
            </a:lvl8pPr>
            <a:lvl9pPr marL="3657600" indent="0">
              <a:buNone/>
              <a:defRPr lang="ru-MO"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5AEF53B-C85C-47DB-ADE4-C1D9FA68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FD4FD38-14E5-4C36-B948-8BF3F794E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99200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ru-MO"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lang="ru-MO" sz="3200"/>
            </a:lvl1pPr>
            <a:lvl2pPr marL="457200" indent="0">
              <a:buNone/>
              <a:defRPr lang="ru-MO" sz="2800"/>
            </a:lvl2pPr>
            <a:lvl3pPr marL="914400" indent="0">
              <a:buNone/>
              <a:defRPr lang="ru-MO" sz="2400"/>
            </a:lvl3pPr>
            <a:lvl4pPr marL="1371600" indent="0">
              <a:buNone/>
              <a:defRPr lang="ru-MO" sz="2000"/>
            </a:lvl4pPr>
            <a:lvl5pPr marL="1828800" indent="0">
              <a:buNone/>
              <a:defRPr lang="ru-MO" sz="2000"/>
            </a:lvl5pPr>
            <a:lvl6pPr marL="2286000" indent="0">
              <a:buNone/>
              <a:defRPr lang="ru-MO" sz="2000"/>
            </a:lvl6pPr>
            <a:lvl7pPr marL="2743200" indent="0">
              <a:buNone/>
              <a:defRPr lang="ru-MO" sz="2000"/>
            </a:lvl7pPr>
            <a:lvl8pPr marL="3200400" indent="0">
              <a:buNone/>
              <a:defRPr lang="ru-MO" sz="2000"/>
            </a:lvl8pPr>
            <a:lvl9pPr marL="3657600" indent="0">
              <a:buNone/>
              <a:defRPr lang="ru-MO" sz="2000"/>
            </a:lvl9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F5F80D-1DB9-4E0A-8F68-924FC1C9C3B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ru-MO" sz="1600"/>
            </a:lvl1pPr>
            <a:lvl2pPr marL="457200" indent="0">
              <a:buNone/>
              <a:defRPr lang="ru-MO" sz="1400"/>
            </a:lvl2pPr>
            <a:lvl3pPr marL="914400" indent="0">
              <a:buNone/>
              <a:defRPr lang="ru-MO" sz="1200"/>
            </a:lvl3pPr>
            <a:lvl4pPr marL="1371600" indent="0">
              <a:buNone/>
              <a:defRPr lang="ru-MO" sz="1000"/>
            </a:lvl4pPr>
            <a:lvl5pPr marL="1828800" indent="0">
              <a:buNone/>
              <a:defRPr lang="ru-MO" sz="1000"/>
            </a:lvl5pPr>
            <a:lvl6pPr marL="2286000" indent="0">
              <a:buNone/>
              <a:defRPr lang="ru-MO" sz="1000"/>
            </a:lvl6pPr>
            <a:lvl7pPr marL="2743200" indent="0">
              <a:buNone/>
              <a:defRPr lang="ru-MO" sz="1000"/>
            </a:lvl7pPr>
            <a:lvl8pPr marL="3200400" indent="0">
              <a:buNone/>
              <a:defRPr lang="ru-MO" sz="1000"/>
            </a:lvl8pPr>
            <a:lvl9pPr marL="3657600" indent="0">
              <a:buNone/>
              <a:defRPr lang="ru-MO"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DA4DA3-10C7-48A6-9B15-38222B8C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584E7EE-5B3B-427E-9807-020AEF8C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351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ru-MO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80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ru-MO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9" r:id="rId3"/>
    <p:sldLayoutId id="2147483651" r:id="rId4"/>
    <p:sldLayoutId id="2147483650" r:id="rId5"/>
    <p:sldLayoutId id="2147483663" r:id="rId6"/>
    <p:sldLayoutId id="2147483665" r:id="rId7"/>
    <p:sldLayoutId id="2147483660" r:id="rId8"/>
    <p:sldLayoutId id="2147483661" r:id="rId9"/>
    <p:sldLayoutId id="2147483662" r:id="rId10"/>
    <p:sldLayoutId id="2147483666" r:id="rId11"/>
    <p:sldLayoutId id="2147483653" r:id="rId12"/>
    <p:sldLayoutId id="2147483664" r:id="rId13"/>
    <p:sldLayoutId id="2147483667" r:id="rId14"/>
    <p:sldLayoutId id="2147483652" r:id="rId15"/>
    <p:sldLayoutId id="2147483654" r:id="rId16"/>
    <p:sldLayoutId id="2147483655" r:id="rId17"/>
    <p:sldLayoutId id="2147483656" r:id="rId18"/>
    <p:sldLayoutId id="2147483657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ru-MO" sz="4400" kern="1200">
          <a:solidFill>
            <a:schemeClr val="accent3"/>
          </a:solidFill>
          <a:latin typeface="Times New Roman" panose="02020603050405020304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73292A"/>
        </a:buClr>
        <a:buFont typeface="Arial" panose="020B0604020202020204" pitchFamily="34" charset="0"/>
        <a:buChar char="•"/>
        <a:defRPr lang="ru-MO" sz="2800" kern="1200">
          <a:solidFill>
            <a:schemeClr val="accent3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2400" kern="1200">
          <a:solidFill>
            <a:schemeClr val="accent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2000" kern="1200">
          <a:solidFill>
            <a:schemeClr val="accent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1800" kern="1200">
          <a:solidFill>
            <a:schemeClr val="accent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18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MO"/>
      </a:defPPr>
      <a:lvl1pPr marL="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24180B-35BA-C28E-820F-59C84FBDD9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58817" y="2873551"/>
            <a:ext cx="5393636" cy="1088136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sz="18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Выполнил воспитатель высшей квалификационной категории: </a:t>
            </a:r>
            <a:br>
              <a:rPr lang="ru-RU" sz="1800" b="1" dirty="0">
                <a:solidFill>
                  <a:schemeClr val="tx1"/>
                </a:solidFill>
                <a:latin typeface="Gill Sans Nova Light" panose="020B0302020104020203" pitchFamily="34" charset="0"/>
              </a:rPr>
            </a:br>
            <a:r>
              <a:rPr lang="ru-RU" sz="1800" b="1" dirty="0" err="1">
                <a:solidFill>
                  <a:schemeClr val="tx1"/>
                </a:solidFill>
                <a:latin typeface="Gill Sans Nova Light" panose="020B0302020104020203" pitchFamily="34" charset="0"/>
              </a:rPr>
              <a:t>Сафарбекова</a:t>
            </a:r>
            <a:r>
              <a:rPr lang="ru-RU" sz="18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 Наида </a:t>
            </a:r>
            <a:r>
              <a:rPr lang="ru-RU" sz="1800" b="1" dirty="0" err="1">
                <a:solidFill>
                  <a:schemeClr val="tx1"/>
                </a:solidFill>
                <a:latin typeface="Gill Sans Nova Light" panose="020B0302020104020203" pitchFamily="34" charset="0"/>
              </a:rPr>
              <a:t>Кахримановна</a:t>
            </a:r>
            <a:r>
              <a:rPr lang="ru-RU" sz="18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.</a:t>
            </a:r>
            <a:br>
              <a:rPr lang="ru-RU" sz="1800" b="1" dirty="0">
                <a:solidFill>
                  <a:schemeClr val="tx1"/>
                </a:solidFill>
                <a:latin typeface="Gill Sans Nova Light" panose="020B0302020104020203" pitchFamily="34" charset="0"/>
              </a:rPr>
            </a:br>
            <a:endParaRPr lang="ru-RU" sz="1800" b="1" dirty="0">
              <a:solidFill>
                <a:schemeClr val="tx1"/>
              </a:solidFill>
              <a:latin typeface="Gill Sans Nova Light" panose="020B0302020104020203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26260E8-21BF-1371-4767-5E86248A7A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85000" lnSpcReduction="10000"/>
          </a:bodyPr>
          <a:lstStyle>
            <a:defPPr>
              <a:defRPr lang="ru-MO"/>
            </a:defPPr>
          </a:lstStyle>
          <a:p>
            <a:pPr rtl="0"/>
            <a:r>
              <a:rPr lang="ru-RU" b="1" dirty="0">
                <a:solidFill>
                  <a:schemeClr val="tx1"/>
                </a:solidFill>
              </a:rPr>
              <a:t>Маршрут выходного дня</a:t>
            </a:r>
          </a:p>
        </p:txBody>
      </p:sp>
    </p:spTree>
    <p:extLst>
      <p:ext uri="{BB962C8B-B14F-4D97-AF65-F5344CB8AC3E}">
        <p14:creationId xmlns:p14="http://schemas.microsoft.com/office/powerpoint/2010/main" val="317718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Акцент цветочного листа">
            <a:extLst>
              <a:ext uri="{FF2B5EF4-FFF2-40B4-BE49-F238E27FC236}">
                <a16:creationId xmlns:a16="http://schemas.microsoft.com/office/drawing/2014/main" id="{08A3395B-5659-47E4-8F54-71340961F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1633" flipH="1">
            <a:off x="1654192" y="3058939"/>
            <a:ext cx="1243661" cy="790090"/>
          </a:xfrm>
          <a:prstGeom prst="rect">
            <a:avLst/>
          </a:prstGeom>
        </p:spPr>
      </p:pic>
      <p:pic>
        <p:nvPicPr>
          <p:cNvPr id="1929" name="Рисунок 1928" descr="Акцент цветочного листа">
            <a:extLst>
              <a:ext uri="{FF2B5EF4-FFF2-40B4-BE49-F238E27FC236}">
                <a16:creationId xmlns:a16="http://schemas.microsoft.com/office/drawing/2014/main" id="{CF8E7A1B-4724-55CB-6FAD-D8E7562935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60" y="2342954"/>
            <a:ext cx="1791038" cy="2033695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04382" y="136525"/>
            <a:ext cx="5046825" cy="6584950"/>
          </a:xfrm>
        </p:spPr>
        <p:txBody>
          <a:bodyPr vert="horz" lIns="91440" tIns="45720" rIns="91440" bIns="45720" rtlCol="0" anchor="t">
            <a:normAutofit/>
          </a:bodyPr>
          <a:lstStyle>
            <a:defPPr>
              <a:defRPr lang="ru-MO"/>
            </a:defPPr>
          </a:lstStyle>
          <a:p>
            <a:pPr algn="ctr" rtl="0"/>
            <a:r>
              <a:rPr lang="ru-RU" sz="14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Зоологический</a:t>
            </a:r>
            <a:r>
              <a:rPr lang="ru-RU" sz="1400" b="1" u="sng" spc="-2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музей.</a:t>
            </a:r>
            <a:endParaRPr lang="ru-RU" sz="1400" b="1" u="sng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5080">
              <a:lnSpc>
                <a:spcPct val="121400"/>
              </a:lnSpc>
            </a:pP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Зоологический</a:t>
            </a:r>
            <a:r>
              <a:rPr lang="ru-RU" sz="1400" b="1" spc="7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музей</a:t>
            </a:r>
            <a:r>
              <a:rPr lang="ru-RU" sz="1400" b="1" spc="8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является</a:t>
            </a:r>
            <a:r>
              <a:rPr lang="ru-RU" sz="1400" b="1" spc="7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крупнейшим</a:t>
            </a:r>
            <a:r>
              <a:rPr lang="ru-RU" sz="1400" b="1" spc="8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музеем</a:t>
            </a:r>
            <a:r>
              <a:rPr lang="ru-RU" sz="1400" b="1" spc="7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такого</a:t>
            </a:r>
            <a:r>
              <a:rPr lang="ru-RU" sz="1400" b="1" spc="6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профиля</a:t>
            </a:r>
            <a:r>
              <a:rPr lang="ru-RU" sz="1400" b="1" spc="8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</a:t>
            </a:r>
            <a:r>
              <a:rPr lang="ru-RU" sz="1400" b="1" spc="7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России </a:t>
            </a:r>
            <a:r>
              <a:rPr lang="ru-RU" sz="1400" b="1" spc="-34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и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одним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из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самых крупных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мире. Его история связана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 </a:t>
            </a:r>
            <a:r>
              <a:rPr lang="ru-RU" sz="1400" b="1" spc="-5" dirty="0" err="1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Кунскамерой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- 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первым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музеем России, созданным Петром Первым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1714 году.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И если Вы 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оказались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на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Васильевском острове, стоит</a:t>
            </a:r>
            <a:r>
              <a:rPr lang="ru-RU" sz="1400" b="1" spc="34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побывать</a:t>
            </a:r>
            <a:r>
              <a:rPr lang="ru-RU" sz="1400" b="1" spc="34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здесь, особенно если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Вы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гуляете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детьми. Посетителям очень интересны чучела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и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скелеты уже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вымерших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животных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и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морских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представителей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фауны.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В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самом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начале 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экскурсии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гости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музея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встречаются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со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скелетом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синего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кита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длиной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1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27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метров.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Существует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целая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коллекция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мамонтов,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состоящая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из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взрослых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особей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и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детенышей. Здесь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же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разместилось чучело таманского волка. Коллекция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пополняется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и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наши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дни.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Для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создания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чучел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у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Зоологического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института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и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музея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есть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собственная 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мастерская.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Профессиональные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работники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этой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мастерской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постоянно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трудятся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над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новыми экспонатами. Нуждаются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реставрации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и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старейшие из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них.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В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музее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проводятся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тематические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экскурсии.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Но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за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время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одного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посещения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невозможно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осмотреть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все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имеющиеся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материалы.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Настолько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богата</a:t>
            </a:r>
            <a:r>
              <a:rPr lang="ru-RU" sz="1400" b="1" spc="-1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коллекция</a:t>
            </a:r>
            <a:r>
              <a:rPr lang="ru-RU" sz="1400" b="1" spc="-1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разнообразными</a:t>
            </a:r>
            <a:r>
              <a:rPr lang="ru-RU" sz="1400" b="1" spc="-1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представителями животного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мира.</a:t>
            </a:r>
            <a:endParaRPr lang="ru-RU" sz="1400" b="1" dirty="0">
              <a:latin typeface="Gill Sans Nova Light" panose="020B0302020104020203" pitchFamily="34" charset="0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lang="ru-RU" sz="1400" b="1" dirty="0">
              <a:latin typeface="Gill Sans Nova Light" panose="020B0302020104020203" pitchFamily="34" charset="0"/>
              <a:cs typeface="Times New Roman"/>
            </a:endParaRPr>
          </a:p>
          <a:p>
            <a:pPr marL="239395">
              <a:lnSpc>
                <a:spcPct val="100000"/>
              </a:lnSpc>
              <a:spcBef>
                <a:spcPts val="5"/>
              </a:spcBef>
            </a:pPr>
            <a:r>
              <a:rPr lang="ru-RU" sz="1400" b="1" spc="-5" dirty="0">
                <a:solidFill>
                  <a:srgbClr val="11111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Адрес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:</a:t>
            </a:r>
            <a:r>
              <a:rPr lang="ru-RU" sz="1400" b="1" spc="-1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Университетская</a:t>
            </a:r>
            <a:r>
              <a:rPr lang="ru-RU" sz="1400" b="1" spc="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наб.,</a:t>
            </a:r>
            <a:r>
              <a:rPr lang="ru-RU" sz="1400" b="1" spc="-1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д.</a:t>
            </a:r>
            <a:r>
              <a:rPr lang="ru-RU" sz="1400" b="1" spc="-30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rgbClr val="111111"/>
                </a:solidFill>
                <a:latin typeface="Gill Sans Nova Light" panose="020B0302020104020203" pitchFamily="34" charset="0"/>
                <a:cs typeface="Times New Roman"/>
              </a:rPr>
              <a:t>1</a:t>
            </a:r>
            <a:endParaRPr lang="ru-RU" sz="1400" b="1" dirty="0">
              <a:latin typeface="Gill Sans Nova Light" panose="020B0302020104020203" pitchFamily="34" charset="0"/>
              <a:cs typeface="Times New Roman"/>
            </a:endParaRPr>
          </a:p>
          <a:p>
            <a:pPr algn="ctr" rtl="0">
              <a:lnSpc>
                <a:spcPct val="100000"/>
              </a:lnSpc>
            </a:pPr>
            <a:endParaRPr lang="ru-RU" sz="1200" dirty="0">
              <a:solidFill>
                <a:schemeClr val="accent3"/>
              </a:solidFill>
              <a:latin typeface="Gill Sans Nova Light" panose="020B0302020104020203" pitchFamily="34" charset="0"/>
              <a:cs typeface="Calibri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947406-5839-A735-732D-5690E6315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2884A3-BD82-0FC6-A582-54DD17DBC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smtClean="0"/>
              <a:t>2</a:t>
            </a:fld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76C1D08-5AAE-5282-8654-7D69B75853D0}"/>
              </a:ext>
            </a:extLst>
          </p:cNvPr>
          <p:cNvSpPr txBox="1"/>
          <p:nvPr/>
        </p:nvSpPr>
        <p:spPr>
          <a:xfrm>
            <a:off x="755374" y="278296"/>
            <a:ext cx="3697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№1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D8B722F-C7B3-C65B-D1B2-68852ECC1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93" y="771546"/>
            <a:ext cx="2102089" cy="4558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C9EF179-6BEE-E7FB-B264-89DF775CE5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551" y="771546"/>
            <a:ext cx="2398679" cy="42678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889FD4F4-421F-6957-1821-A2A32D380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010" y="3123609"/>
            <a:ext cx="2040810" cy="3631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9527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23FA0F1-061A-C724-2505-8D5E7949C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822AB22-DCE0-4BCE-882A-A019F5072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3</a:t>
            </a:fld>
            <a:endParaRPr lang="ru-RU" noProof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C650CF-A537-7B19-7A51-BB089B23C08B}"/>
              </a:ext>
            </a:extLst>
          </p:cNvPr>
          <p:cNvSpPr txBox="1"/>
          <p:nvPr/>
        </p:nvSpPr>
        <p:spPr>
          <a:xfrm>
            <a:off x="1166191" y="437322"/>
            <a:ext cx="3949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№2</a:t>
            </a:r>
          </a:p>
        </p:txBody>
      </p:sp>
      <p:sp>
        <p:nvSpPr>
          <p:cNvPr id="13" name="Объект 12">
            <a:extLst>
              <a:ext uri="{FF2B5EF4-FFF2-40B4-BE49-F238E27FC236}">
                <a16:creationId xmlns:a16="http://schemas.microsoft.com/office/drawing/2014/main" id="{61DEAC6E-69DA-0351-D091-5E7D185D88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076663" y="136525"/>
            <a:ext cx="4856258" cy="6584950"/>
          </a:xfrm>
        </p:spPr>
        <p:txBody>
          <a:bodyPr>
            <a:normAutofit/>
          </a:bodyPr>
          <a:lstStyle/>
          <a:p>
            <a:pPr algn="ctr"/>
            <a:r>
              <a:rPr lang="ru-RU" sz="16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Музей</a:t>
            </a:r>
            <a:r>
              <a:rPr lang="ru-RU" sz="1600" b="1" u="sng" spc="34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«Гранд</a:t>
            </a:r>
            <a:r>
              <a:rPr lang="ru-RU" sz="1600" b="1" u="sng" spc="34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Макет </a:t>
            </a:r>
            <a:r>
              <a:rPr lang="ru-RU" sz="1600" b="1" u="sng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Россия»</a:t>
            </a:r>
            <a:endParaRPr lang="ru-RU" sz="1600" u="sng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5080" indent="226695">
              <a:lnSpc>
                <a:spcPct val="95900"/>
              </a:lnSpc>
              <a:spcBef>
                <a:spcPts val="5"/>
              </a:spcBef>
            </a:pP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Музей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«Гранд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Макет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Россия»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восхищает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своей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продуманностью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и </a:t>
            </a:r>
            <a:r>
              <a:rPr lang="ru-RU" sz="1600" b="1" spc="-33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впечатляет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масштабом.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Посетители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проводят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в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музее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часы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-</a:t>
            </a:r>
            <a:r>
              <a:rPr lang="ru-RU" sz="1600" b="1" spc="35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 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любопытством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рассматривают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жизнь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большой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страны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в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миниатюре. 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Искусственно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созданные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день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и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ночь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погружают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миниатюрную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страну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в 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мириады</a:t>
            </a:r>
            <a:r>
              <a:rPr lang="ru-RU" sz="1600" b="1" spc="-2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ярких огней,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а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затем</a:t>
            </a:r>
            <a:r>
              <a:rPr lang="ru-RU" sz="1600" b="1" spc="-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озаряют</a:t>
            </a:r>
            <a:r>
              <a:rPr lang="ru-RU" sz="1600" b="1" spc="-3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дневным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светом.</a:t>
            </a:r>
            <a:endParaRPr lang="ru-RU" sz="16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6985" indent="226695">
              <a:lnSpc>
                <a:spcPts val="1610"/>
              </a:lnSpc>
              <a:spcBef>
                <a:spcPts val="40"/>
              </a:spcBef>
            </a:pPr>
            <a:r>
              <a:rPr lang="ru-RU" sz="1600" b="1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Достопримечательностей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как </a:t>
            </a:r>
            <a:r>
              <a:rPr lang="ru-RU" sz="1600" b="1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таковых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много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: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Московский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Кремль, Кижи, 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петербургское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Адмиралтейство.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создатели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музея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не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ставили</a:t>
            </a:r>
            <a:r>
              <a:rPr lang="ru-RU" sz="1600" b="1" spc="35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перед</a:t>
            </a:r>
            <a:r>
              <a:rPr lang="ru-RU" sz="1600" b="1" spc="34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собой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цели</a:t>
            </a:r>
            <a:r>
              <a:rPr lang="ru-RU" sz="1600" b="1" spc="5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воссоздать</a:t>
            </a:r>
            <a:r>
              <a:rPr lang="ru-RU" sz="1600" b="1" spc="4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как</a:t>
            </a:r>
            <a:r>
              <a:rPr lang="ru-RU" sz="1600" b="1" spc="3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можно</a:t>
            </a:r>
            <a:r>
              <a:rPr lang="ru-RU" sz="1600" b="1" spc="4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больше</a:t>
            </a:r>
            <a:r>
              <a:rPr lang="ru-RU" sz="1600" b="1" spc="4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точных</a:t>
            </a:r>
            <a:r>
              <a:rPr lang="ru-RU" sz="1600" b="1" spc="5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копий</a:t>
            </a:r>
            <a:r>
              <a:rPr lang="ru-RU" sz="1600" b="1" spc="5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знаковых</a:t>
            </a:r>
            <a:r>
              <a:rPr lang="ru-RU" sz="1600" b="1" spc="5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построек</a:t>
            </a:r>
            <a:r>
              <a:rPr lang="ru-RU" sz="1600" b="1" spc="4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России.</a:t>
            </a:r>
            <a:endParaRPr lang="ru-RU" sz="16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6350">
              <a:lnSpc>
                <a:spcPts val="1610"/>
              </a:lnSpc>
              <a:spcBef>
                <a:spcPts val="5"/>
              </a:spcBef>
            </a:pP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Макет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–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единая движущаяся система, которая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передает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смену ландшафтов,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образы,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настроения.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Автомобили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и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поезда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перевозят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маленькие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фигурки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людей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из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одного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уголка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России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в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другой;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в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разных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местах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макета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представлены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сцены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из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жизни</a:t>
            </a:r>
            <a:r>
              <a:rPr lang="ru-RU" sz="16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россиян.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На</a:t>
            </a:r>
            <a:r>
              <a:rPr lang="ru-RU" sz="1600" b="1" spc="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большой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территории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музея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находится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вся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Россия</a:t>
            </a:r>
            <a:r>
              <a:rPr lang="ru-RU" sz="1600" b="1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 в</a:t>
            </a:r>
            <a:r>
              <a:rPr lang="ru-RU" sz="1600" b="1" spc="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миниатюре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: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Санкт-Петербург,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Калининградская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область,</a:t>
            </a:r>
            <a:r>
              <a:rPr lang="ru-RU" sz="1600" b="1" spc="35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Северо-Западный</a:t>
            </a:r>
            <a:r>
              <a:rPr lang="ru-RU" sz="1600" b="1" spc="35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регион,</a:t>
            </a:r>
            <a:r>
              <a:rPr lang="ru-RU" sz="1600" b="1" spc="37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Москва</a:t>
            </a:r>
            <a:r>
              <a:rPr lang="ru-RU" sz="1600" b="1" spc="35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</a:t>
            </a:r>
            <a:r>
              <a:rPr lang="ru-RU" sz="1600" b="1" spc="36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Урал,</a:t>
            </a:r>
            <a:r>
              <a:rPr lang="ru-RU" sz="1600" b="1" spc="35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Сочи</a:t>
            </a:r>
            <a:r>
              <a:rPr lang="ru-RU" sz="1600" b="1" spc="36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</a:t>
            </a:r>
            <a:r>
              <a:rPr lang="ru-RU" sz="1600" b="1" spc="36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Каспий.</a:t>
            </a:r>
            <a:r>
              <a:rPr lang="ru-RU" sz="1600" b="1" spc="35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Здесь</a:t>
            </a:r>
            <a:endParaRPr lang="ru-RU" sz="16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10160">
              <a:lnSpc>
                <a:spcPts val="1610"/>
              </a:lnSpc>
            </a:pP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можно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увидеть Уральский хребет, Зауралье, Сибирь, Северный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Таёжный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регионы,</a:t>
            </a:r>
            <a:r>
              <a:rPr lang="ru-RU" sz="1600" b="1" spc="-2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Дальний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Восток.</a:t>
            </a:r>
            <a:endParaRPr lang="ru-RU" sz="16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239395">
              <a:lnSpc>
                <a:spcPts val="1565"/>
              </a:lnSpc>
            </a:pPr>
            <a:r>
              <a:rPr lang="ru-RU" sz="1600" b="1" u="sng" spc="-5" dirty="0">
                <a:solidFill>
                  <a:schemeClr val="tx1"/>
                </a:solidFill>
                <a:uFill>
                  <a:solidFill>
                    <a:srgbClr val="111111"/>
                  </a:solidFill>
                </a:uFill>
                <a:latin typeface="Gill Sans Nova Light" panose="020B0302020104020203" pitchFamily="34" charset="0"/>
                <a:cs typeface="Times New Roman"/>
              </a:rPr>
              <a:t>Адрес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:</a:t>
            </a:r>
            <a:r>
              <a:rPr lang="ru-RU" sz="1600" b="1" spc="-1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ст.</a:t>
            </a:r>
            <a:r>
              <a:rPr lang="ru-RU" sz="1600" b="1" spc="-2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м.</a:t>
            </a:r>
            <a:r>
              <a:rPr lang="ru-RU" sz="1600" b="1" spc="-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Московские ворота</a:t>
            </a:r>
            <a:r>
              <a:rPr lang="ru-RU" sz="1600" b="1" spc="-1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ул.</a:t>
            </a:r>
            <a:r>
              <a:rPr lang="ru-RU" sz="1600" b="1" spc="-2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Цветочная,</a:t>
            </a:r>
            <a:r>
              <a:rPr lang="ru-RU" sz="1600" b="1" spc="-3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д.</a:t>
            </a:r>
            <a:r>
              <a:rPr lang="ru-RU" sz="1600" b="1" spc="-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600" b="1" spc="-1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16</a:t>
            </a:r>
            <a:endParaRPr lang="ru-RU" sz="16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endParaRPr lang="ru-RU" sz="1400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B2AB2AF-7B22-2EAB-A213-46B5039625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12" y="3292475"/>
            <a:ext cx="2571750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59402A40-4C45-C4AB-245C-070F77BA66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226" y="960497"/>
            <a:ext cx="2571750" cy="55772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3430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Акцент цветочного листа">
            <a:extLst>
              <a:ext uri="{FF2B5EF4-FFF2-40B4-BE49-F238E27FC236}">
                <a16:creationId xmlns:a16="http://schemas.microsoft.com/office/drawing/2014/main" id="{1CABBF9A-AC19-48D9-D218-D09928CE1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394" y="3301247"/>
            <a:ext cx="1250823" cy="794641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950677C9-3E42-427F-93B8-5266929064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5913" y="251791"/>
            <a:ext cx="5635693" cy="6469684"/>
          </a:xfrm>
        </p:spPr>
        <p:txBody>
          <a:bodyPr rtlCol="0"/>
          <a:lstStyle>
            <a:defPPr>
              <a:defRPr lang="ru-MO"/>
            </a:defPPr>
          </a:lstStyle>
          <a:p>
            <a:pPr marL="1498600" indent="0">
              <a:lnSpc>
                <a:spcPct val="100000"/>
              </a:lnSpc>
              <a:spcBef>
                <a:spcPts val="1215"/>
              </a:spcBef>
              <a:buNone/>
            </a:pPr>
            <a:r>
              <a:rPr lang="ru-RU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</a:t>
            </a:r>
            <a:r>
              <a:rPr lang="ru-RU" sz="16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узей железных дорог.</a:t>
            </a:r>
          </a:p>
          <a:p>
            <a:pPr marL="0" marR="5715" indent="0" algn="just">
              <a:lnSpc>
                <a:spcPts val="1620"/>
              </a:lnSpc>
              <a:buNone/>
            </a:pPr>
            <a:r>
              <a:rPr lang="ru-RU" b="1" i="0" dirty="0">
                <a:solidFill>
                  <a:schemeClr val="tx1"/>
                </a:solidFill>
                <a:effectLst/>
              </a:rPr>
              <a:t>Музей железных дорог России - один из лучших в мире железнодорожных музеев, созданный на основе уникальной коллекции исторического подвижного состава, собранной на Октябрьской железной дороге. Музей железных дорог России вошел в число номинантов на премию «Европейский музей года – 2019», и стал победителем всероссийского конкурса «Лучший корпоративный музей – 2019» В коллекции музея целый ряд интереснейших объектов. Это макеты первых русских и иностранных паровозов, отреставрированные локомотивы прошлого века, уникальный паровоз в разрезе. Всего коллекция музея насчитывает 118 единиц подвижного состава, более 3500 экспонатов. В музее много мультимедиа и интерактивные систем, «оживающие» гипсовые скульптуры работников железных дорог различных эпох. Площадь музея – 57 000 квадратных метров, что сопоставимо с размером Дворцовой площади.</a:t>
            </a:r>
          </a:p>
          <a:p>
            <a:pPr marL="0" marR="5715" indent="0" algn="just">
              <a:lnSpc>
                <a:spcPts val="162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Адрес: </a:t>
            </a:r>
            <a:r>
              <a:rPr lang="ru-RU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Библиотечный пер., 4, корпус 2, строение 1.</a:t>
            </a:r>
            <a:endParaRPr lang="ru-RU" b="1" dirty="0">
              <a:solidFill>
                <a:schemeClr val="tx1"/>
              </a:solidFill>
              <a:latin typeface="Gill Sans Nova Light" panose="020B0302020104020203" pitchFamily="34" charset="0"/>
            </a:endParaRP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486CE65B-C283-8A90-DF86-161AC356B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/>
              <a:t>Заголовок презентации</a:t>
            </a:r>
          </a:p>
        </p:txBody>
      </p:sp>
      <p:sp>
        <p:nvSpPr>
          <p:cNvPr id="9" name="Номер слайда 7">
            <a:extLst>
              <a:ext uri="{FF2B5EF4-FFF2-40B4-BE49-F238E27FC236}">
                <a16:creationId xmlns:a16="http://schemas.microsoft.com/office/drawing/2014/main" id="{FEDDE84F-33A7-1FC6-0912-6F42974F3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smtClean="0"/>
              <a:pPr rtl="0"/>
              <a:t>4</a:t>
            </a:fld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929A3A2-A6C4-D7C6-7F7E-8708B1ADDB27}"/>
              </a:ext>
            </a:extLst>
          </p:cNvPr>
          <p:cNvSpPr txBox="1"/>
          <p:nvPr/>
        </p:nvSpPr>
        <p:spPr>
          <a:xfrm>
            <a:off x="1" y="104778"/>
            <a:ext cx="4389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№3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C296421-F89E-E8C8-EF58-9B98E838DB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809" y="868533"/>
            <a:ext cx="2243502" cy="48654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0167A590-326A-C6EA-1662-88403E12C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9191" y="4173960"/>
            <a:ext cx="1824187" cy="2432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70FDBE8-8526-2CCD-BC55-444530518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09" y="4432218"/>
            <a:ext cx="3094672" cy="2321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8C22737B-DD2F-AE12-B57A-6DD3E37748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16" y="951761"/>
            <a:ext cx="2222097" cy="3169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85610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948F852-7D5E-33B5-AF75-5D27B59D9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D654007-25D1-472E-892B-C62087BC0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5</a:t>
            </a:fld>
            <a:endParaRPr lang="ru-RU" noProof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82CCA3D8-00B3-C141-50DB-E4ECC2A2DC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91131" y="136525"/>
            <a:ext cx="5060078" cy="6584950"/>
          </a:xfrm>
        </p:spPr>
        <p:txBody>
          <a:bodyPr>
            <a:normAutofit/>
          </a:bodyPr>
          <a:lstStyle/>
          <a:p>
            <a:pPr marL="1727200">
              <a:lnSpc>
                <a:spcPct val="100000"/>
              </a:lnSpc>
              <a:spcBef>
                <a:spcPts val="1215"/>
              </a:spcBef>
            </a:pPr>
            <a:r>
              <a:rPr lang="ru-RU" sz="1400" b="1" u="sng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Центральный</a:t>
            </a:r>
            <a:r>
              <a:rPr lang="ru-RU" sz="1400" b="1" u="sng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военно-морской</a:t>
            </a:r>
            <a:r>
              <a:rPr lang="ru-RU" sz="1400" b="1" u="sng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музей имени</a:t>
            </a:r>
            <a:r>
              <a:rPr lang="ru-RU" sz="1400" b="1" u="sng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императора</a:t>
            </a:r>
            <a:r>
              <a:rPr lang="ru-RU" sz="1400" b="1" u="sng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Петра Великого</a:t>
            </a:r>
            <a:endParaRPr lang="ru-RU" sz="1400" b="1" u="sng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9525">
              <a:lnSpc>
                <a:spcPts val="1380"/>
              </a:lnSpc>
            </a:pPr>
            <a:endParaRPr lang="ru-RU" sz="14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9525">
              <a:lnSpc>
                <a:spcPts val="1380"/>
              </a:lnSpc>
            </a:pP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Центральный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военно-морской музей имени императора </a:t>
            </a:r>
          </a:p>
          <a:p>
            <a:pPr marL="12700" marR="9525">
              <a:lnSpc>
                <a:spcPts val="1380"/>
              </a:lnSpc>
            </a:pP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Петра Великого (ЦВММ) -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один</a:t>
            </a:r>
            <a:r>
              <a:rPr lang="ru-RU" sz="14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из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старейших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музеев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России</a:t>
            </a:r>
            <a:r>
              <a:rPr lang="ru-RU" sz="14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</a:t>
            </a:r>
            <a:r>
              <a:rPr lang="ru-RU" sz="14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один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из</a:t>
            </a:r>
            <a:r>
              <a:rPr lang="ru-RU" sz="14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крупнейших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морских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музеев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мира,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расположенный</a:t>
            </a:r>
            <a:r>
              <a:rPr lang="ru-RU" sz="14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Санкт-Петербурге, объект морского историко-культурного</a:t>
            </a:r>
            <a:r>
              <a:rPr lang="ru-RU" sz="1400" b="1" spc="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наследия</a:t>
            </a:r>
            <a:endParaRPr lang="ru-RU" sz="1400" b="1" u="sng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5080">
              <a:lnSpc>
                <a:spcPts val="1380"/>
              </a:lnSpc>
            </a:pP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Музей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берёт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своё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начало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от</a:t>
            </a:r>
            <a:r>
              <a:rPr lang="ru-RU" sz="14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Санкт-Петербургской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модель-камеры-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хранилища </a:t>
            </a:r>
            <a:r>
              <a:rPr lang="ru-RU" sz="14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кораблестроительных моделей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чертежей, впервые упомянутой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письме Петра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I 13 (24) </a:t>
            </a:r>
            <a:r>
              <a:rPr lang="ru-RU" sz="14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января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1709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г. </a:t>
            </a:r>
            <a:endParaRPr lang="ru-RU" sz="14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>
              <a:lnSpc>
                <a:spcPts val="1295"/>
              </a:lnSpc>
            </a:pP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Филиалы</a:t>
            </a:r>
            <a:r>
              <a:rPr lang="ru-RU" sz="1400" b="1" spc="-4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военно-морского</a:t>
            </a:r>
            <a:r>
              <a:rPr lang="ru-RU" sz="1400" b="1" spc="-4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музея</a:t>
            </a:r>
            <a:endParaRPr lang="ru-RU" sz="14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>
              <a:lnSpc>
                <a:spcPts val="1390"/>
              </a:lnSpc>
            </a:pP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ЦВММ</a:t>
            </a:r>
            <a:r>
              <a:rPr lang="ru-RU" sz="1400" b="1" spc="-2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имеет</a:t>
            </a:r>
            <a:r>
              <a:rPr lang="ru-RU" sz="1400" b="1" spc="-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четыре</a:t>
            </a:r>
            <a:r>
              <a:rPr lang="ru-RU" sz="1400" b="1" spc="-4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филиала:</a:t>
            </a:r>
          </a:p>
          <a:p>
            <a:pPr marL="12700">
              <a:lnSpc>
                <a:spcPts val="1390"/>
              </a:lnSpc>
            </a:pP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Крейсер</a:t>
            </a:r>
            <a:r>
              <a:rPr lang="ru-RU" sz="1400" b="1" spc="-40" dirty="0">
                <a:solidFill>
                  <a:srgbClr val="5F5F5F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Аврора</a:t>
            </a:r>
            <a:endParaRPr lang="ru-RU" sz="14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1722120">
              <a:lnSpc>
                <a:spcPts val="1380"/>
              </a:lnSpc>
              <a:spcBef>
                <a:spcPts val="65"/>
              </a:spcBef>
            </a:pP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Кронштадтская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крепость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здании Морского собора Кронштадт</a:t>
            </a:r>
            <a:r>
              <a:rPr lang="ru-RU" sz="1400" b="1" spc="-28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Подводная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лодка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Д-2</a:t>
            </a:r>
            <a:r>
              <a:rPr lang="ru-RU" sz="1400" b="1" spc="2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«Народоволец»</a:t>
            </a:r>
            <a:endParaRPr lang="ru-RU" sz="14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 marR="13970">
              <a:lnSpc>
                <a:spcPts val="1380"/>
              </a:lnSpc>
            </a:pP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Музей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«Дорога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жизни», открывшийся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1972 году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поселке </a:t>
            </a:r>
            <a:r>
              <a:rPr lang="ru-RU" sz="1400" b="1" spc="-5" dirty="0" err="1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Осиновец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Всеволожского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района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Ленинградской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области.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Экспонаты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демонстрируют</a:t>
            </a:r>
            <a:r>
              <a:rPr lang="ru-RU" sz="1400" b="1" spc="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мужество,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стойкость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защитников</a:t>
            </a:r>
            <a:r>
              <a:rPr lang="ru-RU" sz="1400" b="1" spc="-2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Ленинграда</a:t>
            </a:r>
            <a:r>
              <a:rPr lang="ru-RU" sz="1400" b="1" spc="-1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годы</a:t>
            </a:r>
            <a:r>
              <a:rPr lang="ru-RU" sz="1400" b="1" spc="-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Великой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Отечественной</a:t>
            </a:r>
            <a:r>
              <a:rPr lang="ru-RU" sz="1400" b="1" spc="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войны.</a:t>
            </a:r>
            <a:endParaRPr lang="ru-RU" sz="1400" b="1" dirty="0">
              <a:solidFill>
                <a:schemeClr val="tx1"/>
              </a:solidFill>
              <a:latin typeface="Gill Sans Nova Light" panose="020B0302020104020203" pitchFamily="34" charset="0"/>
              <a:cs typeface="Times New Roman"/>
            </a:endParaRPr>
          </a:p>
          <a:p>
            <a:pPr marL="12700">
              <a:lnSpc>
                <a:spcPts val="1380"/>
              </a:lnSpc>
            </a:pP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Адрес: Санкт-Петербург,</a:t>
            </a:r>
            <a:r>
              <a:rPr lang="ru-RU" sz="1400" b="1" spc="-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площадь</a:t>
            </a:r>
            <a:r>
              <a:rPr lang="ru-RU" sz="1400" b="1" spc="-1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Труда,</a:t>
            </a:r>
            <a:r>
              <a:rPr lang="ru-RU" sz="1400" b="1" spc="-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дом</a:t>
            </a:r>
            <a:r>
              <a:rPr lang="ru-RU" sz="1400" b="1" spc="-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№5</a:t>
            </a:r>
            <a:r>
              <a:rPr lang="ru-RU" sz="1400" b="1" spc="-1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(ул.</a:t>
            </a:r>
            <a:r>
              <a:rPr lang="ru-RU" sz="1400" b="1" spc="-2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Большая</a:t>
            </a:r>
            <a:r>
              <a:rPr lang="ru-RU" sz="1400" b="1" spc="-1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Морская,</a:t>
            </a:r>
            <a:r>
              <a:rPr lang="ru-RU" sz="1400" b="1" spc="-1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дом</a:t>
            </a:r>
            <a:r>
              <a:rPr lang="ru-RU" sz="1400" b="1" spc="-1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№</a:t>
            </a:r>
            <a:r>
              <a:rPr lang="ru-RU" sz="1400" b="1" spc="-20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 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69A)</a:t>
            </a:r>
          </a:p>
          <a:p>
            <a:endParaRPr lang="ru-RU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98BB55-5E2D-5014-AC0A-84CB0BF2CD86}"/>
              </a:ext>
            </a:extLst>
          </p:cNvPr>
          <p:cNvSpPr txBox="1"/>
          <p:nvPr/>
        </p:nvSpPr>
        <p:spPr>
          <a:xfrm>
            <a:off x="1616765" y="265043"/>
            <a:ext cx="3273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№4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07B0048-B1D6-6BB1-00A3-F39630DAE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9" y="1661491"/>
            <a:ext cx="5741163" cy="353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779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38E0CBC-66BF-6100-5D49-21CBE1854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F01E9B-96B8-0D5F-7CA0-C9BA88AD4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6</a:t>
            </a:fld>
            <a:endParaRPr lang="ru-RU" noProof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F9B09D34-9D88-16D7-19C9-DDF10ED8C9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023652" y="238539"/>
            <a:ext cx="4909268" cy="6262845"/>
          </a:xfrm>
        </p:spPr>
        <p:txBody>
          <a:bodyPr>
            <a:normAutofit/>
          </a:bodyPr>
          <a:lstStyle/>
          <a:p>
            <a:pPr algn="ctr"/>
            <a:r>
              <a:rPr lang="ru-RU" sz="1600" b="1" u="sng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Музей Эрмитаж</a:t>
            </a:r>
            <a:r>
              <a:rPr lang="ru-RU" sz="1600" b="1" spc="-5" dirty="0">
                <a:solidFill>
                  <a:schemeClr val="tx1"/>
                </a:solidFill>
                <a:latin typeface="Gill Sans Nova Light" panose="020B0302020104020203" pitchFamily="34" charset="0"/>
                <a:cs typeface="Times New Roman"/>
              </a:rPr>
              <a:t>.</a:t>
            </a:r>
            <a:endParaRPr lang="ru-RU" sz="1600" b="1" i="0" dirty="0">
              <a:solidFill>
                <a:schemeClr val="tx1"/>
              </a:solidFill>
              <a:effectLst/>
              <a:latin typeface="Gill Sans Nova Light" panose="020B0302020104020203" pitchFamily="34" charset="0"/>
            </a:endParaRPr>
          </a:p>
          <a:p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Эрмитаж – самый крупный государственный музей Санкт-Петербурга, который располагается на Дворцовой площади, в самом центре города. На сегодняшний день комплекс включает в себя 7 исторических зданий, среди которых самое популярное, это, конечно Зимний Дворец, который стал первым в общем комплексе всех строений, образующих Эрмитаж сейчас. Изначально количество зданий было равно пяти, но не так давно в их число вошли еще два, Меншиковский Дворец и Здание Главного штаба. Красота и величественность Эрмитажа никого не оставят равнодушным. Картины и скульптуры завораживают каждого настолько, что хочется приходить снова и снова, чтобы охватить их все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.</a:t>
            </a:r>
          </a:p>
          <a:p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Адрес: 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Дворцовая Набережная, 38 / Дворцовая площадь</a:t>
            </a:r>
            <a:endParaRPr lang="ru-RU" sz="1400" b="1" dirty="0">
              <a:solidFill>
                <a:schemeClr val="tx1"/>
              </a:solidFill>
              <a:latin typeface="Gill Sans Nova Light" panose="020B0302020104020203" pitchFamily="34" charset="0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9C452BE-B355-BCC1-CED3-80A30AFF9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112" y="3207026"/>
            <a:ext cx="2531994" cy="33759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62D8EA51-212E-86E5-271B-EAAE698200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" y="826053"/>
            <a:ext cx="2876550" cy="3835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15B94F5-F7CD-DC82-377F-044D233A951F}"/>
              </a:ext>
            </a:extLst>
          </p:cNvPr>
          <p:cNvSpPr txBox="1"/>
          <p:nvPr/>
        </p:nvSpPr>
        <p:spPr>
          <a:xfrm>
            <a:off x="967409" y="238539"/>
            <a:ext cx="381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№5</a:t>
            </a:r>
          </a:p>
        </p:txBody>
      </p:sp>
    </p:spTree>
    <p:extLst>
      <p:ext uri="{BB962C8B-B14F-4D97-AF65-F5344CB8AC3E}">
        <p14:creationId xmlns:p14="http://schemas.microsoft.com/office/powerpoint/2010/main" val="1845907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A9A376C-C6B6-B5DC-13C7-FEF092472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2F163B6-14C0-06EB-A6C7-5DFBC518D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7</a:t>
            </a:fld>
            <a:endParaRPr lang="ru-RU" noProof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1EE3DC73-4A7B-C154-656B-CA684F86CE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169426" y="371061"/>
            <a:ext cx="4763494" cy="6130323"/>
          </a:xfrm>
        </p:spPr>
        <p:txBody>
          <a:bodyPr>
            <a:normAutofit/>
          </a:bodyPr>
          <a:lstStyle/>
          <a:p>
            <a:pPr algn="ctr"/>
            <a:r>
              <a:rPr lang="ru-RU" sz="1600" b="1" i="0" u="sng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Город-порт Кронштадт </a:t>
            </a:r>
            <a:endParaRPr lang="ru-RU" sz="1600" b="1" u="sng" dirty="0">
              <a:solidFill>
                <a:schemeClr val="tx1"/>
              </a:solidFill>
              <a:latin typeface="Gill Sans Nova Light" panose="020B0302020104020203" pitchFamily="34" charset="0"/>
            </a:endParaRPr>
          </a:p>
          <a:p>
            <a:pPr algn="ctr"/>
            <a:r>
              <a:rPr lang="ru-RU" sz="1600" b="1" i="0" u="sng" dirty="0" err="1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Кронштдат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 самый удалённый пригород Санкт-Петербурга, который был заложен Петром Великим, как оборонительный населённый пункт. Его расположение идеально подходило для развития морского дела. Здесь был построен первый ледокол в мире, появился Балтийский флот и установлены гидротехнические новшества того времени. Место сыграло значимую роль в развитии страны, поэтому сюда стоит съездить туристам за новыми впечатлениями.</a:t>
            </a:r>
          </a:p>
          <a:p>
            <a:r>
              <a:rPr lang="ru-RU" sz="12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</a:p>
          <a:p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Город-порт расположен в Финском заливе на острове Котлин, всего в 30 км. от Санкт-Петербурга</a:t>
            </a:r>
          </a:p>
          <a:p>
            <a:endParaRPr lang="ru-RU" sz="1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C717B5-6248-4F51-BCCC-D266B9E3E037}"/>
              </a:ext>
            </a:extLst>
          </p:cNvPr>
          <p:cNvSpPr txBox="1"/>
          <p:nvPr/>
        </p:nvSpPr>
        <p:spPr>
          <a:xfrm>
            <a:off x="1497496" y="371061"/>
            <a:ext cx="3723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№6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CCA29E62-2D37-2527-8843-6D9ECD799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33" y="4283075"/>
            <a:ext cx="4334933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8" name="Picture 4">
            <a:extLst>
              <a:ext uri="{FF2B5EF4-FFF2-40B4-BE49-F238E27FC236}">
                <a16:creationId xmlns:a16="http://schemas.microsoft.com/office/drawing/2014/main" id="{EC27B7FD-7120-3864-98F8-D26DD8130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5322" y="928099"/>
            <a:ext cx="2326125" cy="32595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283052E5-A87A-8699-DAFF-9A9FE40125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" y="1355325"/>
            <a:ext cx="2889710" cy="2653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26854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090D776-F556-8B6D-C4FD-9E2FE6340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1079F37-FF8A-B32E-026C-8160AD9A5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8</a:t>
            </a:fld>
            <a:endParaRPr lang="ru-RU" noProof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925B6870-8E13-53F4-1B47-0AE02803E3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050157" y="318053"/>
            <a:ext cx="4882763" cy="6183332"/>
          </a:xfrm>
        </p:spPr>
        <p:txBody>
          <a:bodyPr>
            <a:normAutofit/>
          </a:bodyPr>
          <a:lstStyle/>
          <a:p>
            <a:pPr algn="ctr"/>
            <a:r>
              <a:rPr lang="ru-RU" sz="1600" b="1" u="sng" dirty="0">
                <a:solidFill>
                  <a:srgbClr val="202122"/>
                </a:solidFill>
                <a:latin typeface="Gill Sans Nova Light" panose="020B0302020104020203" pitchFamily="34" charset="0"/>
              </a:rPr>
              <a:t>Г</a:t>
            </a:r>
            <a:r>
              <a:rPr lang="ru-RU" sz="1600" b="1" i="0" u="sng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осударственная академическая капелла Санкт-Петербурга 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- 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российская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 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концертная 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организация города 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Санкт-Петербурга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, включающая в себя старейший в России профессиональный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 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хоровой коллектив 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(учреждён в Москве в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 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1476 году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 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указом царя 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Ивана III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 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как Хор государевых певчих дьяков), 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симфонический оркестр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 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и собственный 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концертный зал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. До 1955 года в состав Капеллы также входило </a:t>
            </a:r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хоровое училище</a:t>
            </a:r>
            <a:r>
              <a:rPr lang="ru-RU" sz="1600" b="1" i="0" dirty="0">
                <a:solidFill>
                  <a:srgbClr val="202122"/>
                </a:solidFill>
                <a:effectLst/>
                <a:latin typeface="Gill Sans Nova Light" panose="020B0302020104020203" pitchFamily="34" charset="0"/>
              </a:rPr>
              <a:t>..</a:t>
            </a:r>
          </a:p>
          <a:p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Адрес: 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набережная реки Мойки, 20, Санкт-Петербург.</a:t>
            </a:r>
            <a:endParaRPr lang="ru-RU" sz="1600" b="1" dirty="0">
              <a:solidFill>
                <a:schemeClr val="tx1"/>
              </a:solidFill>
              <a:latin typeface="Gill Sans Nova Light" panose="020B0302020104020203" pitchFamily="34" charset="0"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0885A8B3-62D4-DB2C-04D2-E3B583CA5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032" y="1436825"/>
            <a:ext cx="2867562" cy="51020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72" name="Picture 4">
            <a:extLst>
              <a:ext uri="{FF2B5EF4-FFF2-40B4-BE49-F238E27FC236}">
                <a16:creationId xmlns:a16="http://schemas.microsoft.com/office/drawing/2014/main" id="{1DEF487E-C6F7-37B9-9B8A-39F785004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30" y="834888"/>
            <a:ext cx="2673908" cy="47575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9AB05E0-97B9-6845-BE4C-C5C50B0D9E30}"/>
              </a:ext>
            </a:extLst>
          </p:cNvPr>
          <p:cNvSpPr txBox="1"/>
          <p:nvPr/>
        </p:nvSpPr>
        <p:spPr>
          <a:xfrm>
            <a:off x="1643271" y="318052"/>
            <a:ext cx="3781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№7</a:t>
            </a:r>
          </a:p>
        </p:txBody>
      </p:sp>
    </p:spTree>
    <p:extLst>
      <p:ext uri="{BB962C8B-B14F-4D97-AF65-F5344CB8AC3E}">
        <p14:creationId xmlns:p14="http://schemas.microsoft.com/office/powerpoint/2010/main" val="3695707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D0D5A37-4753-54C2-2B61-9E910121A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49C433A-709B-DABC-D912-184F1F7B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9</a:t>
            </a:fld>
            <a:endParaRPr lang="ru-RU" noProof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1D2005CA-F0CB-F6A4-1775-628E76CA4A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17635" y="424070"/>
            <a:ext cx="5015285" cy="643393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1700" b="1" i="0" u="sng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Музей антропологии и этнографии им. Петра Великого (Кунсткамера)</a:t>
            </a:r>
            <a:r>
              <a:rPr lang="ru-RU" sz="17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 </a:t>
            </a:r>
          </a:p>
          <a:p>
            <a:pPr algn="l"/>
            <a:r>
              <a:rPr lang="ru-RU" sz="17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Российской академии наук (МАЭ РАН) – один из крупнейших и старейших этнографических музеев мира, коллекционные фонды которого насчитывают свыше 1.2 млн. единиц хранения. Он является преемником первого российского государственного публичного музея, знаменитой Петровской Кунсткамеры, основанной Петром I в 1714 г.</a:t>
            </a:r>
          </a:p>
          <a:p>
            <a:pPr algn="l"/>
            <a:r>
              <a:rPr lang="ru-RU" sz="17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Кунсткамера </a:t>
            </a:r>
            <a:r>
              <a:rPr lang="ru-RU" sz="17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-</a:t>
            </a:r>
            <a:r>
              <a:rPr lang="ru-RU" sz="17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 кабинет редкостей. Обладает уникальной коллекцией предметов старины, раскрывающих историю и быт многих народов. Но многим этот музей известен своей «особенной» коллекцией анатомических редкостей и аномалий.</a:t>
            </a:r>
          </a:p>
          <a:p>
            <a:pPr algn="l"/>
            <a:r>
              <a:rPr lang="ru-RU" sz="17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Адрес: </a:t>
            </a:r>
            <a:r>
              <a:rPr lang="ru-RU" sz="17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Университетская наб., 3, Санкт-Петербург</a:t>
            </a:r>
          </a:p>
          <a:p>
            <a:br>
              <a:rPr lang="ru-RU" dirty="0"/>
            </a:b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81FAD7-461F-F5A9-BA2D-4FCBEB65FC31}"/>
              </a:ext>
            </a:extLst>
          </p:cNvPr>
          <p:cNvSpPr txBox="1"/>
          <p:nvPr/>
        </p:nvSpPr>
        <p:spPr>
          <a:xfrm>
            <a:off x="1683026" y="424070"/>
            <a:ext cx="3472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№8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DB2DED47-5459-4FBB-E001-D6D875C8FC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2340" y="1043711"/>
            <a:ext cx="2845217" cy="5062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534F9CE0-6E3E-D1D2-CB30-833EECDDD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03" y="4348576"/>
            <a:ext cx="2762051" cy="2190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698732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CEB1D8E-D9DC-CA5A-F009-F54FBAEF6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2636679-5E2C-3AC9-6F84-00FC3079E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10</a:t>
            </a:fld>
            <a:endParaRPr lang="ru-RU" noProof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73406836-507C-49F6-E858-1F30BA46A6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116417" y="265043"/>
            <a:ext cx="4816503" cy="6236341"/>
          </a:xfrm>
        </p:spPr>
        <p:txBody>
          <a:bodyPr>
            <a:normAutofit/>
          </a:bodyPr>
          <a:lstStyle/>
          <a:p>
            <a:pPr algn="ctr"/>
            <a:r>
              <a:rPr lang="ru-RU" sz="1600" b="1" u="sng" dirty="0">
                <a:solidFill>
                  <a:schemeClr val="tx1"/>
                </a:solidFill>
                <a:latin typeface="Gill Sans Nova Light" panose="020B0302020104020203" pitchFamily="34" charset="0"/>
              </a:rPr>
              <a:t>К</a:t>
            </a:r>
            <a:r>
              <a:rPr lang="ru-RU" sz="1600" b="1" i="0" u="sng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орабль русского флота-  Крейсер Аврора. </a:t>
            </a:r>
          </a:p>
          <a:p>
            <a:pPr algn="ctr"/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Строительство крейсера «Аврора» началось в Петербурге ровно 107 лет назад - 4 июня 1897 года - на верфи «Новое Адмиралтейство». Крейсер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был спущен на воду в мае 1900 года после трех лет строительства на верфи «Новое адмиралтейство» - крупнейшим кораблестроительным производством страны, созданным Петром I. Он же ввел традицию лично давать имена крупным кораблям, что и должен был сделать Николай II. На столе последнего императора Российской Империи оказался длинный список. Крейсер мог стать «Полканом», «Психеей», но царь дочитал до конца и выбрал последнее имя в списке – «Аврора»!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Адрес: </a:t>
            </a:r>
            <a:r>
              <a:rPr lang="ru-RU" sz="16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Петроградская наб., Санкт-Петербург</a:t>
            </a:r>
            <a:endParaRPr lang="ru-RU" sz="1600" b="1" dirty="0">
              <a:solidFill>
                <a:schemeClr val="tx1"/>
              </a:solidFill>
              <a:latin typeface="Gill Sans Nova Light" panose="020B03020201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936612-078C-AC10-605A-617B356F5AE7}"/>
              </a:ext>
            </a:extLst>
          </p:cNvPr>
          <p:cNvSpPr txBox="1"/>
          <p:nvPr/>
        </p:nvSpPr>
        <p:spPr>
          <a:xfrm>
            <a:off x="834887" y="136525"/>
            <a:ext cx="4969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№9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60DE3DD1-3A39-BFFF-17CA-5C7E3FECF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50" y="805720"/>
            <a:ext cx="2640039" cy="1491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A0AD74F0-EBA9-5DCB-7702-16FCCE7AE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18" y="4886368"/>
            <a:ext cx="2652547" cy="1676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2" name="Picture 6">
            <a:extLst>
              <a:ext uri="{FF2B5EF4-FFF2-40B4-BE49-F238E27FC236}">
                <a16:creationId xmlns:a16="http://schemas.microsoft.com/office/drawing/2014/main" id="{CB51F44E-97DF-A091-43B8-00CAEF527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413" y="805720"/>
            <a:ext cx="2640039" cy="1509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4" name="Picture 8">
            <a:extLst>
              <a:ext uri="{FF2B5EF4-FFF2-40B4-BE49-F238E27FC236}">
                <a16:creationId xmlns:a16="http://schemas.microsoft.com/office/drawing/2014/main" id="{A2BB1729-38E7-4D47-D8B6-C17A82B86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185" y="2908648"/>
            <a:ext cx="3119563" cy="1733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226" name="Picture 10">
            <a:extLst>
              <a:ext uri="{FF2B5EF4-FFF2-40B4-BE49-F238E27FC236}">
                <a16:creationId xmlns:a16="http://schemas.microsoft.com/office/drawing/2014/main" id="{E72A024E-49C2-E4A5-4A2B-43DC33772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98" y="4870704"/>
            <a:ext cx="2921841" cy="1630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1261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EA4C71A-A7D3-F1F8-3901-F81BC0D4B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6E8ACD2-53DB-2148-F33C-1E053255F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11</a:t>
            </a:fld>
            <a:endParaRPr lang="ru-RU" noProof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29606327-60D7-5A8C-2C40-BED998C11D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135633" y="437322"/>
            <a:ext cx="4797287" cy="6064062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1400" b="1" u="sng" dirty="0">
                <a:solidFill>
                  <a:srgbClr val="000000"/>
                </a:solidFill>
                <a:latin typeface="Gill Sans Nova Light" panose="020B0302020104020203" pitchFamily="34" charset="0"/>
              </a:rPr>
              <a:t>Д</a:t>
            </a:r>
            <a:r>
              <a:rPr lang="ru-RU" sz="1400" b="1" i="0" u="sng" dirty="0">
                <a:solidFill>
                  <a:srgbClr val="000000"/>
                </a:solidFill>
                <a:effectLst/>
                <a:latin typeface="Gill Sans Nova Light" panose="020B0302020104020203" pitchFamily="34" charset="0"/>
              </a:rPr>
              <a:t>ворцово-парковый ансамбль </a:t>
            </a:r>
            <a:r>
              <a:rPr lang="ru-RU" sz="1400" b="1" u="sng" dirty="0">
                <a:solidFill>
                  <a:schemeClr val="tx1"/>
                </a:solidFill>
                <a:latin typeface="Gill Sans Nova Light" panose="020B0302020104020203" pitchFamily="34" charset="0"/>
              </a:rPr>
              <a:t>Петергоф. </a:t>
            </a:r>
          </a:p>
          <a:p>
            <a:pPr algn="l"/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Петергоф- 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дворцово-парковый ансамбль 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на южном берегу 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Финского залива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. Находится на территории 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муниципального образования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 город 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Петергоф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 (с 1944 года по 1997 год «Петродворец») в 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Петродворцовом районе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 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Санкт-Петербурга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. От него произошло название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Петергофской дороги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». Часть его находится в ведении 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государственного музея-заповедника «Петергоф»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.</a:t>
            </a:r>
          </a:p>
          <a:p>
            <a:pPr algn="l"/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Петергоф включает в себя несколько дворцово-парковых ансамблей, формировавшихся на протяжении 2 веков.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Нижний парк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»,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Верхний сад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 и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Английский парк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 — ансамбли, получившие развитие в XVIII веке.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Александрия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»,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Колонистский парк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»,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Луговой парк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»,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Александринский парк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»,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Сергиевка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», «</a:t>
            </a:r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Собственная дача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» - ансамбли XIX века</a:t>
            </a:r>
          </a:p>
          <a:p>
            <a:pPr>
              <a:lnSpc>
                <a:spcPct val="100000"/>
              </a:lnSpc>
            </a:pPr>
            <a:endParaRPr lang="ru-RU" sz="1400" u="sng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E1CFA4-B838-A71B-480F-BCD8E1EF2F71}"/>
              </a:ext>
            </a:extLst>
          </p:cNvPr>
          <p:cNvSpPr txBox="1"/>
          <p:nvPr/>
        </p:nvSpPr>
        <p:spPr>
          <a:xfrm>
            <a:off x="781878" y="437322"/>
            <a:ext cx="4797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№10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B662A3F8-B622-8AE3-850C-409E18D25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217" y="2650434"/>
            <a:ext cx="2890300" cy="3853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44" name="Picture 4">
            <a:extLst>
              <a:ext uri="{FF2B5EF4-FFF2-40B4-BE49-F238E27FC236}">
                <a16:creationId xmlns:a16="http://schemas.microsoft.com/office/drawing/2014/main" id="{06604C81-0FDF-B943-A1B2-D9D8F4695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1" y="1950719"/>
            <a:ext cx="2276474" cy="40503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18467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BD2B85F-47A2-83AC-97EB-766E6F84E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D1F18F6-BEF7-3DB9-1E42-805FA0D8E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12</a:t>
            </a:fld>
            <a:endParaRPr lang="ru-RU" noProof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71D5C41F-5E5F-A38E-BF5D-E15181F533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30887" y="136525"/>
            <a:ext cx="5155096" cy="6584950"/>
          </a:xfrm>
        </p:spPr>
        <p:txBody>
          <a:bodyPr>
            <a:normAutofit/>
          </a:bodyPr>
          <a:lstStyle/>
          <a:p>
            <a:pPr algn="ctr"/>
            <a:r>
              <a:rPr lang="ru-RU" sz="1400" b="1" i="0" u="sng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Александро-Невская Лавра.</a:t>
            </a:r>
          </a:p>
          <a:p>
            <a:pPr algn="ctr"/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 В Александро-Невской Лавре всегда много посетителей - и паломников, и туристов. Казалось бы, об этой Лавре известно всё. Но так ли это? Что знают о ней большинство людей, кроме самой общей «туристической» информации? Сейчас, когда празднуется 300-летие Александро-Невской Лавры, мы предлагаем читателям несколько интересных фактов о ней. В Александро-Невской Лавре хранятся мощи святых - святого благоверного князя Александра Невского, частичка мощей святителя Иннокентия Иркутского. В 1922 году они были изъяты из Лавры в Музей религии и атеизма, а в 1989 году — вновь возвращены в обитель. Находящийся на территории Лавры Благовещенский храм (первый каменный храм Лавры, с которого началась ее история) до сих пор не принадлежит монастырю. В нем сейчас размещается музей городской скульптуры, а монастырь добивается возвращения этого храма.</a:t>
            </a:r>
          </a:p>
          <a:p>
            <a: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Адрес: </a:t>
            </a:r>
            <a:r>
              <a:rPr lang="ru-RU" sz="14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наб. реки Монастырки, 1, Санкт-Петербург.</a:t>
            </a:r>
            <a:br>
              <a:rPr lang="ru-RU" sz="1400" b="1" dirty="0">
                <a:solidFill>
                  <a:schemeClr val="tx1"/>
                </a:solidFill>
                <a:latin typeface="Gill Sans Nova Light" panose="020B0302020104020203" pitchFamily="34" charset="0"/>
              </a:rPr>
            </a:br>
            <a:endParaRPr lang="ru-RU" sz="1400" b="1" dirty="0">
              <a:solidFill>
                <a:schemeClr val="tx1"/>
              </a:solidFill>
              <a:latin typeface="Gill Sans Nova Light" panose="020B0302020104020203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9531BF-2667-FA02-D92A-6904FF8F6B53}"/>
              </a:ext>
            </a:extLst>
          </p:cNvPr>
          <p:cNvSpPr txBox="1"/>
          <p:nvPr/>
        </p:nvSpPr>
        <p:spPr>
          <a:xfrm>
            <a:off x="1470991" y="136525"/>
            <a:ext cx="3962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№11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BED9A220-BEFA-5AAC-D810-783C9C51C5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723" y="855281"/>
            <a:ext cx="4238391" cy="56511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2063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6ED2470-366F-7317-D87C-C9097C088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D9B44CE-A1E0-5E8D-9D60-3667D79BE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t>13</a:t>
            </a:fld>
            <a:endParaRPr lang="ru-RU" noProof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3D8DC569-60CF-B0D3-28C8-A65FA1EBB2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394713" y="304800"/>
            <a:ext cx="4538207" cy="6196584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>
                <a:solidFill>
                  <a:schemeClr val="tx1"/>
                </a:solidFill>
              </a:rPr>
              <a:t>Парк Куракина дача.</a:t>
            </a:r>
          </a:p>
          <a:p>
            <a:r>
              <a:rPr lang="ru-RU" sz="1800" b="1" dirty="0">
                <a:solidFill>
                  <a:schemeClr val="tx1"/>
                </a:solidFill>
                <a:latin typeface="Gill Sans Nova Light" panose="020B0302020104020203" pitchFamily="34" charset="0"/>
              </a:rPr>
              <a:t> </a:t>
            </a:r>
            <a:r>
              <a:rPr lang="ru-RU" sz="1800" b="1" i="0" dirty="0">
                <a:solidFill>
                  <a:srgbClr val="202124"/>
                </a:solidFill>
                <a:effectLst/>
                <a:latin typeface="Gill Sans Nova Light" panose="020B0302020104020203" pitchFamily="34" charset="0"/>
              </a:rPr>
              <a:t>«</a:t>
            </a:r>
            <a:r>
              <a:rPr lang="ru-RU" sz="1800" b="1" i="0" dirty="0">
                <a:solidFill>
                  <a:srgbClr val="040C28"/>
                </a:solidFill>
                <a:effectLst/>
                <a:latin typeface="Gill Sans Nova Light" panose="020B0302020104020203" pitchFamily="34" charset="0"/>
              </a:rPr>
              <a:t>Куракина Дача</a:t>
            </a:r>
            <a:r>
              <a:rPr lang="ru-RU" sz="1800" b="1" i="0" dirty="0">
                <a:solidFill>
                  <a:srgbClr val="202124"/>
                </a:solidFill>
                <a:effectLst/>
                <a:latin typeface="Gill Sans Nova Light" panose="020B0302020104020203" pitchFamily="34" charset="0"/>
              </a:rPr>
              <a:t>» была построена архитектором Иваном </a:t>
            </a:r>
            <a:r>
              <a:rPr lang="ru-RU" sz="1800" b="1" i="0" dirty="0" err="1">
                <a:solidFill>
                  <a:srgbClr val="202124"/>
                </a:solidFill>
                <a:effectLst/>
                <a:latin typeface="Gill Sans Nova Light" panose="020B0302020104020203" pitchFamily="34" charset="0"/>
              </a:rPr>
              <a:t>Юхансоном</a:t>
            </a:r>
            <a:r>
              <a:rPr lang="ru-RU" sz="1800" b="1" i="0" dirty="0">
                <a:solidFill>
                  <a:srgbClr val="202124"/>
                </a:solidFill>
                <a:effectLst/>
                <a:latin typeface="Gill Sans Nova Light" panose="020B0302020104020203" pitchFamily="34" charset="0"/>
              </a:rPr>
              <a:t> в 1869 году. Первым владельцем усадьбы стал барон Черкасов, а после него особняк перешёл в распоряжение сенатора </a:t>
            </a:r>
            <a:r>
              <a:rPr lang="ru-RU" sz="1800" b="1" i="0" dirty="0">
                <a:solidFill>
                  <a:srgbClr val="040C28"/>
                </a:solidFill>
                <a:effectLst/>
                <a:latin typeface="Gill Sans Nova Light" panose="020B0302020104020203" pitchFamily="34" charset="0"/>
              </a:rPr>
              <a:t>Куракина</a:t>
            </a:r>
            <a:r>
              <a:rPr lang="ru-RU" sz="1800" b="1" i="0" dirty="0">
                <a:solidFill>
                  <a:srgbClr val="202124"/>
                </a:solidFill>
                <a:effectLst/>
                <a:latin typeface="Gill Sans Nova Light" panose="020B0302020104020203" pitchFamily="34" charset="0"/>
              </a:rPr>
              <a:t>. Далее имение перешло по наследству детям сенатора, а в начале XIX века усадьбу приобрели для Александровской мануфактуры.</a:t>
            </a:r>
          </a:p>
          <a:p>
            <a:r>
              <a:rPr lang="ru-RU" sz="1800" b="1" dirty="0">
                <a:solidFill>
                  <a:srgbClr val="202124"/>
                </a:solidFill>
                <a:latin typeface="Gill Sans Nova Light" panose="020B0302020104020203" pitchFamily="34" charset="0"/>
              </a:rPr>
              <a:t>Адрес: </a:t>
            </a:r>
            <a:r>
              <a:rPr lang="ru-RU" sz="18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sz="1800" b="1" i="0" dirty="0">
                <a:solidFill>
                  <a:schemeClr val="tx1"/>
                </a:solidFill>
                <a:effectLst/>
                <a:latin typeface="Gill Sans Nova Light" panose="020B0302020104020203" pitchFamily="34" charset="0"/>
              </a:rPr>
              <a:t>пруд Козлов Ручей, метро Ломоносовская. </a:t>
            </a:r>
            <a:endParaRPr lang="ru-RU" sz="1800" b="1" dirty="0">
              <a:solidFill>
                <a:schemeClr val="tx1"/>
              </a:solidFill>
              <a:latin typeface="Gill Sans Nova Light" panose="020B0302020104020203" pitchFamily="34" charset="0"/>
            </a:endParaRPr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CAEA887B-B6AE-040C-6BD0-C35EC906F5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2895" y="2061906"/>
            <a:ext cx="3101009" cy="41346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292" name="Picture 4">
            <a:extLst>
              <a:ext uri="{FF2B5EF4-FFF2-40B4-BE49-F238E27FC236}">
                <a16:creationId xmlns:a16="http://schemas.microsoft.com/office/drawing/2014/main" id="{4D9805D5-6FCA-F70D-4137-7F283C422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02" y="2061906"/>
            <a:ext cx="2256473" cy="4014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0BC8EA-A510-B445-B526-1F1699304834}"/>
              </a:ext>
            </a:extLst>
          </p:cNvPr>
          <p:cNvSpPr txBox="1"/>
          <p:nvPr/>
        </p:nvSpPr>
        <p:spPr>
          <a:xfrm>
            <a:off x="1107221" y="477078"/>
            <a:ext cx="4538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Маршрут</a:t>
            </a:r>
            <a:r>
              <a:rPr lang="ru-RU" sz="1800" b="1" spc="-15" dirty="0"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b="1" spc="-10" dirty="0">
                <a:solidFill>
                  <a:schemeClr val="bg1"/>
                </a:solidFill>
                <a:latin typeface="Times New Roman"/>
                <a:cs typeface="Times New Roman"/>
              </a:rPr>
              <a:t>выходного </a:t>
            </a:r>
            <a:r>
              <a:rPr lang="ru-RU" sz="1800" b="1" spc="-5" dirty="0">
                <a:solidFill>
                  <a:schemeClr val="bg1"/>
                </a:solidFill>
                <a:latin typeface="Times New Roman"/>
                <a:cs typeface="Times New Roman"/>
              </a:rPr>
              <a:t>дня №12</a:t>
            </a:r>
          </a:p>
        </p:txBody>
      </p:sp>
    </p:spTree>
    <p:extLst>
      <p:ext uri="{BB962C8B-B14F-4D97-AF65-F5344CB8AC3E}">
        <p14:creationId xmlns:p14="http://schemas.microsoft.com/office/powerpoint/2010/main" val="14627431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5EB5DC-8C2B-5750-6E12-9A35C0FFB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>
                <a:solidFill>
                  <a:schemeClr val="tx1"/>
                </a:solidFill>
                <a:latin typeface="Gill Sans Nova Light" panose="020B0302020104020203" pitchFamily="34" charset="0"/>
              </a:rPr>
              <a:t>Спасибо!</a:t>
            </a:r>
          </a:p>
        </p:txBody>
      </p:sp>
      <p:pic>
        <p:nvPicPr>
          <p:cNvPr id="13316" name="Picture 4" descr="Санкт-Петербург: история, архитектура и культурная ценность города">
            <a:extLst>
              <a:ext uri="{FF2B5EF4-FFF2-40B4-BE49-F238E27FC236}">
                <a16:creationId xmlns:a16="http://schemas.microsoft.com/office/drawing/2014/main" id="{A8075CDD-A38D-596E-F023-20DBA9A53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0300" y="1245703"/>
            <a:ext cx="5391520" cy="465151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2518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Желтый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ustom 23">
      <a:majorFont>
        <a:latin typeface="Baskerville Old Face"/>
        <a:ea typeface=""/>
        <a:cs typeface="Times New Roman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8770995_TF56410444_Win32" id="{D0524A03-AA06-424F-8535-98963A5C8ECD}" vid="{C2754639-684A-4B5A-914E-EA25D6048473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B9CED55E8F8543BEFD54205924B97E" ma:contentTypeVersion="15" ma:contentTypeDescription="Create a new document." ma:contentTypeScope="" ma:versionID="7934cfc98febfa177962bc8a36be076c">
  <xsd:schema xmlns:xsd="http://www.w3.org/2001/XMLSchema" xmlns:xs="http://www.w3.org/2001/XMLSchema" xmlns:p="http://schemas.microsoft.com/office/2006/metadata/properties" xmlns:ns2="4f0d45a2-344c-4fe0-9811-4277bf2c2e17" xmlns:ns3="bb13cd20-357b-48a5-aff4-3bb4b52aae3e" targetNamespace="http://schemas.microsoft.com/office/2006/metadata/properties" ma:root="true" ma:fieldsID="aa190bc864bcebc737c679dbb323a16d" ns2:_="" ns3:_="">
    <xsd:import namespace="4f0d45a2-344c-4fe0-9811-4277bf2c2e17"/>
    <xsd:import namespace="bb13cd20-357b-48a5-aff4-3bb4b52aae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0d45a2-344c-4fe0-9811-4277bf2c2e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42cf434-6fa7-423d-b9b2-a30b23ae4b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13cd20-357b-48a5-aff4-3bb4b52aae3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8435a69-c5f6-4b2d-823a-b7e1eae613dc}" ma:internalName="TaxCatchAll" ma:showField="CatchAllData" ma:web="bb13cd20-357b-48a5-aff4-3bb4b52aae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13cd20-357b-48a5-aff4-3bb4b52aae3e" xsi:nil="true"/>
    <MediaServiceKeyPoints xmlns="4f0d45a2-344c-4fe0-9811-4277bf2c2e17" xsi:nil="true"/>
    <lcf76f155ced4ddcb4097134ff3c332f xmlns="4f0d45a2-344c-4fe0-9811-4277bf2c2e1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81E8B4-8BDD-415B-94AB-2A31BADE7B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0d45a2-344c-4fe0-9811-4277bf2c2e17"/>
    <ds:schemaRef ds:uri="bb13cd20-357b-48a5-aff4-3bb4b52aae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BB2F3B-6257-41BB-8B64-5AC7494F274B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  <ds:schemaRef ds:uri="bb13cd20-357b-48a5-aff4-3bb4b52aae3e"/>
    <ds:schemaRef ds:uri="4f0d45a2-344c-4fe0-9811-4277bf2c2e17"/>
  </ds:schemaRefs>
</ds:datastoreItem>
</file>

<file path=customXml/itemProps3.xml><?xml version="1.0" encoding="utf-8"?>
<ds:datastoreItem xmlns:ds="http://schemas.openxmlformats.org/officeDocument/2006/customXml" ds:itemID="{9ACE2AAA-C718-435C-B4E6-95A08ACAC44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{46791974-7CD1-4AB1-8477-1653B3AACD4D}tf56410444_win32</Template>
  <TotalTime>197</TotalTime>
  <Words>1576</Words>
  <Application>Microsoft Office PowerPoint</Application>
  <PresentationFormat>Широкоэкранный</PresentationFormat>
  <Paragraphs>93</Paragraphs>
  <Slides>14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Arial</vt:lpstr>
      <vt:lpstr>Baskerville</vt:lpstr>
      <vt:lpstr>Calibri</vt:lpstr>
      <vt:lpstr>Gill Sans Light</vt:lpstr>
      <vt:lpstr>Gill Sans Nova</vt:lpstr>
      <vt:lpstr>Gill Sans Nova Light</vt:lpstr>
      <vt:lpstr>Montserrat</vt:lpstr>
      <vt:lpstr>Times New Roman</vt:lpstr>
      <vt:lpstr>Тема Office</vt:lpstr>
      <vt:lpstr>Выполнил воспитатель высшей квалификационной категории:  Сафарбекова Наида Кахримановна.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Выполнили воспитатели высшей квалификационной категории:  Сафарбекова Н.К. Барченкова Н.В.</dc:title>
  <dc:creator>Samsung</dc:creator>
  <cp:lastModifiedBy>Samsung</cp:lastModifiedBy>
  <cp:revision>2</cp:revision>
  <dcterms:created xsi:type="dcterms:W3CDTF">2024-03-02T18:27:46Z</dcterms:created>
  <dcterms:modified xsi:type="dcterms:W3CDTF">2024-03-10T12:50:34Z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0x0101003AB9CED55E8F8543BEFD54205924B97E</vt:lpwstr>
  </property>
</Properties>
</file>