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7"/>
  </p:notesMasterIdLst>
  <p:handoutMasterIdLst>
    <p:handoutMasterId r:id="rId18"/>
  </p:handoutMasterIdLst>
  <p:sldIdLst>
    <p:sldId id="315" r:id="rId2"/>
    <p:sldId id="317" r:id="rId3"/>
    <p:sldId id="318" r:id="rId4"/>
    <p:sldId id="320" r:id="rId5"/>
    <p:sldId id="321" r:id="rId6"/>
    <p:sldId id="323" r:id="rId7"/>
    <p:sldId id="324" r:id="rId8"/>
    <p:sldId id="325" r:id="rId9"/>
    <p:sldId id="328" r:id="rId10"/>
    <p:sldId id="326" r:id="rId11"/>
    <p:sldId id="332" r:id="rId12"/>
    <p:sldId id="333" r:id="rId13"/>
    <p:sldId id="334" r:id="rId14"/>
    <p:sldId id="335" r:id="rId15"/>
    <p:sldId id="331" r:id="rId16"/>
  </p:sldIdLst>
  <p:sldSz cx="9144000" cy="6858000" type="screen4x3"/>
  <p:notesSz cx="6858000" cy="9144000"/>
  <p:defaultTextStyle>
    <a:defPPr>
      <a:defRPr lang="ru-RU"/>
    </a:defPPr>
    <a:lvl1pPr algn="l" defTabSz="912813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5613" indent="1588" algn="l" defTabSz="912813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2813" indent="1588" algn="l" defTabSz="912813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0013" indent="1588" algn="l" defTabSz="912813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7213" indent="1588" algn="l" defTabSz="912813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2" d="100"/>
          <a:sy n="82" d="100"/>
        </p:scale>
        <p:origin x="-156" y="5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9CB05173-64A4-4CFE-9854-EC052ECBC1DF}" type="datetimeFigureOut">
              <a:rPr lang="ru-RU"/>
              <a:pPr>
                <a:defRPr/>
              </a:pPr>
              <a:t>09.04.2023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D3B70432-C641-4427-B73C-84F96D0BC7A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9AD325E3-C176-488B-8476-30DDBF058943}" type="datetimeFigureOut">
              <a:rPr lang="ru-RU"/>
              <a:pPr>
                <a:defRPr/>
              </a:pPr>
              <a:t>09.04.2023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595F5A8E-F865-4F57-B411-65AA93AE4E4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DAB3504-8579-423B-A8A3-F46AE1478BD7}" type="slidenum">
              <a:rPr lang="ru-RU" smtClean="0"/>
              <a:pPr>
                <a:defRPr/>
              </a:pPr>
              <a:t>1</a:t>
            </a:fld>
            <a:endParaRPr lang="fr-FR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DAB3504-8579-423B-A8A3-F46AE1478BD7}" type="slidenum">
              <a:rPr lang="ru-RU" smtClean="0"/>
              <a:pPr>
                <a:defRPr/>
              </a:pPr>
              <a:t>2</a:t>
            </a:fld>
            <a:endParaRPr lang="fr-FR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DAB3504-8579-423B-A8A3-F46AE1478BD7}" type="slidenum">
              <a:rPr lang="ru-RU" smtClean="0"/>
              <a:pPr>
                <a:defRPr/>
              </a:pPr>
              <a:t>3</a:t>
            </a:fld>
            <a:endParaRPr lang="fr-FR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DAB3504-8579-423B-A8A3-F46AE1478BD7}" type="slidenum">
              <a:rPr lang="ru-RU" smtClean="0"/>
              <a:pPr>
                <a:defRPr/>
              </a:pPr>
              <a:t>4</a:t>
            </a:fld>
            <a:endParaRPr lang="fr-FR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DAB3504-8579-423B-A8A3-F46AE1478BD7}" type="slidenum">
              <a:rPr lang="ru-RU" smtClean="0"/>
              <a:pPr>
                <a:defRPr/>
              </a:pPr>
              <a:t>5</a:t>
            </a:fld>
            <a:endParaRPr lang="fr-FR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DAB3504-8579-423B-A8A3-F46AE1478BD7}" type="slidenum">
              <a:rPr lang="ru-RU" smtClean="0"/>
              <a:pPr>
                <a:defRPr/>
              </a:pPr>
              <a:t>6</a:t>
            </a:fld>
            <a:endParaRPr lang="fr-FR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DAB3504-8579-423B-A8A3-F46AE1478BD7}" type="slidenum">
              <a:rPr lang="ru-RU" smtClean="0"/>
              <a:pPr>
                <a:defRPr/>
              </a:pPr>
              <a:t>7</a:t>
            </a:fld>
            <a:endParaRPr lang="fr-FR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DAB3504-8579-423B-A8A3-F46AE1478BD7}" type="slidenum">
              <a:rPr lang="ru-RU" smtClean="0"/>
              <a:pPr>
                <a:defRPr/>
              </a:pPr>
              <a:t>8</a:t>
            </a:fld>
            <a:endParaRPr lang="fr-FR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DAB3504-8579-423B-A8A3-F46AE1478BD7}" type="slidenum">
              <a:rPr lang="ru-RU" smtClean="0"/>
              <a:pPr>
                <a:defRPr/>
              </a:pPr>
              <a:t>9</a:t>
            </a:fld>
            <a:endParaRPr lang="fr-FR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DAB3504-8579-423B-A8A3-F46AE1478BD7}" type="slidenum">
              <a:rPr lang="ru-RU" smtClean="0"/>
              <a:pPr>
                <a:defRPr/>
              </a:pPr>
              <a:t>10</a:t>
            </a:fld>
            <a:endParaRPr lang="fr-FR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DAB3504-8579-423B-A8A3-F46AE1478BD7}" type="slidenum">
              <a:rPr lang="ru-RU" smtClean="0"/>
              <a:pPr>
                <a:defRPr/>
              </a:pPr>
              <a:t>11</a:t>
            </a:fld>
            <a:endParaRPr lang="fr-FR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DAB3504-8579-423B-A8A3-F46AE1478BD7}" type="slidenum">
              <a:rPr lang="ru-RU" smtClean="0"/>
              <a:pPr>
                <a:defRPr/>
              </a:pPr>
              <a:t>12</a:t>
            </a:fld>
            <a:endParaRPr lang="fr-FR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DAB3504-8579-423B-A8A3-F46AE1478BD7}" type="slidenum">
              <a:rPr lang="ru-RU" smtClean="0"/>
              <a:pPr>
                <a:defRPr/>
              </a:pPr>
              <a:t>13</a:t>
            </a:fld>
            <a:endParaRPr lang="fr-FR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DAB3504-8579-423B-A8A3-F46AE1478BD7}" type="slidenum">
              <a:rPr lang="ru-RU" smtClean="0"/>
              <a:pPr>
                <a:defRPr/>
              </a:pPr>
              <a:t>14</a:t>
            </a:fld>
            <a:endParaRPr lang="fr-FR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DAB3504-8579-423B-A8A3-F46AE1478BD7}" type="slidenum">
              <a:rPr lang="ru-RU" smtClean="0"/>
              <a:pPr>
                <a:defRPr/>
              </a:pPr>
              <a:t>15</a:t>
            </a:fld>
            <a:endParaRPr lang="fr-FR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200EA4-3734-4B84-B528-6379A161F4DE}" type="datetime1">
              <a:rPr lang="ru-RU"/>
              <a:pPr>
                <a:defRPr/>
              </a:pPr>
              <a:t>09.04.2023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0BC443-B327-4D3F-8D20-A0C5AA53513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5E8889-6316-431D-8E8A-AE72F01F6C75}" type="datetime1">
              <a:rPr lang="ru-RU"/>
              <a:pPr>
                <a:defRPr/>
              </a:pPr>
              <a:t>09.04.2023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D5EE2E-1FF8-4A47-955D-4FBE2E51F8B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F8BE05-12C8-4D61-AEA9-C7689F29C951}" type="datetime1">
              <a:rPr lang="ru-RU"/>
              <a:pPr>
                <a:defRPr/>
              </a:pPr>
              <a:t>09.04.2023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C02AB1-980F-4FF5-B959-A0835D8F3B4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1849FD-9FA3-4A27-A4EB-78288FD75BD4}" type="datetime1">
              <a:rPr lang="ru-RU"/>
              <a:pPr>
                <a:defRPr/>
              </a:pPr>
              <a:t>09.04.2023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C6AA8F-A4D0-442E-AC5B-A7CFD9719EE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CC0E23-5091-404B-9E3A-574FB71FC467}" type="datetime1">
              <a:rPr lang="ru-RU"/>
              <a:pPr>
                <a:defRPr/>
              </a:pPr>
              <a:t>09.04.2023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282869-68CD-4983-A192-36844A7F155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08D689-DABC-49CB-AFEA-CA940C0C3A4D}" type="datetime1">
              <a:rPr lang="ru-RU"/>
              <a:pPr>
                <a:defRPr/>
              </a:pPr>
              <a:t>09.04.2023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B950AD-571E-4182-B1F4-608252ED091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E53537-C4F5-4682-99B1-AFF43ED9772D}" type="datetime1">
              <a:rPr lang="ru-RU"/>
              <a:pPr>
                <a:defRPr/>
              </a:pPr>
              <a:t>09.04.2023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5A594C-3453-4087-8695-00B75F92E07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44021E-D7F6-4D5A-8552-5F3BF3AADBE8}" type="datetime1">
              <a:rPr lang="ru-RU"/>
              <a:pPr>
                <a:defRPr/>
              </a:pPr>
              <a:t>09.04.2023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A4BE29-8053-4ABC-9ECA-19304B19389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3B1675-5093-41AF-8559-2E11B3FE991F}" type="datetime1">
              <a:rPr lang="ru-RU"/>
              <a:pPr>
                <a:defRPr/>
              </a:pPr>
              <a:t>09.04.2023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E9AE8C-AD4A-4601-9752-EEBCB8AC7F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8356EA-7BC4-448A-BCCC-E8E32D2D9AFC}" type="datetime1">
              <a:rPr lang="ru-RU"/>
              <a:pPr>
                <a:defRPr/>
              </a:pPr>
              <a:t>09.04.2023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29CBF6-0207-4FA6-9F96-34F419BB2D3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F59E52-E70B-44A7-9BF9-8448D5617B8F}" type="datetime1">
              <a:rPr lang="ru-RU"/>
              <a:pPr>
                <a:defRPr/>
              </a:pPr>
              <a:t>09.04.2023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228D2D-56C8-44D8-AB14-82C44D9EB29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defTabSz="914309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510C13D-E40C-44C5-91FE-BB9DEF3746AB}" type="datetime1">
              <a:rPr lang="ru-RU"/>
              <a:pPr>
                <a:defRPr/>
              </a:pPr>
              <a:t>09.04.2023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defTabSz="914309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defTabSz="914309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1FFD44C-A4F0-47C0-BB5D-B83622CF89F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>
    <p:fade/>
  </p:transition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hyperlink" Target="mailto:skadkova-in@kantet.com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hyperlink" Target="mailto:konyshevasg@kantet.com" TargetMode="Externa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4" name="Рисунок 2" descr="D:\ЛОГО НИИ\TN_wi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9251" y="5924552"/>
            <a:ext cx="1174749" cy="933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0" name="Прямая соединительная линия 29"/>
          <p:cNvCxnSpPr/>
          <p:nvPr/>
        </p:nvCxnSpPr>
        <p:spPr>
          <a:xfrm>
            <a:off x="143934" y="1210734"/>
            <a:ext cx="8834967" cy="6351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47" name="TextBox 30"/>
          <p:cNvSpPr txBox="1">
            <a:spLocks noChangeArrowheads="1"/>
          </p:cNvSpPr>
          <p:nvPr/>
        </p:nvSpPr>
        <p:spPr bwMode="auto">
          <a:xfrm>
            <a:off x="7596336" y="6309320"/>
            <a:ext cx="647824" cy="43180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lIns="35998" tIns="35998" rIns="35998" bIns="35998" anchor="ctr"/>
          <a:lstStyle/>
          <a:p>
            <a:pPr algn="ctr"/>
            <a:r>
              <a:rPr lang="en-US" sz="1600" b="1" dirty="0" smtClean="0">
                <a:solidFill>
                  <a:srgbClr val="002060"/>
                </a:solidFill>
                <a:latin typeface="Franklin Gothic Book" pitchFamily="34" charset="0"/>
              </a:rPr>
              <a:t>1</a:t>
            </a:r>
            <a:r>
              <a:rPr lang="ru-RU" sz="1600" b="1" dirty="0" smtClean="0">
                <a:solidFill>
                  <a:srgbClr val="002060"/>
                </a:solidFill>
                <a:latin typeface="Franklin Gothic Book" pitchFamily="34" charset="0"/>
              </a:rPr>
              <a:t>/15</a:t>
            </a:r>
            <a:endParaRPr lang="fr-FR" sz="1600" b="1" dirty="0">
              <a:solidFill>
                <a:srgbClr val="002060"/>
              </a:solidFill>
              <a:latin typeface="Franklin Gothic Book" pitchFamily="34" charset="0"/>
              <a:cs typeface="Arial" charset="0"/>
            </a:endParaRPr>
          </a:p>
        </p:txBody>
      </p:sp>
      <p:cxnSp>
        <p:nvCxnSpPr>
          <p:cNvPr id="32" name="Прямая соединительная линия 31"/>
          <p:cNvCxnSpPr/>
          <p:nvPr/>
        </p:nvCxnSpPr>
        <p:spPr>
          <a:xfrm>
            <a:off x="179917" y="6303434"/>
            <a:ext cx="8208507" cy="5886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88640"/>
            <a:ext cx="2771800" cy="812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Прямоугольник 13"/>
          <p:cNvSpPr/>
          <p:nvPr/>
        </p:nvSpPr>
        <p:spPr>
          <a:xfrm>
            <a:off x="0" y="6381328"/>
            <a:ext cx="20634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Franklin Gothic Book" pitchFamily="34" charset="0"/>
              </a:rPr>
              <a:t>kantet@kantet.com</a:t>
            </a:r>
            <a:endParaRPr lang="ru-RU" i="1" u="sng" dirty="0">
              <a:solidFill>
                <a:schemeClr val="tx1">
                  <a:lumMod val="50000"/>
                  <a:lumOff val="50000"/>
                </a:schemeClr>
              </a:solidFill>
              <a:latin typeface="Franklin Gothic Book" pitchFamily="34" charset="0"/>
            </a:endParaRPr>
          </a:p>
        </p:txBody>
      </p:sp>
      <p:sp>
        <p:nvSpPr>
          <p:cNvPr id="30725" name="Rectangle 5"/>
          <p:cNvSpPr>
            <a:spLocks noChangeArrowheads="1"/>
          </p:cNvSpPr>
          <p:nvPr/>
        </p:nvSpPr>
        <p:spPr bwMode="auto">
          <a:xfrm>
            <a:off x="467544" y="1465040"/>
            <a:ext cx="8352928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defTabSz="914400"/>
            <a:r>
              <a:rPr lang="ru-RU" sz="40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itchFamily="34" charset="0"/>
                <a:cs typeface="Arial" panose="020B0604020202020204" pitchFamily="34" charset="0"/>
              </a:rPr>
              <a:t>«Актуальные приёмы воспитания студентов СПО»</a:t>
            </a:r>
          </a:p>
          <a:p>
            <a:pPr algn="ctr" defTabSz="914400"/>
            <a:r>
              <a:rPr lang="ru-RU" sz="2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itchFamily="34" charset="0"/>
                <a:cs typeface="Arial" panose="020B0604020202020204" pitchFamily="34" charset="0"/>
              </a:rPr>
              <a:t>(из опыта </a:t>
            </a:r>
            <a:r>
              <a:rPr lang="ru-RU" sz="2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itchFamily="34" charset="0"/>
                <a:cs typeface="Arial" panose="020B0604020202020204" pitchFamily="34" charset="0"/>
              </a:rPr>
              <a:t>работы социально-психологической службы техникума)</a:t>
            </a:r>
            <a:endParaRPr lang="ru-RU" sz="2400" b="1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anklin Gothic Book" pitchFamily="34" charset="0"/>
              <a:cs typeface="Arial" panose="020B0604020202020204" pitchFamily="34" charset="0"/>
            </a:endParaRPr>
          </a:p>
        </p:txBody>
      </p:sp>
      <p:sp>
        <p:nvSpPr>
          <p:cNvPr id="30726" name="Rectangle 6"/>
          <p:cNvSpPr>
            <a:spLocks noChangeArrowheads="1"/>
          </p:cNvSpPr>
          <p:nvPr/>
        </p:nvSpPr>
        <p:spPr bwMode="auto">
          <a:xfrm>
            <a:off x="5652120" y="4937685"/>
            <a:ext cx="324036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Franklin Gothic Book" pitchFamily="34" charset="0"/>
              </a:rPr>
              <a:t>Воспитательная работа. Презентации.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3491880" y="188641"/>
            <a:ext cx="51845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>
                <a:latin typeface="Franklin Gothic Book" pitchFamily="34" charset="0"/>
              </a:rPr>
              <a:t>I</a:t>
            </a:r>
            <a:r>
              <a:rPr lang="en-US" sz="1600" dirty="0" smtClean="0">
                <a:latin typeface="Franklin Gothic Book" pitchFamily="34" charset="0"/>
              </a:rPr>
              <a:t>II</a:t>
            </a:r>
            <a:r>
              <a:rPr lang="ru-RU" sz="1600" dirty="0" smtClean="0">
                <a:latin typeface="Franklin Gothic Book" pitchFamily="34" charset="0"/>
              </a:rPr>
              <a:t> Всероссийский педагогический конкурс</a:t>
            </a:r>
          </a:p>
          <a:p>
            <a:pPr algn="just"/>
            <a:r>
              <a:rPr lang="ru-RU" sz="1600" dirty="0" smtClean="0">
                <a:latin typeface="Franklin Gothic Book" pitchFamily="34" charset="0"/>
              </a:rPr>
              <a:t>«Воспитание патриота и гражданина России 21 века»</a:t>
            </a:r>
            <a:endParaRPr lang="ru-RU" sz="1600" dirty="0">
              <a:latin typeface="Franklin Gothic Book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4" name="Рисунок 2" descr="D:\ЛОГО НИИ\TN_wi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9251" y="5924552"/>
            <a:ext cx="1174749" cy="933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0" name="Прямая соединительная линия 29"/>
          <p:cNvCxnSpPr/>
          <p:nvPr/>
        </p:nvCxnSpPr>
        <p:spPr>
          <a:xfrm>
            <a:off x="143934" y="1210734"/>
            <a:ext cx="8834967" cy="6351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47" name="TextBox 30"/>
          <p:cNvSpPr txBox="1">
            <a:spLocks noChangeArrowheads="1"/>
          </p:cNvSpPr>
          <p:nvPr/>
        </p:nvSpPr>
        <p:spPr bwMode="auto">
          <a:xfrm>
            <a:off x="7596336" y="6309320"/>
            <a:ext cx="647824" cy="43180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lIns="35998" tIns="35998" rIns="35998" bIns="35998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Franklin Gothic Book" pitchFamily="34" charset="0"/>
              </a:rPr>
              <a:t>2/15</a:t>
            </a:r>
            <a:endParaRPr lang="fr-FR" sz="1600" b="1" dirty="0">
              <a:solidFill>
                <a:srgbClr val="002060"/>
              </a:solidFill>
              <a:latin typeface="Franklin Gothic Book" pitchFamily="34" charset="0"/>
              <a:cs typeface="Arial" charset="0"/>
            </a:endParaRPr>
          </a:p>
        </p:txBody>
      </p:sp>
      <p:cxnSp>
        <p:nvCxnSpPr>
          <p:cNvPr id="32" name="Прямая соединительная линия 31"/>
          <p:cNvCxnSpPr/>
          <p:nvPr/>
        </p:nvCxnSpPr>
        <p:spPr>
          <a:xfrm>
            <a:off x="179917" y="6303434"/>
            <a:ext cx="8136499" cy="5886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88640"/>
            <a:ext cx="2771800" cy="812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4139952" y="3415645"/>
            <a:ext cx="500404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defTabSz="914400">
              <a:tabLst>
                <a:tab pos="539750" algn="l"/>
                <a:tab pos="6210300" algn="l"/>
              </a:tabLst>
            </a:pP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0" y="6381328"/>
            <a:ext cx="20634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Franklin Gothic Book" pitchFamily="34" charset="0"/>
              </a:rPr>
              <a:t>kantet@kantet.com</a:t>
            </a:r>
            <a:endParaRPr lang="ru-RU" i="1" u="sng" dirty="0">
              <a:solidFill>
                <a:schemeClr val="tx1">
                  <a:lumMod val="50000"/>
                  <a:lumOff val="50000"/>
                </a:schemeClr>
              </a:solidFill>
              <a:latin typeface="Franklin Gothic Book" pitchFamily="34" charset="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5" cstate="print"/>
          <a:srcRect t="5064" r="15776"/>
          <a:stretch>
            <a:fillRect/>
          </a:stretch>
        </p:blipFill>
        <p:spPr>
          <a:xfrm>
            <a:off x="4932040" y="1412776"/>
            <a:ext cx="3714890" cy="4104456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251520" y="1484784"/>
            <a:ext cx="374441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400" b="1" i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itchFamily="34" charset="0"/>
                <a:cs typeface="Arial" pitchFamily="34" charset="0"/>
              </a:rPr>
              <a:t>Конышева  Светлана</a:t>
            </a:r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400" b="1" i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itchFamily="34" charset="0"/>
                <a:cs typeface="Arial" pitchFamily="34" charset="0"/>
              </a:rPr>
              <a:t>Геннадьевна, педагог-психолог;</a:t>
            </a:r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400" b="1" i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itchFamily="34" charset="0"/>
                <a:cs typeface="Arial" pitchFamily="34" charset="0"/>
              </a:rPr>
              <a:t>Сладкова Ирина Николаевна, социальный педагог;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3419872" y="188640"/>
            <a:ext cx="54726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Franklin Gothic Book" pitchFamily="34" charset="0"/>
              </a:rPr>
              <a:t>I</a:t>
            </a:r>
            <a:r>
              <a:rPr lang="en-US" dirty="0" smtClean="0">
                <a:latin typeface="Franklin Gothic Book" pitchFamily="34" charset="0"/>
              </a:rPr>
              <a:t>II</a:t>
            </a:r>
            <a:r>
              <a:rPr lang="ru-RU" dirty="0" smtClean="0">
                <a:latin typeface="Franklin Gothic Book" pitchFamily="34" charset="0"/>
              </a:rPr>
              <a:t> Всероссийский педагогический конкурс</a:t>
            </a:r>
          </a:p>
          <a:p>
            <a:pPr algn="just"/>
            <a:r>
              <a:rPr lang="ru-RU" dirty="0" smtClean="0">
                <a:latin typeface="Franklin Gothic Book" pitchFamily="34" charset="0"/>
              </a:rPr>
              <a:t>«Воспитание патриота и гражданина России 21 века»</a:t>
            </a:r>
            <a:endParaRPr lang="ru-RU" dirty="0">
              <a:latin typeface="Franklin Gothic Book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4" name="Рисунок 2" descr="D:\ЛОГО НИИ\TN_wi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9251" y="5924552"/>
            <a:ext cx="1174749" cy="933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0" name="Прямая соединительная линия 29"/>
          <p:cNvCxnSpPr/>
          <p:nvPr/>
        </p:nvCxnSpPr>
        <p:spPr>
          <a:xfrm>
            <a:off x="143934" y="1210734"/>
            <a:ext cx="8834967" cy="6351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47" name="TextBox 30"/>
          <p:cNvSpPr txBox="1">
            <a:spLocks noChangeArrowheads="1"/>
          </p:cNvSpPr>
          <p:nvPr/>
        </p:nvSpPr>
        <p:spPr bwMode="auto">
          <a:xfrm>
            <a:off x="7596336" y="6309320"/>
            <a:ext cx="647824" cy="43180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lIns="35998" tIns="35998" rIns="35998" bIns="35998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Franklin Gothic Book" pitchFamily="34" charset="0"/>
              </a:rPr>
              <a:t>3/15</a:t>
            </a:r>
            <a:endParaRPr lang="fr-FR" sz="1600" b="1" dirty="0">
              <a:solidFill>
                <a:srgbClr val="002060"/>
              </a:solidFill>
              <a:latin typeface="Franklin Gothic Book" pitchFamily="34" charset="0"/>
              <a:cs typeface="Arial" charset="0"/>
            </a:endParaRPr>
          </a:p>
        </p:txBody>
      </p:sp>
      <p:cxnSp>
        <p:nvCxnSpPr>
          <p:cNvPr id="32" name="Прямая соединительная линия 31"/>
          <p:cNvCxnSpPr/>
          <p:nvPr/>
        </p:nvCxnSpPr>
        <p:spPr>
          <a:xfrm>
            <a:off x="179917" y="6303434"/>
            <a:ext cx="8136499" cy="5886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88640"/>
            <a:ext cx="2771800" cy="812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Прямоугольник 13"/>
          <p:cNvSpPr/>
          <p:nvPr/>
        </p:nvSpPr>
        <p:spPr>
          <a:xfrm>
            <a:off x="0" y="6381328"/>
            <a:ext cx="20634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Franklin Gothic Book" pitchFamily="34" charset="0"/>
              </a:rPr>
              <a:t>kantet@kantet.com</a:t>
            </a:r>
            <a:endParaRPr lang="ru-RU" i="1" u="sng" dirty="0">
              <a:solidFill>
                <a:schemeClr val="tx1">
                  <a:lumMod val="50000"/>
                  <a:lumOff val="50000"/>
                </a:schemeClr>
              </a:solidFill>
              <a:latin typeface="Franklin Gothic Book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979712" y="1196752"/>
            <a:ext cx="568863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itchFamily="34" charset="0"/>
                <a:cs typeface="Times New Roman" pitchFamily="18" charset="0"/>
              </a:rPr>
              <a:t>Цели и задачи</a:t>
            </a:r>
            <a:endParaRPr lang="ru-RU" sz="4000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3419872" y="188640"/>
            <a:ext cx="54726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Franklin Gothic Book" pitchFamily="34" charset="0"/>
              </a:rPr>
              <a:t>I</a:t>
            </a:r>
            <a:r>
              <a:rPr lang="en-US" dirty="0" smtClean="0">
                <a:latin typeface="Franklin Gothic Book" pitchFamily="34" charset="0"/>
              </a:rPr>
              <a:t>II</a:t>
            </a:r>
            <a:r>
              <a:rPr lang="ru-RU" dirty="0" smtClean="0">
                <a:latin typeface="Franklin Gothic Book" pitchFamily="34" charset="0"/>
              </a:rPr>
              <a:t> Всероссийский педагогический конкурс</a:t>
            </a:r>
          </a:p>
          <a:p>
            <a:pPr algn="just"/>
            <a:r>
              <a:rPr lang="ru-RU" dirty="0" smtClean="0">
                <a:latin typeface="Franklin Gothic Book" pitchFamily="34" charset="0"/>
              </a:rPr>
              <a:t>«Воспитание патриота и гражданина России 21 века»</a:t>
            </a:r>
            <a:endParaRPr lang="ru-RU" dirty="0">
              <a:latin typeface="Franklin Gothic Book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323528" y="2060848"/>
            <a:ext cx="835292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b="1" dirty="0" smtClean="0">
                <a:solidFill>
                  <a:srgbClr val="002060"/>
                </a:solidFill>
                <a:latin typeface="Franklin Gothic Book" pitchFamily="34" charset="0"/>
                <a:cs typeface="Times New Roman" pitchFamily="18" charset="0"/>
              </a:rPr>
              <a:t>Цель: </a:t>
            </a:r>
            <a:r>
              <a:rPr lang="ru-RU" sz="2000" dirty="0" smtClean="0">
                <a:latin typeface="Franklin Gothic Book" pitchFamily="34" charset="0"/>
              </a:rPr>
              <a:t>создание условий для передачи студентам социального опыта, путем приобщения их к общечеловеческим ценностям;</a:t>
            </a:r>
            <a:endParaRPr lang="ru-RU" sz="20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anklin Gothic Book" pitchFamily="34" charset="0"/>
              <a:cs typeface="Times New Roman" pitchFamily="18" charset="0"/>
            </a:endParaRP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b="1" dirty="0" smtClean="0">
                <a:solidFill>
                  <a:srgbClr val="002060"/>
                </a:solidFill>
                <a:latin typeface="Franklin Gothic Book" pitchFamily="34" charset="0"/>
                <a:cs typeface="Times New Roman" pitchFamily="18" charset="0"/>
              </a:rPr>
              <a:t>Задачи:</a:t>
            </a:r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2000" dirty="0" smtClean="0">
                <a:latin typeface="Franklin Gothic Book" pitchFamily="34" charset="0"/>
              </a:rPr>
              <a:t>Привлечение студентов к  анализу ситуаций, требующих разрешения, на основании социального опыта, в соответствии с  духовными потребностями нравственной личности;</a:t>
            </a:r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2000" dirty="0" smtClean="0">
                <a:latin typeface="Franklin Gothic Book" pitchFamily="34" charset="0"/>
                <a:cs typeface="Times New Roman" pitchFamily="18" charset="0"/>
              </a:rPr>
              <a:t>Приобретение опыта поведения в ситуациях в соответствии с общечеловеческими ценностями;</a:t>
            </a:r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2000" dirty="0" smtClean="0">
                <a:latin typeface="Franklin Gothic Book" pitchFamily="34" charset="0"/>
                <a:cs typeface="Times New Roman" pitchFamily="18" charset="0"/>
              </a:rPr>
              <a:t>Развитие критического мышления;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4" name="Рисунок 2" descr="D:\ЛОГО НИИ\TN_wi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9251" y="5924552"/>
            <a:ext cx="1174749" cy="933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0" name="Прямая соединительная линия 29"/>
          <p:cNvCxnSpPr/>
          <p:nvPr/>
        </p:nvCxnSpPr>
        <p:spPr>
          <a:xfrm>
            <a:off x="143934" y="1210734"/>
            <a:ext cx="8834967" cy="6351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47" name="TextBox 30"/>
          <p:cNvSpPr txBox="1">
            <a:spLocks noChangeArrowheads="1"/>
          </p:cNvSpPr>
          <p:nvPr/>
        </p:nvSpPr>
        <p:spPr bwMode="auto">
          <a:xfrm>
            <a:off x="7596336" y="6309320"/>
            <a:ext cx="647824" cy="43180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lIns="35998" tIns="35998" rIns="35998" bIns="35998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Franklin Gothic Book" pitchFamily="34" charset="0"/>
              </a:rPr>
              <a:t>4/15</a:t>
            </a:r>
            <a:endParaRPr lang="fr-FR" sz="1600" b="1" dirty="0">
              <a:solidFill>
                <a:srgbClr val="002060"/>
              </a:solidFill>
              <a:latin typeface="Franklin Gothic Book" pitchFamily="34" charset="0"/>
              <a:cs typeface="Arial" charset="0"/>
            </a:endParaRPr>
          </a:p>
        </p:txBody>
      </p:sp>
      <p:cxnSp>
        <p:nvCxnSpPr>
          <p:cNvPr id="32" name="Прямая соединительная линия 31"/>
          <p:cNvCxnSpPr/>
          <p:nvPr/>
        </p:nvCxnSpPr>
        <p:spPr>
          <a:xfrm>
            <a:off x="179917" y="6303434"/>
            <a:ext cx="8136499" cy="5886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88640"/>
            <a:ext cx="2771800" cy="812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Прямоугольник 13"/>
          <p:cNvSpPr/>
          <p:nvPr/>
        </p:nvSpPr>
        <p:spPr>
          <a:xfrm>
            <a:off x="0" y="6381328"/>
            <a:ext cx="20634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Franklin Gothic Book" pitchFamily="34" charset="0"/>
              </a:rPr>
              <a:t>kantet@kantet.com</a:t>
            </a:r>
            <a:endParaRPr lang="ru-RU" i="1" u="sng" dirty="0">
              <a:solidFill>
                <a:schemeClr val="tx1">
                  <a:lumMod val="50000"/>
                  <a:lumOff val="50000"/>
                </a:schemeClr>
              </a:solidFill>
              <a:latin typeface="Franklin Gothic Book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0" y="1340768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  <a:latin typeface="Franklin Gothic Book" pitchFamily="34" charset="0"/>
                <a:cs typeface="Times New Roman" pitchFamily="18" charset="0"/>
              </a:rPr>
              <a:t>Краткие сведения</a:t>
            </a:r>
            <a:endParaRPr lang="ru-RU" sz="4000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3131840" y="188640"/>
            <a:ext cx="56886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Franklin Gothic Book" pitchFamily="34" charset="0"/>
              </a:rPr>
              <a:t>I</a:t>
            </a:r>
            <a:r>
              <a:rPr lang="en-US" dirty="0" smtClean="0">
                <a:latin typeface="Franklin Gothic Book" pitchFamily="34" charset="0"/>
              </a:rPr>
              <a:t>II</a:t>
            </a:r>
            <a:r>
              <a:rPr lang="ru-RU" dirty="0" smtClean="0">
                <a:latin typeface="Franklin Gothic Book" pitchFamily="34" charset="0"/>
              </a:rPr>
              <a:t> Всероссийский педагогический конкурс</a:t>
            </a:r>
          </a:p>
          <a:p>
            <a:pPr algn="just"/>
            <a:r>
              <a:rPr lang="ru-RU" dirty="0" smtClean="0">
                <a:latin typeface="Franklin Gothic Book" pitchFamily="34" charset="0"/>
              </a:rPr>
              <a:t>«Воспитание патриота и гражданина России 21 века»</a:t>
            </a:r>
            <a:endParaRPr lang="ru-RU" dirty="0">
              <a:latin typeface="Franklin Gothic Book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67544" y="2348880"/>
            <a:ext cx="792088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Franklin Gothic Book" pitchFamily="34" charset="0"/>
              </a:rPr>
              <a:t>      Опыт работы показывает, что комплекс личностных качеств, необходимых будущему специалисту для профессионального выполнения своих обязанностей, не приобретается человеком с рождения, а  формируется в течение всей жизни. Формирование у студентов ценностных установок будет успешным в условиях определенным образом организованного процесса воспитания. </a:t>
            </a:r>
          </a:p>
          <a:p>
            <a:pPr algn="just"/>
            <a:r>
              <a:rPr lang="ru-RU" dirty="0" smtClean="0">
                <a:latin typeface="Franklin Gothic Book" pitchFamily="34" charset="0"/>
              </a:rPr>
              <a:t>Это удается только в неразрывном единстве учебной и воспитательной деятельности. Сделать занятия живее и интереснее помогут активные приёмы воспитания.</a:t>
            </a:r>
            <a:endParaRPr lang="ru-RU" dirty="0">
              <a:latin typeface="Franklin Gothic Book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4" name="Рисунок 2" descr="D:\ЛОГО НИИ\TN_wi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9251" y="5924552"/>
            <a:ext cx="1174749" cy="933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0" name="Прямая соединительная линия 29"/>
          <p:cNvCxnSpPr/>
          <p:nvPr/>
        </p:nvCxnSpPr>
        <p:spPr>
          <a:xfrm>
            <a:off x="143934" y="1210734"/>
            <a:ext cx="8834967" cy="6351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47" name="TextBox 30"/>
          <p:cNvSpPr txBox="1">
            <a:spLocks noChangeArrowheads="1"/>
          </p:cNvSpPr>
          <p:nvPr/>
        </p:nvSpPr>
        <p:spPr bwMode="auto">
          <a:xfrm>
            <a:off x="7596336" y="6309320"/>
            <a:ext cx="647824" cy="43180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lIns="35998" tIns="35998" rIns="35998" bIns="35998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Franklin Gothic Book" pitchFamily="34" charset="0"/>
              </a:rPr>
              <a:t>5/15</a:t>
            </a:r>
            <a:endParaRPr lang="fr-FR" sz="1600" b="1" dirty="0">
              <a:solidFill>
                <a:srgbClr val="002060"/>
              </a:solidFill>
              <a:latin typeface="Franklin Gothic Book" pitchFamily="34" charset="0"/>
              <a:cs typeface="Arial" charset="0"/>
            </a:endParaRPr>
          </a:p>
        </p:txBody>
      </p:sp>
      <p:cxnSp>
        <p:nvCxnSpPr>
          <p:cNvPr id="32" name="Прямая соединительная линия 31"/>
          <p:cNvCxnSpPr/>
          <p:nvPr/>
        </p:nvCxnSpPr>
        <p:spPr>
          <a:xfrm>
            <a:off x="179917" y="6303434"/>
            <a:ext cx="8136499" cy="5886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88640"/>
            <a:ext cx="2771800" cy="812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Прямоугольник 13"/>
          <p:cNvSpPr/>
          <p:nvPr/>
        </p:nvSpPr>
        <p:spPr>
          <a:xfrm>
            <a:off x="0" y="6381328"/>
            <a:ext cx="20634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Franklin Gothic Book" pitchFamily="34" charset="0"/>
              </a:rPr>
              <a:t>kantet@kantet.com</a:t>
            </a:r>
            <a:endParaRPr lang="ru-RU" i="1" u="sng" dirty="0">
              <a:solidFill>
                <a:schemeClr val="tx1">
                  <a:lumMod val="50000"/>
                  <a:lumOff val="50000"/>
                </a:schemeClr>
              </a:solidFill>
              <a:latin typeface="Franklin Gothic Book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547664" y="1412776"/>
            <a:ext cx="568863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itchFamily="34" charset="0"/>
              </a:rPr>
              <a:t>Актуальность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971600" y="2348880"/>
            <a:ext cx="763284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850" algn="just" fontAlgn="auto">
              <a:spcAft>
                <a:spcPts val="0"/>
              </a:spcAft>
              <a:defRPr/>
            </a:pPr>
            <a:r>
              <a:rPr lang="ru-RU" sz="2400" dirty="0" smtClean="0">
                <a:latin typeface="Franklin Gothic Book" pitchFamily="34" charset="0"/>
              </a:rPr>
              <a:t>Использование современных методов в образовательном процессе, на уроках и внеурочной деятельности - это не новое модное течение, а необходимость, позволяющая результативно решать воспитательные задачи.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491880" y="188641"/>
            <a:ext cx="53285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Franklin Gothic Book" pitchFamily="34" charset="0"/>
              </a:rPr>
              <a:t>I</a:t>
            </a:r>
            <a:r>
              <a:rPr lang="en-US" dirty="0" smtClean="0">
                <a:latin typeface="Franklin Gothic Book" pitchFamily="34" charset="0"/>
              </a:rPr>
              <a:t>II</a:t>
            </a:r>
            <a:r>
              <a:rPr lang="ru-RU" dirty="0" smtClean="0">
                <a:latin typeface="Franklin Gothic Book" pitchFamily="34" charset="0"/>
              </a:rPr>
              <a:t> Всероссийский педагогический конкурс</a:t>
            </a:r>
          </a:p>
          <a:p>
            <a:pPr algn="just"/>
            <a:r>
              <a:rPr lang="ru-RU" dirty="0" smtClean="0">
                <a:latin typeface="Franklin Gothic Book" pitchFamily="34" charset="0"/>
              </a:rPr>
              <a:t>«Воспитание патриота и гражданина России 21 века»</a:t>
            </a:r>
            <a:endParaRPr lang="ru-RU" dirty="0">
              <a:latin typeface="Franklin Gothic Book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4" name="Рисунок 2" descr="D:\ЛОГО НИИ\TN_wi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9251" y="5924552"/>
            <a:ext cx="1174749" cy="933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0" name="Прямая соединительная линия 29"/>
          <p:cNvCxnSpPr/>
          <p:nvPr/>
        </p:nvCxnSpPr>
        <p:spPr>
          <a:xfrm>
            <a:off x="143934" y="1210734"/>
            <a:ext cx="8834967" cy="6351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47" name="TextBox 30"/>
          <p:cNvSpPr txBox="1">
            <a:spLocks noChangeArrowheads="1"/>
          </p:cNvSpPr>
          <p:nvPr/>
        </p:nvSpPr>
        <p:spPr bwMode="auto">
          <a:xfrm>
            <a:off x="7596336" y="6309320"/>
            <a:ext cx="647824" cy="43180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lIns="35998" tIns="35998" rIns="35998" bIns="35998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Franklin Gothic Book" pitchFamily="34" charset="0"/>
              </a:rPr>
              <a:t>6/15</a:t>
            </a:r>
            <a:endParaRPr lang="fr-FR" sz="1600" b="1" dirty="0">
              <a:solidFill>
                <a:srgbClr val="002060"/>
              </a:solidFill>
              <a:latin typeface="Franklin Gothic Book" pitchFamily="34" charset="0"/>
              <a:cs typeface="Arial" charset="0"/>
            </a:endParaRPr>
          </a:p>
        </p:txBody>
      </p:sp>
      <p:cxnSp>
        <p:nvCxnSpPr>
          <p:cNvPr id="32" name="Прямая соединительная линия 31"/>
          <p:cNvCxnSpPr/>
          <p:nvPr/>
        </p:nvCxnSpPr>
        <p:spPr>
          <a:xfrm>
            <a:off x="179917" y="6303434"/>
            <a:ext cx="8136499" cy="5886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88640"/>
            <a:ext cx="2771800" cy="812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Прямоугольник 13"/>
          <p:cNvSpPr/>
          <p:nvPr/>
        </p:nvSpPr>
        <p:spPr>
          <a:xfrm>
            <a:off x="0" y="6381328"/>
            <a:ext cx="20634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Franklin Gothic Book" pitchFamily="34" charset="0"/>
              </a:rPr>
              <a:t>kantet@kantet.com</a:t>
            </a:r>
            <a:endParaRPr lang="ru-RU" i="1" u="sng" dirty="0">
              <a:solidFill>
                <a:schemeClr val="tx1">
                  <a:lumMod val="50000"/>
                  <a:lumOff val="50000"/>
                </a:schemeClr>
              </a:solidFill>
              <a:latin typeface="Franklin Gothic Book" pitchFamily="34" charset="0"/>
            </a:endParaRPr>
          </a:p>
        </p:txBody>
      </p:sp>
      <p:sp>
        <p:nvSpPr>
          <p:cNvPr id="18" name="Rectangle 1"/>
          <p:cNvSpPr>
            <a:spLocks noChangeArrowheads="1"/>
          </p:cNvSpPr>
          <p:nvPr/>
        </p:nvSpPr>
        <p:spPr bwMode="auto">
          <a:xfrm>
            <a:off x="3347864" y="240757"/>
            <a:ext cx="554461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ru-RU" dirty="0" smtClean="0">
                <a:latin typeface="Franklin Gothic Book" pitchFamily="34" charset="0"/>
              </a:rPr>
              <a:t>I</a:t>
            </a:r>
            <a:r>
              <a:rPr lang="en-US" dirty="0" smtClean="0">
                <a:latin typeface="Franklin Gothic Book" pitchFamily="34" charset="0"/>
              </a:rPr>
              <a:t>II</a:t>
            </a:r>
            <a:r>
              <a:rPr lang="ru-RU" dirty="0" smtClean="0">
                <a:latin typeface="Franklin Gothic Book" pitchFamily="34" charset="0"/>
              </a:rPr>
              <a:t> Всероссийский педагогический конкурс</a:t>
            </a:r>
          </a:p>
          <a:p>
            <a:pPr algn="just"/>
            <a:r>
              <a:rPr lang="ru-RU" dirty="0" smtClean="0">
                <a:latin typeface="Franklin Gothic Book" pitchFamily="34" charset="0"/>
              </a:rPr>
              <a:t>«Воспитание патриота и гражданина России 21 века»</a:t>
            </a:r>
            <a:endParaRPr lang="ru-RU" dirty="0">
              <a:latin typeface="Franklin Gothic Book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331640" y="1484784"/>
            <a:ext cx="6696744" cy="367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>
              <a:spcBef>
                <a:spcPts val="3000"/>
              </a:spcBef>
              <a:buNone/>
            </a:pPr>
            <a:r>
              <a:rPr lang="ru-RU" sz="40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itchFamily="34" charset="0"/>
                <a:cs typeface="Arial" panose="020B0604020202020204" pitchFamily="34" charset="0"/>
              </a:rPr>
              <a:t>План</a:t>
            </a:r>
            <a:endParaRPr lang="en-US" sz="4000" b="1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anklin Gothic Book" pitchFamily="34" charset="0"/>
              <a:cs typeface="Arial" panose="020B0604020202020204" pitchFamily="34" charset="0"/>
            </a:endParaRPr>
          </a:p>
          <a:p>
            <a:pPr marL="0" indent="0" algn="ctr">
              <a:spcBef>
                <a:spcPts val="3000"/>
              </a:spcBef>
              <a:buNone/>
            </a:pPr>
            <a:r>
              <a:rPr lang="ru-RU" sz="2800" b="1" dirty="0" smtClean="0">
                <a:latin typeface="Franklin Gothic Book" pitchFamily="34" charset="0"/>
                <a:cs typeface="Arial" panose="020B0604020202020204" pitchFamily="34" charset="0"/>
              </a:rPr>
              <a:t>Приём «</a:t>
            </a:r>
            <a:r>
              <a:rPr lang="ru-RU" sz="2800" b="1" dirty="0" smtClean="0">
                <a:solidFill>
                  <a:srgbClr val="073E87"/>
                </a:solidFill>
                <a:latin typeface="Franklin Gothic Book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«Сокровищница культуры человечества»;</a:t>
            </a:r>
          </a:p>
          <a:p>
            <a:pPr marL="0" lvl="0" indent="0" algn="ctr">
              <a:buClr>
                <a:srgbClr val="31B6FD"/>
              </a:buClr>
              <a:buNone/>
            </a:pPr>
            <a:r>
              <a:rPr lang="ru-RU" sz="2800" b="1" dirty="0" smtClean="0">
                <a:latin typeface="Franklin Gothic Book" pitchFamily="34" charset="0"/>
                <a:cs typeface="Arial" panose="020B0604020202020204" pitchFamily="34" charset="0"/>
              </a:rPr>
              <a:t> Приём «</a:t>
            </a:r>
            <a:r>
              <a:rPr lang="ru-RU" sz="2800" b="1" dirty="0" smtClean="0">
                <a:solidFill>
                  <a:srgbClr val="073E87"/>
                </a:solidFill>
                <a:latin typeface="Franklin Gothic Book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«Шпаргалки»;</a:t>
            </a:r>
          </a:p>
          <a:p>
            <a:pPr marL="0" lvl="0" indent="0" algn="ctr">
              <a:buClr>
                <a:srgbClr val="31B6FD"/>
              </a:buClr>
              <a:buNone/>
            </a:pPr>
            <a:r>
              <a:rPr lang="ru-RU" sz="2800" b="1" dirty="0" smtClean="0">
                <a:latin typeface="Franklin Gothic Book" pitchFamily="34" charset="0"/>
                <a:cs typeface="Arial" panose="020B0604020202020204" pitchFamily="34" charset="0"/>
              </a:rPr>
              <a:t>Приём </a:t>
            </a:r>
            <a:r>
              <a:rPr lang="ru-RU" sz="2800" b="1" dirty="0" smtClean="0">
                <a:solidFill>
                  <a:srgbClr val="073E87"/>
                </a:solidFill>
                <a:latin typeface="Franklin Gothic Book" pitchFamily="34" charset="0"/>
                <a:cs typeface="Arial" panose="020B0604020202020204" pitchFamily="34" charset="0"/>
              </a:rPr>
              <a:t>«Выбери три слова»;</a:t>
            </a:r>
          </a:p>
          <a:p>
            <a:pPr marL="0" lvl="0" indent="0" algn="ctr">
              <a:buClr>
                <a:srgbClr val="31B6FD"/>
              </a:buClr>
              <a:buNone/>
            </a:pPr>
            <a:r>
              <a:rPr lang="ru-RU" sz="2800" b="1" dirty="0" smtClean="0">
                <a:latin typeface="Franklin Gothic Book" pitchFamily="34" charset="0"/>
                <a:cs typeface="Arial" panose="020B0604020202020204" pitchFamily="34" charset="0"/>
              </a:rPr>
              <a:t> Приём «</a:t>
            </a:r>
            <a:r>
              <a:rPr lang="ru-RU" sz="2800" b="1" dirty="0" smtClean="0">
                <a:solidFill>
                  <a:srgbClr val="073E87"/>
                </a:solidFill>
                <a:latin typeface="Franklin Gothic Book" pitchFamily="34" charset="0"/>
                <a:cs typeface="Arial" panose="020B0604020202020204" pitchFamily="34" charset="0"/>
              </a:rPr>
              <a:t>«Лоскутное покрывало»;</a:t>
            </a:r>
          </a:p>
          <a:p>
            <a:pPr marL="0" lvl="0" indent="0" algn="ctr">
              <a:buClr>
                <a:srgbClr val="31B6FD"/>
              </a:buClr>
              <a:buNone/>
            </a:pPr>
            <a:r>
              <a:rPr lang="ru-RU" sz="2800" b="1" dirty="0" smtClean="0">
                <a:latin typeface="Franklin Gothic Book" pitchFamily="34" charset="0"/>
                <a:cs typeface="Arial" panose="020B0604020202020204" pitchFamily="34" charset="0"/>
              </a:rPr>
              <a:t> Приём </a:t>
            </a:r>
            <a:r>
              <a:rPr lang="ru-RU" sz="2800" b="1" dirty="0" smtClean="0">
                <a:solidFill>
                  <a:srgbClr val="073E87"/>
                </a:solidFill>
                <a:latin typeface="Franklin Gothic Book" pitchFamily="34" charset="0"/>
                <a:cs typeface="Arial" panose="020B0604020202020204" pitchFamily="34" charset="0"/>
              </a:rPr>
              <a:t>«Ковёр идей»;</a:t>
            </a:r>
            <a:endParaRPr lang="ru-RU" sz="2800" b="1" dirty="0">
              <a:solidFill>
                <a:srgbClr val="073E87"/>
              </a:solidFill>
              <a:latin typeface="Franklin Gothic Book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4" name="Рисунок 2" descr="D:\ЛОГО НИИ\TN_wi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9251" y="5924552"/>
            <a:ext cx="1174749" cy="933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0" name="Прямая соединительная линия 29"/>
          <p:cNvCxnSpPr/>
          <p:nvPr/>
        </p:nvCxnSpPr>
        <p:spPr>
          <a:xfrm>
            <a:off x="143934" y="1210734"/>
            <a:ext cx="8834967" cy="6351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47" name="TextBox 30"/>
          <p:cNvSpPr txBox="1">
            <a:spLocks noChangeArrowheads="1"/>
          </p:cNvSpPr>
          <p:nvPr/>
        </p:nvSpPr>
        <p:spPr bwMode="auto">
          <a:xfrm>
            <a:off x="7596336" y="6309320"/>
            <a:ext cx="647824" cy="43180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lIns="35998" tIns="35998" rIns="35998" bIns="35998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Franklin Gothic Book" pitchFamily="34" charset="0"/>
              </a:rPr>
              <a:t>7/15</a:t>
            </a:r>
            <a:endParaRPr lang="fr-FR" sz="1600" b="1" dirty="0">
              <a:solidFill>
                <a:srgbClr val="002060"/>
              </a:solidFill>
              <a:latin typeface="Franklin Gothic Book" pitchFamily="34" charset="0"/>
              <a:cs typeface="Arial" charset="0"/>
            </a:endParaRPr>
          </a:p>
        </p:txBody>
      </p:sp>
      <p:cxnSp>
        <p:nvCxnSpPr>
          <p:cNvPr id="32" name="Прямая соединительная линия 31"/>
          <p:cNvCxnSpPr/>
          <p:nvPr/>
        </p:nvCxnSpPr>
        <p:spPr>
          <a:xfrm>
            <a:off x="179917" y="6303434"/>
            <a:ext cx="8136499" cy="5886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88640"/>
            <a:ext cx="2771800" cy="812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Прямоугольник 13"/>
          <p:cNvSpPr/>
          <p:nvPr/>
        </p:nvSpPr>
        <p:spPr>
          <a:xfrm>
            <a:off x="0" y="6381328"/>
            <a:ext cx="20634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Franklin Gothic Book" pitchFamily="34" charset="0"/>
              </a:rPr>
              <a:t>kantet@kantet.com</a:t>
            </a:r>
            <a:endParaRPr lang="ru-RU" i="1" u="sng" dirty="0">
              <a:solidFill>
                <a:schemeClr val="tx1">
                  <a:lumMod val="50000"/>
                  <a:lumOff val="50000"/>
                </a:schemeClr>
              </a:solidFill>
              <a:latin typeface="Franklin Gothic Book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0" y="1124744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0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anklin Gothic Book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508104" y="1484784"/>
            <a:ext cx="338437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latin typeface="Franklin Gothic Book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Систему ценностей не выдумывают, системой  ценностей  </a:t>
            </a:r>
          </a:p>
          <a:p>
            <a:pPr algn="just"/>
            <a:r>
              <a:rPr lang="ru-RU" sz="2400" dirty="0" smtClean="0">
                <a:latin typeface="Franklin Gothic Book" pitchFamily="34" charset="0"/>
                <a:ea typeface="Calibri" panose="020F0502020204030204" pitchFamily="34" charset="0"/>
                <a:cs typeface="Arial" panose="020B0604020202020204" pitchFamily="34" charset="0"/>
              </a:rPr>
              <a:t>живут, она - суть опыта человека, плод личностного труда каждого человека;</a:t>
            </a:r>
            <a:endParaRPr lang="ru-RU" sz="2400" dirty="0">
              <a:latin typeface="Franklin Gothic Book" pitchFamily="34" charset="0"/>
            </a:endParaRPr>
          </a:p>
        </p:txBody>
      </p:sp>
      <p:pic>
        <p:nvPicPr>
          <p:cNvPr id="21" name="Picture 2" descr="C:\Users\Светлана\Desktop\g5RpUhScup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84784"/>
            <a:ext cx="4980045" cy="3735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Прямоугольник 21"/>
          <p:cNvSpPr/>
          <p:nvPr/>
        </p:nvSpPr>
        <p:spPr>
          <a:xfrm>
            <a:off x="3275856" y="332656"/>
            <a:ext cx="56886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Franklin Gothic Book" pitchFamily="34" charset="0"/>
              </a:rPr>
              <a:t>I</a:t>
            </a:r>
            <a:r>
              <a:rPr lang="en-US" dirty="0" smtClean="0">
                <a:latin typeface="Franklin Gothic Book" pitchFamily="34" charset="0"/>
              </a:rPr>
              <a:t>II</a:t>
            </a:r>
            <a:r>
              <a:rPr lang="ru-RU" dirty="0" smtClean="0">
                <a:latin typeface="Franklin Gothic Book" pitchFamily="34" charset="0"/>
              </a:rPr>
              <a:t> Всероссийский педагогический конкурс</a:t>
            </a:r>
          </a:p>
          <a:p>
            <a:pPr algn="just"/>
            <a:r>
              <a:rPr lang="ru-RU" dirty="0" smtClean="0">
                <a:latin typeface="Franklin Gothic Book" pitchFamily="34" charset="0"/>
              </a:rPr>
              <a:t>«Воспитание патриота и гражданина России 21 века»</a:t>
            </a:r>
            <a:endParaRPr lang="ru-RU" dirty="0">
              <a:latin typeface="Franklin Gothic Book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4" name="Рисунок 2" descr="D:\ЛОГО НИИ\TN_wi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9251" y="5924552"/>
            <a:ext cx="1174749" cy="933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0" name="Прямая соединительная линия 29"/>
          <p:cNvCxnSpPr/>
          <p:nvPr/>
        </p:nvCxnSpPr>
        <p:spPr>
          <a:xfrm>
            <a:off x="143934" y="1210734"/>
            <a:ext cx="8834967" cy="6351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47" name="TextBox 30"/>
          <p:cNvSpPr txBox="1">
            <a:spLocks noChangeArrowheads="1"/>
          </p:cNvSpPr>
          <p:nvPr/>
        </p:nvSpPr>
        <p:spPr bwMode="auto">
          <a:xfrm>
            <a:off x="7596336" y="6309320"/>
            <a:ext cx="647824" cy="43180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lIns="35998" tIns="35998" rIns="35998" bIns="35998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Franklin Gothic Book" pitchFamily="34" charset="0"/>
              </a:rPr>
              <a:t>8/15</a:t>
            </a:r>
            <a:endParaRPr lang="fr-FR" sz="1600" b="1" dirty="0">
              <a:solidFill>
                <a:srgbClr val="002060"/>
              </a:solidFill>
              <a:latin typeface="Franklin Gothic Book" pitchFamily="34" charset="0"/>
              <a:cs typeface="Arial" charset="0"/>
            </a:endParaRPr>
          </a:p>
        </p:txBody>
      </p:sp>
      <p:cxnSp>
        <p:nvCxnSpPr>
          <p:cNvPr id="32" name="Прямая соединительная линия 31"/>
          <p:cNvCxnSpPr/>
          <p:nvPr/>
        </p:nvCxnSpPr>
        <p:spPr>
          <a:xfrm>
            <a:off x="179917" y="6303434"/>
            <a:ext cx="8136499" cy="5886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88640"/>
            <a:ext cx="2771800" cy="812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Прямоугольник 13"/>
          <p:cNvSpPr/>
          <p:nvPr/>
        </p:nvSpPr>
        <p:spPr>
          <a:xfrm>
            <a:off x="0" y="6381328"/>
            <a:ext cx="20634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Franklin Gothic Book" pitchFamily="34" charset="0"/>
              </a:rPr>
              <a:t>kantet@kantet.com</a:t>
            </a:r>
            <a:endParaRPr lang="ru-RU" i="1" u="sng" dirty="0">
              <a:solidFill>
                <a:schemeClr val="tx1">
                  <a:lumMod val="50000"/>
                  <a:lumOff val="50000"/>
                </a:schemeClr>
              </a:solidFill>
              <a:latin typeface="Franklin Gothic Book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0" y="1340768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tx2"/>
                </a:solidFill>
                <a:latin typeface="Franklin Gothic Book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«Сокровищница культуры человечества»</a:t>
            </a:r>
            <a:endParaRPr lang="ru-RU" sz="4000" b="1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anklin Gothic Book" pitchFamily="34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86255" y="2202137"/>
            <a:ext cx="4520113" cy="3387103"/>
          </a:xfrm>
          <a:prstGeom prst="rect">
            <a:avLst/>
          </a:prstGeom>
        </p:spPr>
      </p:pic>
      <p:sp>
        <p:nvSpPr>
          <p:cNvPr id="20" name="Прямоугольник 19"/>
          <p:cNvSpPr/>
          <p:nvPr/>
        </p:nvSpPr>
        <p:spPr>
          <a:xfrm>
            <a:off x="5220072" y="2276873"/>
            <a:ext cx="352839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ru-RU" b="1" dirty="0" smtClean="0">
                <a:latin typeface="Franklin Gothic Book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Цель:</a:t>
            </a:r>
            <a:r>
              <a:rPr lang="ru-RU" dirty="0" smtClean="0">
                <a:latin typeface="Franklin Gothic Book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умение объяснить, почему именно эти культурные традиции человечества внесены в общую сокровищницу;</a:t>
            </a:r>
          </a:p>
          <a:p>
            <a:pPr marL="0" indent="0" algn="ctr">
              <a:spcBef>
                <a:spcPts val="0"/>
              </a:spcBef>
              <a:buNone/>
            </a:pPr>
            <a:endParaRPr lang="ru-RU" dirty="0" smtClean="0">
              <a:latin typeface="Franklin Gothic Book" pitchFamily="34" charset="0"/>
              <a:cs typeface="Arial" panose="020B0604020202020204" pitchFamily="34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ru-RU" dirty="0" smtClean="0">
              <a:latin typeface="Franklin Gothic Book" pitchFamily="34" charset="0"/>
              <a:cs typeface="Arial" panose="020B0604020202020204" pitchFamily="34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5436096" y="3501008"/>
            <a:ext cx="316835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Franklin Gothic Book" pitchFamily="34" charset="0"/>
              </a:rPr>
              <a:t>Описание приема: </a:t>
            </a:r>
          </a:p>
          <a:p>
            <a:pPr algn="just"/>
            <a:r>
              <a:rPr lang="ru-RU" dirty="0" smtClean="0">
                <a:latin typeface="Franklin Gothic Book" pitchFamily="34" charset="0"/>
              </a:rPr>
              <a:t>    Обучающиеся в группах представляют одну из культурных традиций человечества. В течение 10 минут обсуждают, что из культурной традиции могли бы предложить для Сокровищницы культуры человечества;</a:t>
            </a:r>
            <a:endParaRPr lang="ru-RU" dirty="0">
              <a:latin typeface="Franklin Gothic Book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3275856" y="404664"/>
            <a:ext cx="56886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Franklin Gothic Book" pitchFamily="34" charset="0"/>
              </a:rPr>
              <a:t>I</a:t>
            </a:r>
            <a:r>
              <a:rPr lang="en-US" dirty="0" smtClean="0">
                <a:latin typeface="Franklin Gothic Book" pitchFamily="34" charset="0"/>
              </a:rPr>
              <a:t>II</a:t>
            </a:r>
            <a:r>
              <a:rPr lang="ru-RU" dirty="0" smtClean="0">
                <a:latin typeface="Franklin Gothic Book" pitchFamily="34" charset="0"/>
              </a:rPr>
              <a:t> Всероссийский педагогический конкурс</a:t>
            </a:r>
          </a:p>
          <a:p>
            <a:pPr algn="just"/>
            <a:r>
              <a:rPr lang="ru-RU" dirty="0" smtClean="0">
                <a:latin typeface="Franklin Gothic Book" pitchFamily="34" charset="0"/>
              </a:rPr>
              <a:t>«Воспитание патриота и гражданина России 21 века»</a:t>
            </a:r>
            <a:endParaRPr lang="ru-RU" dirty="0">
              <a:latin typeface="Franklin Gothic Book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4" name="Рисунок 2" descr="D:\ЛОГО НИИ\TN_wi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9251" y="5924552"/>
            <a:ext cx="1174749" cy="933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0" name="Прямая соединительная линия 29"/>
          <p:cNvCxnSpPr/>
          <p:nvPr/>
        </p:nvCxnSpPr>
        <p:spPr>
          <a:xfrm>
            <a:off x="143934" y="1210734"/>
            <a:ext cx="8834967" cy="6351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47" name="TextBox 30"/>
          <p:cNvSpPr txBox="1">
            <a:spLocks noChangeArrowheads="1"/>
          </p:cNvSpPr>
          <p:nvPr/>
        </p:nvSpPr>
        <p:spPr bwMode="auto">
          <a:xfrm>
            <a:off x="7596336" y="6309320"/>
            <a:ext cx="647824" cy="43180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lIns="35998" tIns="35998" rIns="35998" bIns="35998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Franklin Gothic Book" pitchFamily="34" charset="0"/>
              </a:rPr>
              <a:t>9/15</a:t>
            </a:r>
            <a:endParaRPr lang="fr-FR" sz="1600" b="1" dirty="0">
              <a:solidFill>
                <a:srgbClr val="002060"/>
              </a:solidFill>
              <a:latin typeface="Franklin Gothic Book" pitchFamily="34" charset="0"/>
              <a:cs typeface="Arial" charset="0"/>
            </a:endParaRPr>
          </a:p>
        </p:txBody>
      </p:sp>
      <p:cxnSp>
        <p:nvCxnSpPr>
          <p:cNvPr id="32" name="Прямая соединительная линия 31"/>
          <p:cNvCxnSpPr/>
          <p:nvPr/>
        </p:nvCxnSpPr>
        <p:spPr>
          <a:xfrm>
            <a:off x="179917" y="6303434"/>
            <a:ext cx="8136499" cy="5886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88640"/>
            <a:ext cx="2771800" cy="812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Прямоугольник 13"/>
          <p:cNvSpPr/>
          <p:nvPr/>
        </p:nvSpPr>
        <p:spPr>
          <a:xfrm>
            <a:off x="0" y="6381328"/>
            <a:ext cx="20634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Franklin Gothic Book" pitchFamily="34" charset="0"/>
              </a:rPr>
              <a:t>kantet@kantet.com</a:t>
            </a:r>
            <a:endParaRPr lang="ru-RU" i="1" u="sng" dirty="0">
              <a:solidFill>
                <a:schemeClr val="tx1">
                  <a:lumMod val="50000"/>
                  <a:lumOff val="50000"/>
                </a:schemeClr>
              </a:solidFill>
              <a:latin typeface="Franklin Gothic Book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0" y="1196752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«</a:t>
            </a:r>
            <a:r>
              <a:rPr lang="ru-RU" sz="40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itchFamily="34" charset="0"/>
                <a:ea typeface="Times New Roman" panose="02020603050405020304" pitchFamily="18" charset="0"/>
              </a:rPr>
              <a:t>Ассоциации</a:t>
            </a:r>
            <a:r>
              <a:rPr lang="ru-RU" sz="40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»</a:t>
            </a:r>
            <a:endParaRPr lang="ru-RU" sz="4000" b="1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anklin Gothic Book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51520" y="2060848"/>
            <a:ext cx="396044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just">
              <a:buNone/>
            </a:pPr>
            <a:r>
              <a:rPr lang="ru-RU" b="1" dirty="0" smtClean="0">
                <a:latin typeface="Franklin Gothic Book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Цель: </a:t>
            </a:r>
            <a:r>
              <a:rPr lang="ru-RU" dirty="0" smtClean="0">
                <a:latin typeface="Franklin Gothic Book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формирование ценностного отношения к семье, своему роду, человечеству на основе изучения значения данных явлений в жизни личности, общества и государства;</a:t>
            </a:r>
          </a:p>
          <a:p>
            <a:pPr algn="ctr"/>
            <a:r>
              <a:rPr lang="ru-RU" b="1" dirty="0" smtClean="0">
                <a:latin typeface="Franklin Gothic Book" pitchFamily="34" charset="0"/>
              </a:rPr>
              <a:t>Описание приема: </a:t>
            </a:r>
          </a:p>
          <a:p>
            <a:pPr marL="0" indent="0" algn="just">
              <a:buNone/>
            </a:pPr>
            <a:r>
              <a:rPr lang="ru-RU" dirty="0" smtClean="0">
                <a:latin typeface="Franklin Gothic Book" pitchFamily="34" charset="0"/>
              </a:rPr>
              <a:t>Обучающиеся в группах выбирают только те понятия или иллюстрации, которые относятся к теме занятия, объясняют значение понятий и выражают личностное отношение к данным явлениям. Группы на основе карточек составляют словарь по обсуждаемой теме;</a:t>
            </a:r>
            <a:endParaRPr lang="ru-RU" dirty="0">
              <a:latin typeface="Franklin Gothic Book" pitchFamily="34" charset="0"/>
              <a:cs typeface="Arial" panose="020B0604020202020204" pitchFamily="34" charset="0"/>
            </a:endParaRPr>
          </a:p>
        </p:txBody>
      </p:sp>
      <p:pic>
        <p:nvPicPr>
          <p:cNvPr id="15361" name="Picture 1" descr="C:\Users\user\Desktop\Курсы Прфессионалитет\ZaU8iA5IAtU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32018" y="1990412"/>
            <a:ext cx="4088454" cy="1839804"/>
          </a:xfrm>
          <a:prstGeom prst="rect">
            <a:avLst/>
          </a:prstGeom>
          <a:noFill/>
        </p:spPr>
      </p:pic>
      <p:pic>
        <p:nvPicPr>
          <p:cNvPr id="15362" name="Picture 2" descr="C:\Users\user\Desktop\Курсы Прфессионалитет\NR-sBKlbdd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16016" y="4100246"/>
            <a:ext cx="4176464" cy="1879409"/>
          </a:xfrm>
          <a:prstGeom prst="rect">
            <a:avLst/>
          </a:prstGeom>
          <a:noFill/>
        </p:spPr>
      </p:pic>
      <p:sp>
        <p:nvSpPr>
          <p:cNvPr id="21" name="Прямоугольник 20"/>
          <p:cNvSpPr/>
          <p:nvPr/>
        </p:nvSpPr>
        <p:spPr>
          <a:xfrm>
            <a:off x="3419872" y="188640"/>
            <a:ext cx="55446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Franklin Gothic Book" pitchFamily="34" charset="0"/>
              </a:rPr>
              <a:t>I</a:t>
            </a:r>
            <a:r>
              <a:rPr lang="en-US" dirty="0" smtClean="0">
                <a:latin typeface="Franklin Gothic Book" pitchFamily="34" charset="0"/>
              </a:rPr>
              <a:t>II</a:t>
            </a:r>
            <a:r>
              <a:rPr lang="ru-RU" dirty="0" smtClean="0">
                <a:latin typeface="Franklin Gothic Book" pitchFamily="34" charset="0"/>
              </a:rPr>
              <a:t> Всероссийский педагогический конкурс</a:t>
            </a:r>
          </a:p>
          <a:p>
            <a:pPr algn="just"/>
            <a:r>
              <a:rPr lang="ru-RU" dirty="0" smtClean="0">
                <a:latin typeface="Franklin Gothic Book" pitchFamily="34" charset="0"/>
              </a:rPr>
              <a:t>«Воспитание патриота и гражданина России 21 века»</a:t>
            </a:r>
            <a:endParaRPr lang="ru-RU" dirty="0">
              <a:latin typeface="Franklin Gothic Book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4" name="Рисунок 2" descr="D:\ЛОГО НИИ\TN_wi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9251" y="5924552"/>
            <a:ext cx="1174749" cy="933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0" name="Прямая соединительная линия 29"/>
          <p:cNvCxnSpPr/>
          <p:nvPr/>
        </p:nvCxnSpPr>
        <p:spPr>
          <a:xfrm>
            <a:off x="143934" y="1210734"/>
            <a:ext cx="8834967" cy="6351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47" name="TextBox 30"/>
          <p:cNvSpPr txBox="1">
            <a:spLocks noChangeArrowheads="1"/>
          </p:cNvSpPr>
          <p:nvPr/>
        </p:nvSpPr>
        <p:spPr bwMode="auto">
          <a:xfrm>
            <a:off x="7596336" y="6309320"/>
            <a:ext cx="647824" cy="43180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lIns="35998" tIns="35998" rIns="35998" bIns="35998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Franklin Gothic Book" pitchFamily="34" charset="0"/>
              </a:rPr>
              <a:t>10/15</a:t>
            </a:r>
            <a:endParaRPr lang="fr-FR" sz="1600" b="1" dirty="0">
              <a:solidFill>
                <a:srgbClr val="002060"/>
              </a:solidFill>
              <a:latin typeface="Franklin Gothic Book" pitchFamily="34" charset="0"/>
              <a:cs typeface="Arial" charset="0"/>
            </a:endParaRPr>
          </a:p>
        </p:txBody>
      </p:sp>
      <p:cxnSp>
        <p:nvCxnSpPr>
          <p:cNvPr id="32" name="Прямая соединительная линия 31"/>
          <p:cNvCxnSpPr/>
          <p:nvPr/>
        </p:nvCxnSpPr>
        <p:spPr>
          <a:xfrm>
            <a:off x="179917" y="6303434"/>
            <a:ext cx="8136499" cy="5886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88640"/>
            <a:ext cx="2771800" cy="812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Прямоугольник 13"/>
          <p:cNvSpPr/>
          <p:nvPr/>
        </p:nvSpPr>
        <p:spPr>
          <a:xfrm>
            <a:off x="0" y="6381328"/>
            <a:ext cx="20634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Franklin Gothic Book" pitchFamily="34" charset="0"/>
              </a:rPr>
              <a:t>kantet@kantet.com</a:t>
            </a:r>
            <a:endParaRPr lang="ru-RU" i="1" u="sng" dirty="0">
              <a:solidFill>
                <a:schemeClr val="tx1">
                  <a:lumMod val="50000"/>
                  <a:lumOff val="50000"/>
                </a:schemeClr>
              </a:solidFill>
              <a:latin typeface="Franklin Gothic Book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0" y="1124744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itchFamily="34" charset="0"/>
                <a:cs typeface="Arial" panose="020B0604020202020204" pitchFamily="34" charset="0"/>
              </a:rPr>
              <a:t>«Выбери три слова»</a:t>
            </a:r>
            <a:endParaRPr lang="ru-RU" sz="4000" b="1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anklin Gothic Book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004048" y="1844825"/>
            <a:ext cx="3816424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>
                <a:latin typeface="Franklin Gothic Book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Цель:</a:t>
            </a:r>
            <a:r>
              <a:rPr lang="ru-RU" dirty="0" smtClean="0">
                <a:latin typeface="Franklin Gothic Book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проследить за формированием навыка логического мышления и развитие этических чувств;</a:t>
            </a:r>
          </a:p>
          <a:p>
            <a:pPr algn="ctr"/>
            <a:r>
              <a:rPr lang="ru-RU" b="1" dirty="0" smtClean="0">
                <a:latin typeface="Franklin Gothic Book" pitchFamily="34" charset="0"/>
              </a:rPr>
              <a:t>Описание приема: </a:t>
            </a:r>
            <a:endParaRPr lang="ru-RU" dirty="0" smtClean="0">
              <a:latin typeface="Franklin Gothic Book" pitchFamily="34" charset="0"/>
              <a:cs typeface="Arial" panose="020B0604020202020204" pitchFamily="34" charset="0"/>
            </a:endParaRPr>
          </a:p>
          <a:p>
            <a:pPr algn="just"/>
            <a:r>
              <a:rPr lang="ru-RU" dirty="0" smtClean="0">
                <a:latin typeface="Franklin Gothic Book" pitchFamily="34" charset="0"/>
              </a:rPr>
              <a:t>Обучающийся выбирает слова, объединенные общим смыслом (например, относятся к понятию «Добро» или «Честь»), прикрепляет на лист картона, а затем аргументирует свой выбор, приводя примеры.</a:t>
            </a:r>
          </a:p>
          <a:p>
            <a:pPr algn="just"/>
            <a:r>
              <a:rPr lang="ru-RU" dirty="0" smtClean="0">
                <a:latin typeface="Franklin Gothic Book" pitchFamily="34" charset="0"/>
              </a:rPr>
              <a:t>Можно предложить это задание для пары, но тогда потребуется большее количество терминов;</a:t>
            </a:r>
            <a:endParaRPr lang="ru-RU" b="1" dirty="0" smtClean="0">
              <a:latin typeface="Franklin Gothic Book" pitchFamily="34" charset="0"/>
              <a:cs typeface="Arial" panose="020B0604020202020204" pitchFamily="34" charset="0"/>
            </a:endParaRPr>
          </a:p>
        </p:txBody>
      </p:sp>
      <p:pic>
        <p:nvPicPr>
          <p:cNvPr id="13313" name="Picture 1" descr="C:\Users\user\Desktop\Курсы Прфессионалитет\0NnZ7PFbmiI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2204864"/>
            <a:ext cx="4475989" cy="3356992"/>
          </a:xfrm>
          <a:prstGeom prst="rect">
            <a:avLst/>
          </a:prstGeom>
          <a:noFill/>
        </p:spPr>
      </p:pic>
      <p:sp>
        <p:nvSpPr>
          <p:cNvPr id="17" name="Прямоугольник 16"/>
          <p:cNvSpPr/>
          <p:nvPr/>
        </p:nvSpPr>
        <p:spPr>
          <a:xfrm>
            <a:off x="3203848" y="404664"/>
            <a:ext cx="56886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Franklin Gothic Book" pitchFamily="34" charset="0"/>
              </a:rPr>
              <a:t>I</a:t>
            </a:r>
            <a:r>
              <a:rPr lang="en-US" dirty="0" smtClean="0">
                <a:latin typeface="Franklin Gothic Book" pitchFamily="34" charset="0"/>
              </a:rPr>
              <a:t>II</a:t>
            </a:r>
            <a:r>
              <a:rPr lang="ru-RU" dirty="0" smtClean="0">
                <a:latin typeface="Franklin Gothic Book" pitchFamily="34" charset="0"/>
              </a:rPr>
              <a:t> Всероссийский педагогический конкурс</a:t>
            </a:r>
          </a:p>
          <a:p>
            <a:pPr algn="just"/>
            <a:r>
              <a:rPr lang="ru-RU" dirty="0" smtClean="0">
                <a:latin typeface="Franklin Gothic Book" pitchFamily="34" charset="0"/>
              </a:rPr>
              <a:t>«Воспитание патриота и гражданина России 21 века»</a:t>
            </a:r>
            <a:endParaRPr lang="ru-RU" dirty="0">
              <a:latin typeface="Franklin Gothic Book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4" name="Рисунок 2" descr="D:\ЛОГО НИИ\TN_wi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9251" y="5924552"/>
            <a:ext cx="1174749" cy="933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0" name="Прямая соединительная линия 29"/>
          <p:cNvCxnSpPr/>
          <p:nvPr/>
        </p:nvCxnSpPr>
        <p:spPr>
          <a:xfrm>
            <a:off x="143934" y="1210734"/>
            <a:ext cx="8834967" cy="6351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47" name="TextBox 30"/>
          <p:cNvSpPr txBox="1">
            <a:spLocks noChangeArrowheads="1"/>
          </p:cNvSpPr>
          <p:nvPr/>
        </p:nvSpPr>
        <p:spPr bwMode="auto">
          <a:xfrm>
            <a:off x="7596336" y="6309320"/>
            <a:ext cx="647824" cy="43180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lIns="35998" tIns="35998" rIns="35998" bIns="35998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Franklin Gothic Book" pitchFamily="34" charset="0"/>
              </a:rPr>
              <a:t>11/15</a:t>
            </a:r>
            <a:endParaRPr lang="fr-FR" sz="1600" b="1" dirty="0">
              <a:solidFill>
                <a:srgbClr val="002060"/>
              </a:solidFill>
              <a:latin typeface="Franklin Gothic Book" pitchFamily="34" charset="0"/>
              <a:cs typeface="Arial" charset="0"/>
            </a:endParaRPr>
          </a:p>
        </p:txBody>
      </p:sp>
      <p:cxnSp>
        <p:nvCxnSpPr>
          <p:cNvPr id="32" name="Прямая соединительная линия 31"/>
          <p:cNvCxnSpPr/>
          <p:nvPr/>
        </p:nvCxnSpPr>
        <p:spPr>
          <a:xfrm>
            <a:off x="179917" y="6303434"/>
            <a:ext cx="8136499" cy="5886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88640"/>
            <a:ext cx="2771800" cy="812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Прямоугольник 13"/>
          <p:cNvSpPr/>
          <p:nvPr/>
        </p:nvSpPr>
        <p:spPr>
          <a:xfrm>
            <a:off x="0" y="6381328"/>
            <a:ext cx="20634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Franklin Gothic Book" pitchFamily="34" charset="0"/>
              </a:rPr>
              <a:t>kantet@kantet.com</a:t>
            </a:r>
            <a:endParaRPr lang="ru-RU" i="1" u="sng" dirty="0">
              <a:solidFill>
                <a:schemeClr val="tx1">
                  <a:lumMod val="50000"/>
                  <a:lumOff val="50000"/>
                </a:schemeClr>
              </a:solidFill>
              <a:latin typeface="Franklin Gothic Book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971600" y="1268760"/>
            <a:ext cx="756083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ru-RU" sz="4000" b="1" dirty="0" smtClean="0">
                <a:solidFill>
                  <a:schemeClr val="tx2"/>
                </a:solidFill>
                <a:latin typeface="Franklin Gothic Book" pitchFamily="34" charset="0"/>
                <a:cs typeface="Arial" panose="020B0604020202020204" pitchFamily="34" charset="0"/>
              </a:rPr>
              <a:t>«Лоскутное покрывало»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3779912" y="1916832"/>
            <a:ext cx="504056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just">
              <a:buNone/>
            </a:pPr>
            <a:r>
              <a:rPr lang="ru-RU" b="1" dirty="0" smtClean="0">
                <a:latin typeface="Franklin Gothic Book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Цель:</a:t>
            </a:r>
            <a:r>
              <a:rPr lang="ru-RU" dirty="0" smtClean="0">
                <a:latin typeface="Franklin Gothic Book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формирование ценностного отношения к гражданственности, осознание того, что быть гражданином или членом коллектива – значит следовать правилам и выполнять свои обязанности;</a:t>
            </a:r>
          </a:p>
          <a:p>
            <a:pPr algn="ctr"/>
            <a:r>
              <a:rPr lang="ru-RU" b="1" dirty="0" smtClean="0">
                <a:latin typeface="Franklin Gothic Book" pitchFamily="34" charset="0"/>
              </a:rPr>
              <a:t>Описание приема: </a:t>
            </a:r>
            <a:endParaRPr lang="ru-RU" dirty="0" smtClean="0">
              <a:latin typeface="Franklin Gothic Book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Franklin Gothic Book" pitchFamily="34" charset="0"/>
              </a:rPr>
              <a:t>Обучающиеся в группах или самостоятельно создают лоскутное покрывало. Ребятам предлагается подумать о том, частью каких групп людей они являются. Для каждой группы обучающиеся определяют одну часть покрывала, и пишут в ней название этой группы и то, что они могли бы сделать, чтобы помочь этой группе быть лучше (можно использовать метод коллажа);</a:t>
            </a:r>
            <a:endParaRPr lang="ru-RU" b="1" dirty="0" smtClean="0">
              <a:latin typeface="Franklin Gothic Book" pitchFamily="34" charset="0"/>
              <a:cs typeface="Arial" panose="020B0604020202020204" pitchFamily="34" charset="0"/>
            </a:endParaRPr>
          </a:p>
        </p:txBody>
      </p:sp>
      <p:pic>
        <p:nvPicPr>
          <p:cNvPr id="11266" name="Picture 2" descr="C:\Users\user\Desktop\Курсы Прфессионалитет\Y2l_YmvFFjw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2060848"/>
            <a:ext cx="3611893" cy="3240360"/>
          </a:xfrm>
          <a:prstGeom prst="rect">
            <a:avLst/>
          </a:prstGeom>
          <a:noFill/>
        </p:spPr>
      </p:pic>
      <p:sp>
        <p:nvSpPr>
          <p:cNvPr id="15" name="Прямоугольник 14"/>
          <p:cNvSpPr/>
          <p:nvPr/>
        </p:nvSpPr>
        <p:spPr>
          <a:xfrm>
            <a:off x="3347864" y="188640"/>
            <a:ext cx="56166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Franklin Gothic Book" pitchFamily="34" charset="0"/>
              </a:rPr>
              <a:t>I</a:t>
            </a:r>
            <a:r>
              <a:rPr lang="en-US" dirty="0" smtClean="0">
                <a:latin typeface="Franklin Gothic Book" pitchFamily="34" charset="0"/>
              </a:rPr>
              <a:t>II</a:t>
            </a:r>
            <a:r>
              <a:rPr lang="ru-RU" dirty="0" smtClean="0">
                <a:latin typeface="Franklin Gothic Book" pitchFamily="34" charset="0"/>
              </a:rPr>
              <a:t> Всероссийский педагогический конкурс</a:t>
            </a:r>
          </a:p>
          <a:p>
            <a:pPr algn="just"/>
            <a:r>
              <a:rPr lang="ru-RU" dirty="0" smtClean="0">
                <a:latin typeface="Franklin Gothic Book" pitchFamily="34" charset="0"/>
              </a:rPr>
              <a:t>«Воспитание патриота и гражданина России 21 века»</a:t>
            </a:r>
            <a:endParaRPr lang="ru-RU" dirty="0">
              <a:latin typeface="Franklin Gothic Book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4" name="Рисунок 2" descr="D:\ЛОГО НИИ\TN_wi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9251" y="5924552"/>
            <a:ext cx="1174749" cy="933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0" name="Прямая соединительная линия 29"/>
          <p:cNvCxnSpPr/>
          <p:nvPr/>
        </p:nvCxnSpPr>
        <p:spPr>
          <a:xfrm>
            <a:off x="143934" y="1210734"/>
            <a:ext cx="8834967" cy="6351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47" name="TextBox 30"/>
          <p:cNvSpPr txBox="1">
            <a:spLocks noChangeArrowheads="1"/>
          </p:cNvSpPr>
          <p:nvPr/>
        </p:nvSpPr>
        <p:spPr bwMode="auto">
          <a:xfrm>
            <a:off x="7596336" y="6309320"/>
            <a:ext cx="647824" cy="43180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lIns="35998" tIns="35998" rIns="35998" bIns="35998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Franklin Gothic Book" pitchFamily="34" charset="0"/>
              </a:rPr>
              <a:t>12/15</a:t>
            </a:r>
            <a:endParaRPr lang="fr-FR" sz="1600" b="1" dirty="0">
              <a:solidFill>
                <a:srgbClr val="002060"/>
              </a:solidFill>
              <a:latin typeface="Franklin Gothic Book" pitchFamily="34" charset="0"/>
              <a:cs typeface="Arial" charset="0"/>
            </a:endParaRPr>
          </a:p>
        </p:txBody>
      </p:sp>
      <p:cxnSp>
        <p:nvCxnSpPr>
          <p:cNvPr id="32" name="Прямая соединительная линия 31"/>
          <p:cNvCxnSpPr/>
          <p:nvPr/>
        </p:nvCxnSpPr>
        <p:spPr>
          <a:xfrm>
            <a:off x="179917" y="6303434"/>
            <a:ext cx="8136499" cy="5886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88640"/>
            <a:ext cx="2771800" cy="812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Прямоугольник 13"/>
          <p:cNvSpPr/>
          <p:nvPr/>
        </p:nvSpPr>
        <p:spPr>
          <a:xfrm>
            <a:off x="0" y="6381328"/>
            <a:ext cx="20634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Franklin Gothic Book" pitchFamily="34" charset="0"/>
              </a:rPr>
              <a:t>kantet@kantet.com</a:t>
            </a:r>
            <a:endParaRPr lang="ru-RU" i="1" u="sng" dirty="0">
              <a:solidFill>
                <a:schemeClr val="tx1">
                  <a:lumMod val="50000"/>
                  <a:lumOff val="50000"/>
                </a:schemeClr>
              </a:solidFill>
              <a:latin typeface="Franklin Gothic Book" pitchFamily="34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" y="2368259"/>
            <a:ext cx="2771800" cy="30363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2884631" y="1196752"/>
            <a:ext cx="31173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ru-RU" sz="4000" b="1" dirty="0" smtClean="0">
                <a:solidFill>
                  <a:schemeClr val="tx2"/>
                </a:solidFill>
                <a:latin typeface="Franklin Gothic Book" pitchFamily="34" charset="0"/>
                <a:cs typeface="Arial" panose="020B0604020202020204" pitchFamily="34" charset="0"/>
              </a:rPr>
              <a:t>«Ковёр идей»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2843808" y="2060848"/>
            <a:ext cx="6192688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600" dirty="0" smtClean="0">
              <a:latin typeface="Franklin Gothic Book" pitchFamily="34" charset="0"/>
            </a:endParaRPr>
          </a:p>
          <a:p>
            <a:pPr algn="ctr"/>
            <a:r>
              <a:rPr lang="ru-RU" b="1" dirty="0" smtClean="0">
                <a:latin typeface="Franklin Gothic Book" pitchFamily="34" charset="0"/>
              </a:rPr>
              <a:t>Описание приема: </a:t>
            </a:r>
            <a:endParaRPr lang="ru-RU" dirty="0" smtClean="0">
              <a:latin typeface="Franklin Gothic Book" pitchFamily="34" charset="0"/>
              <a:cs typeface="Arial" panose="020B0604020202020204" pitchFamily="34" charset="0"/>
            </a:endParaRPr>
          </a:p>
          <a:p>
            <a:pPr algn="just"/>
            <a:r>
              <a:rPr lang="ru-RU" dirty="0" smtClean="0">
                <a:latin typeface="Franklin Gothic Book" pitchFamily="34" charset="0"/>
              </a:rPr>
              <a:t>Игра проходит в три этапа. Студенты делятся на 3-4 группы.</a:t>
            </a:r>
          </a:p>
          <a:p>
            <a:pPr algn="just"/>
            <a:r>
              <a:rPr lang="ru-RU" dirty="0" smtClean="0">
                <a:latin typeface="Franklin Gothic Book" pitchFamily="34" charset="0"/>
              </a:rPr>
              <a:t>Первый этап - понимание проблемы. Участникам предлагается ответить на вопрос, почему существует такая проблема. Каждая группа получает листы бумаги и маленькие цветные клейкие листочки. Участники отвечают на вопрос проблемы, например, почему трудно учиться? Ответ группа записывает на листах, затем вывешивается на плакат «Ковёр идей».</a:t>
            </a:r>
          </a:p>
          <a:p>
            <a:pPr algn="just"/>
            <a:r>
              <a:rPr lang="ru-RU" dirty="0" smtClean="0">
                <a:latin typeface="Franklin Gothic Book" pitchFamily="34" charset="0"/>
              </a:rPr>
              <a:t>Второй этап - поиск решений. Что можно изменить? Каждая группа предлагает свои ответы и записывает их.</a:t>
            </a:r>
          </a:p>
          <a:p>
            <a:pPr algn="just"/>
            <a:r>
              <a:rPr lang="ru-RU" dirty="0" smtClean="0">
                <a:latin typeface="Franklin Gothic Book" pitchFamily="34" charset="0"/>
              </a:rPr>
              <a:t>Третий этап - индивидуализация деятельности. Что лично сделаю я, чтобы изменить существующую ситуацию</a:t>
            </a:r>
            <a:r>
              <a:rPr lang="ru-RU" sz="1600" dirty="0" smtClean="0">
                <a:latin typeface="Franklin Gothic Book" pitchFamily="34" charset="0"/>
              </a:rPr>
              <a:t>;</a:t>
            </a:r>
            <a:endParaRPr lang="ru-RU" sz="1600" b="1" dirty="0" smtClean="0">
              <a:latin typeface="Franklin Gothic Book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843808" y="1772816"/>
            <a:ext cx="61206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Franklin Gothic Book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Цель: </a:t>
            </a:r>
            <a:r>
              <a:rPr lang="ru-RU" dirty="0" smtClean="0">
                <a:latin typeface="Franklin Gothic Book" pitchFamily="34" charset="0"/>
              </a:rPr>
              <a:t>этим методом, можно выявить проблемы, найти пути их решения, индивидуализировать действия и оценить их;</a:t>
            </a:r>
            <a:endParaRPr lang="ru-RU" dirty="0">
              <a:latin typeface="Franklin Gothic Book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275856" y="260649"/>
            <a:ext cx="56166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Franklin Gothic Book" pitchFamily="34" charset="0"/>
              </a:rPr>
              <a:t>I</a:t>
            </a:r>
            <a:r>
              <a:rPr lang="en-US" dirty="0" smtClean="0">
                <a:latin typeface="Franklin Gothic Book" pitchFamily="34" charset="0"/>
              </a:rPr>
              <a:t>II</a:t>
            </a:r>
            <a:r>
              <a:rPr lang="ru-RU" dirty="0" smtClean="0">
                <a:latin typeface="Franklin Gothic Book" pitchFamily="34" charset="0"/>
              </a:rPr>
              <a:t> Всероссийский педагогический конкурс</a:t>
            </a:r>
          </a:p>
          <a:p>
            <a:pPr algn="just"/>
            <a:r>
              <a:rPr lang="ru-RU" dirty="0" smtClean="0">
                <a:latin typeface="Franklin Gothic Book" pitchFamily="34" charset="0"/>
              </a:rPr>
              <a:t>«Воспитание патриота и гражданина России 21 века»</a:t>
            </a:r>
            <a:endParaRPr lang="ru-RU" dirty="0">
              <a:latin typeface="Franklin Gothic Book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4" name="Рисунок 2" descr="D:\ЛОГО НИИ\TN_wi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9251" y="5924552"/>
            <a:ext cx="1174749" cy="933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0" name="Прямая соединительная линия 29"/>
          <p:cNvCxnSpPr/>
          <p:nvPr/>
        </p:nvCxnSpPr>
        <p:spPr>
          <a:xfrm>
            <a:off x="143934" y="1210734"/>
            <a:ext cx="8834967" cy="6351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47" name="TextBox 30"/>
          <p:cNvSpPr txBox="1">
            <a:spLocks noChangeArrowheads="1"/>
          </p:cNvSpPr>
          <p:nvPr/>
        </p:nvSpPr>
        <p:spPr bwMode="auto">
          <a:xfrm>
            <a:off x="7596336" y="6309320"/>
            <a:ext cx="647824" cy="43180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lIns="35998" tIns="35998" rIns="35998" bIns="35998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Franklin Gothic Book" pitchFamily="34" charset="0"/>
              </a:rPr>
              <a:t>13/15</a:t>
            </a:r>
            <a:endParaRPr lang="fr-FR" sz="1600" b="1" dirty="0">
              <a:solidFill>
                <a:srgbClr val="002060"/>
              </a:solidFill>
              <a:latin typeface="Franklin Gothic Book" pitchFamily="34" charset="0"/>
              <a:cs typeface="Arial" charset="0"/>
            </a:endParaRPr>
          </a:p>
        </p:txBody>
      </p:sp>
      <p:cxnSp>
        <p:nvCxnSpPr>
          <p:cNvPr id="32" name="Прямая соединительная линия 31"/>
          <p:cNvCxnSpPr/>
          <p:nvPr/>
        </p:nvCxnSpPr>
        <p:spPr>
          <a:xfrm>
            <a:off x="179917" y="6303434"/>
            <a:ext cx="8136499" cy="5886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88640"/>
            <a:ext cx="2771800" cy="812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Прямоугольник 13"/>
          <p:cNvSpPr/>
          <p:nvPr/>
        </p:nvSpPr>
        <p:spPr>
          <a:xfrm>
            <a:off x="0" y="6381328"/>
            <a:ext cx="20634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Franklin Gothic Book" pitchFamily="34" charset="0"/>
              </a:rPr>
              <a:t>kantet@kantet.com</a:t>
            </a:r>
            <a:endParaRPr lang="ru-RU" i="1" u="sng" dirty="0">
              <a:solidFill>
                <a:schemeClr val="tx1">
                  <a:lumMod val="50000"/>
                  <a:lumOff val="50000"/>
                </a:schemeClr>
              </a:solidFill>
              <a:latin typeface="Franklin Gothic Book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95536" y="1268761"/>
            <a:ext cx="84249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ru-RU" b="1" dirty="0" smtClean="0">
                <a:solidFill>
                  <a:schemeClr val="tx2"/>
                </a:solidFill>
                <a:latin typeface="Franklin Gothic Book" pitchFamily="34" charset="0"/>
              </a:rPr>
              <a:t>Жизненные ценности </a:t>
            </a:r>
            <a:r>
              <a:rPr lang="ru-RU" dirty="0" smtClean="0">
                <a:solidFill>
                  <a:schemeClr val="tx2"/>
                </a:solidFill>
                <a:latin typeface="Franklin Gothic Book" pitchFamily="34" charset="0"/>
              </a:rPr>
              <a:t>- </a:t>
            </a:r>
            <a:r>
              <a:rPr lang="ru-RU" dirty="0" smtClean="0">
                <a:latin typeface="Franklin Gothic Book" pitchFamily="34" charset="0"/>
              </a:rPr>
              <a:t>это то, что люди считают важным в своей жизни. Это их убеждения, принципы, ориентиры. Это компас, который определяет не только судьбу человека, но и взаимоотношения с окружающими;</a:t>
            </a:r>
            <a:endParaRPr lang="ru-RU" dirty="0">
              <a:latin typeface="Franklin Gothic Book" pitchFamily="34" charset="0"/>
            </a:endParaRPr>
          </a:p>
        </p:txBody>
      </p:sp>
      <p:pic>
        <p:nvPicPr>
          <p:cNvPr id="7170" name="Picture 2" descr="C:\Users\user\Desktop\Курсы Прфессионалитет\photo_2023-03-29_11-52-2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2708920"/>
            <a:ext cx="4296477" cy="3222358"/>
          </a:xfrm>
          <a:prstGeom prst="rect">
            <a:avLst/>
          </a:prstGeom>
          <a:noFill/>
        </p:spPr>
      </p:pic>
      <p:sp>
        <p:nvSpPr>
          <p:cNvPr id="15" name="Прямоугольник 14"/>
          <p:cNvSpPr/>
          <p:nvPr/>
        </p:nvSpPr>
        <p:spPr>
          <a:xfrm>
            <a:off x="3203848" y="260648"/>
            <a:ext cx="57606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Franklin Gothic Book" pitchFamily="34" charset="0"/>
              </a:rPr>
              <a:t>I</a:t>
            </a:r>
            <a:r>
              <a:rPr lang="en-US" dirty="0" smtClean="0">
                <a:latin typeface="Franklin Gothic Book" pitchFamily="34" charset="0"/>
              </a:rPr>
              <a:t>II</a:t>
            </a:r>
            <a:r>
              <a:rPr lang="ru-RU" dirty="0" smtClean="0">
                <a:latin typeface="Franklin Gothic Book" pitchFamily="34" charset="0"/>
              </a:rPr>
              <a:t> Всероссийский педагогический конкурс</a:t>
            </a:r>
          </a:p>
          <a:p>
            <a:pPr algn="just"/>
            <a:r>
              <a:rPr lang="ru-RU" dirty="0" smtClean="0">
                <a:latin typeface="Franklin Gothic Book" pitchFamily="34" charset="0"/>
              </a:rPr>
              <a:t>«Воспитание патриота и гражданина России 21 века»</a:t>
            </a:r>
            <a:endParaRPr lang="ru-RU" dirty="0">
              <a:latin typeface="Franklin Gothic Book" pitchFamily="34" charset="0"/>
            </a:endParaRPr>
          </a:p>
        </p:txBody>
      </p:sp>
      <p:pic>
        <p:nvPicPr>
          <p:cNvPr id="13" name="Picture 2" descr="C:\Users\Светлана\Desktop\E803HFdmQwk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348880"/>
            <a:ext cx="2718302" cy="3624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4" name="Рисунок 2" descr="D:\ЛОГО НИИ\TN_wi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9251" y="5924552"/>
            <a:ext cx="1174749" cy="933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0" name="Прямая соединительная линия 29"/>
          <p:cNvCxnSpPr/>
          <p:nvPr/>
        </p:nvCxnSpPr>
        <p:spPr>
          <a:xfrm>
            <a:off x="143934" y="1210734"/>
            <a:ext cx="8834967" cy="6351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47" name="TextBox 30"/>
          <p:cNvSpPr txBox="1">
            <a:spLocks noChangeArrowheads="1"/>
          </p:cNvSpPr>
          <p:nvPr/>
        </p:nvSpPr>
        <p:spPr bwMode="auto">
          <a:xfrm>
            <a:off x="7596336" y="6309320"/>
            <a:ext cx="647824" cy="43180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lIns="35998" tIns="35998" rIns="35998" bIns="35998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Franklin Gothic Book" pitchFamily="34" charset="0"/>
              </a:rPr>
              <a:t>14/15</a:t>
            </a:r>
            <a:endParaRPr lang="fr-FR" sz="1600" b="1" dirty="0">
              <a:solidFill>
                <a:srgbClr val="002060"/>
              </a:solidFill>
              <a:latin typeface="Franklin Gothic Book" pitchFamily="34" charset="0"/>
              <a:cs typeface="Arial" charset="0"/>
            </a:endParaRPr>
          </a:p>
        </p:txBody>
      </p:sp>
      <p:cxnSp>
        <p:nvCxnSpPr>
          <p:cNvPr id="32" name="Прямая соединительная линия 31"/>
          <p:cNvCxnSpPr/>
          <p:nvPr/>
        </p:nvCxnSpPr>
        <p:spPr>
          <a:xfrm>
            <a:off x="179917" y="6303434"/>
            <a:ext cx="8136499" cy="5886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88640"/>
            <a:ext cx="2771800" cy="812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Прямоугольник 13"/>
          <p:cNvSpPr/>
          <p:nvPr/>
        </p:nvSpPr>
        <p:spPr>
          <a:xfrm>
            <a:off x="0" y="6381328"/>
            <a:ext cx="20634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Franklin Gothic Book" pitchFamily="34" charset="0"/>
              </a:rPr>
              <a:t>kantet@kantet.com</a:t>
            </a:r>
            <a:endParaRPr lang="ru-RU" i="1" u="sng" dirty="0">
              <a:solidFill>
                <a:schemeClr val="tx1">
                  <a:lumMod val="50000"/>
                  <a:lumOff val="50000"/>
                </a:schemeClr>
              </a:solidFill>
              <a:latin typeface="Franklin Gothic Book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499992" y="2348880"/>
            <a:ext cx="432048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 </a:t>
            </a:r>
            <a:r>
              <a:rPr lang="ru-RU" dirty="0" smtClean="0">
                <a:latin typeface="Franklin Gothic Book" pitchFamily="34" charset="0"/>
              </a:rPr>
              <a:t>Будущее нашей молодёжи напрямую зависит, от того какие жизненные, моральные, нравственные и человеческие ценности, у них преобладают. От этого так же зависит окружение подростка, его ценностные ориентиры на дальнейшую взрослую жизнь</a:t>
            </a:r>
            <a:r>
              <a:rPr lang="ru-RU" dirty="0" smtClean="0"/>
              <a:t>;</a:t>
            </a:r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1259632" y="1332985"/>
            <a:ext cx="56720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itchFamily="34" charset="0"/>
              </a:rPr>
              <a:t>Вывод</a:t>
            </a:r>
            <a:endParaRPr lang="ru-RU" sz="40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anklin Gothic Book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347864" y="260648"/>
            <a:ext cx="56166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Franklin Gothic Book" pitchFamily="34" charset="0"/>
              </a:rPr>
              <a:t>I</a:t>
            </a:r>
            <a:r>
              <a:rPr lang="en-US" dirty="0" smtClean="0">
                <a:latin typeface="Franklin Gothic Book" pitchFamily="34" charset="0"/>
              </a:rPr>
              <a:t>II</a:t>
            </a:r>
            <a:r>
              <a:rPr lang="ru-RU" dirty="0" smtClean="0">
                <a:latin typeface="Franklin Gothic Book" pitchFamily="34" charset="0"/>
              </a:rPr>
              <a:t> Всероссийский педагогический конкурс</a:t>
            </a:r>
          </a:p>
          <a:p>
            <a:pPr algn="just"/>
            <a:r>
              <a:rPr lang="ru-RU" dirty="0" smtClean="0">
                <a:latin typeface="Franklin Gothic Book" pitchFamily="34" charset="0"/>
              </a:rPr>
              <a:t>«Воспитание патриота и гражданина России 21 века»</a:t>
            </a:r>
            <a:endParaRPr lang="ru-RU" dirty="0">
              <a:latin typeface="Franklin Gothic Book" pitchFamily="34" charset="0"/>
            </a:endParaRPr>
          </a:p>
        </p:txBody>
      </p:sp>
      <p:pic>
        <p:nvPicPr>
          <p:cNvPr id="13" name="Picture 1" descr="C:\Users\user\Desktop\Курсы Прфессионалитет\cRchJLSseHw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43608" y="2060848"/>
            <a:ext cx="2952328" cy="4130199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4" name="Рисунок 2" descr="D:\ЛОГО НИИ\TN_wi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9251" y="5924552"/>
            <a:ext cx="1174749" cy="933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0" name="Прямая соединительная линия 29"/>
          <p:cNvCxnSpPr/>
          <p:nvPr/>
        </p:nvCxnSpPr>
        <p:spPr>
          <a:xfrm>
            <a:off x="143934" y="1210734"/>
            <a:ext cx="8834967" cy="6351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47" name="TextBox 30"/>
          <p:cNvSpPr txBox="1">
            <a:spLocks noChangeArrowheads="1"/>
          </p:cNvSpPr>
          <p:nvPr/>
        </p:nvSpPr>
        <p:spPr bwMode="auto">
          <a:xfrm>
            <a:off x="7596336" y="6309320"/>
            <a:ext cx="647824" cy="43180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lIns="35998" tIns="35998" rIns="35998" bIns="35998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Franklin Gothic Book" pitchFamily="34" charset="0"/>
              </a:rPr>
              <a:t>15/15</a:t>
            </a:r>
            <a:endParaRPr lang="fr-FR" sz="1600" b="1" dirty="0">
              <a:solidFill>
                <a:srgbClr val="002060"/>
              </a:solidFill>
              <a:latin typeface="Franklin Gothic Book" pitchFamily="34" charset="0"/>
              <a:cs typeface="Arial" charset="0"/>
            </a:endParaRPr>
          </a:p>
        </p:txBody>
      </p:sp>
      <p:cxnSp>
        <p:nvCxnSpPr>
          <p:cNvPr id="32" name="Прямая соединительная линия 31"/>
          <p:cNvCxnSpPr/>
          <p:nvPr/>
        </p:nvCxnSpPr>
        <p:spPr>
          <a:xfrm>
            <a:off x="179917" y="6303434"/>
            <a:ext cx="8208507" cy="5886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88640"/>
            <a:ext cx="2771800" cy="812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Прямоугольник 13"/>
          <p:cNvSpPr/>
          <p:nvPr/>
        </p:nvSpPr>
        <p:spPr>
          <a:xfrm>
            <a:off x="0" y="6381328"/>
            <a:ext cx="20634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Franklin Gothic Book" pitchFamily="34" charset="0"/>
              </a:rPr>
              <a:t>kantet@kantet.com</a:t>
            </a:r>
            <a:endParaRPr lang="ru-RU" i="1" u="sng" dirty="0">
              <a:solidFill>
                <a:schemeClr val="tx1">
                  <a:lumMod val="50000"/>
                  <a:lumOff val="50000"/>
                </a:schemeClr>
              </a:solidFill>
              <a:latin typeface="Franklin Gothic Book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547664" y="2276872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107504" y="1700808"/>
            <a:ext cx="561662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30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itchFamily="34" charset="0"/>
              </a:rPr>
              <a:t>Чувашская Республика, город Канаш</a:t>
            </a:r>
          </a:p>
          <a:p>
            <a:pPr defTabSz="91430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itchFamily="34" charset="0"/>
              </a:rPr>
              <a:t>1 корпус: </a:t>
            </a:r>
            <a:r>
              <a:rPr lang="ru-RU" sz="2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itchFamily="34" charset="0"/>
              </a:rPr>
              <a:t>Ибресинское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itchFamily="34" charset="0"/>
              </a:rPr>
              <a:t> шоссе, дом 1 </a:t>
            </a:r>
            <a:endParaRPr lang="ru-RU" sz="24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anklin Gothic Book" pitchFamily="34" charset="0"/>
            </a:endParaRPr>
          </a:p>
          <a:p>
            <a:pPr defTabSz="91430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itchFamily="34" charset="0"/>
              </a:rPr>
              <a:t>2 корпус: улица Ильича,</a:t>
            </a:r>
            <a:r>
              <a:rPr 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itchFamily="34" charset="0"/>
              </a:rPr>
              <a:t> </a:t>
            </a: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itchFamily="34" charset="0"/>
              </a:rPr>
              <a:t>дом 15 </a:t>
            </a:r>
          </a:p>
          <a:p>
            <a:pPr defTabSz="914309">
              <a:defRPr/>
            </a:pP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itchFamily="34" charset="0"/>
              </a:rPr>
              <a:t>Е</a:t>
            </a:r>
            <a:r>
              <a:rPr 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itchFamily="34" charset="0"/>
              </a:rPr>
              <a:t>-mail:</a:t>
            </a: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itchFamily="34" charset="0"/>
              </a:rPr>
              <a:t> </a:t>
            </a:r>
            <a:r>
              <a:rPr lang="en-US" sz="2400" dirty="0" smtClean="0">
                <a:latin typeface="Franklin Gothic Book" pitchFamily="34" charset="0"/>
                <a:hlinkClick r:id="rId5"/>
              </a:rPr>
              <a:t>konyshevasg@kantet.com</a:t>
            </a:r>
            <a:endParaRPr lang="ru-RU" sz="2400" dirty="0" smtClean="0">
              <a:latin typeface="Franklin Gothic Book" pitchFamily="34" charset="0"/>
            </a:endParaRPr>
          </a:p>
          <a:p>
            <a:pPr defTabSz="914309">
              <a:defRPr/>
            </a:pPr>
            <a:endParaRPr lang="ru-RU" sz="24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anklin Gothic Book" pitchFamily="34" charset="0"/>
            </a:endParaRPr>
          </a:p>
        </p:txBody>
      </p:sp>
      <p:pic>
        <p:nvPicPr>
          <p:cNvPr id="13" name="Picture 5" descr="I:\2014-2015 уч.год\Реклама 2014\100 Лучших товаров - реклама\1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07904" y="3356992"/>
            <a:ext cx="4845669" cy="283111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0" name="Прямоугольник 19"/>
          <p:cNvSpPr/>
          <p:nvPr/>
        </p:nvSpPr>
        <p:spPr>
          <a:xfrm>
            <a:off x="179513" y="3244334"/>
            <a:ext cx="578165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Franklin Gothic Book" pitchFamily="34" charset="0"/>
                <a:hlinkClick r:id="rId7"/>
              </a:rPr>
              <a:t>skadkova-in@kantet.com</a:t>
            </a:r>
            <a:endParaRPr lang="ru-RU" sz="2400" dirty="0" smtClean="0">
              <a:latin typeface="Franklin Gothic Book" pitchFamily="34" charset="0"/>
            </a:endParaRPr>
          </a:p>
          <a:p>
            <a:endParaRPr lang="ru-RU" sz="2400" dirty="0">
              <a:latin typeface="Franklin Gothic Book" pitchFamily="34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3059832" y="260648"/>
            <a:ext cx="56886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Franklin Gothic Book" pitchFamily="34" charset="0"/>
              </a:rPr>
              <a:t>I</a:t>
            </a:r>
            <a:r>
              <a:rPr lang="en-US" dirty="0" smtClean="0">
                <a:latin typeface="Franklin Gothic Book" pitchFamily="34" charset="0"/>
              </a:rPr>
              <a:t>II</a:t>
            </a:r>
            <a:r>
              <a:rPr lang="ru-RU" dirty="0" smtClean="0">
                <a:latin typeface="Franklin Gothic Book" pitchFamily="34" charset="0"/>
              </a:rPr>
              <a:t> Всероссийский педагогический конкурс</a:t>
            </a:r>
          </a:p>
          <a:p>
            <a:pPr algn="just"/>
            <a:r>
              <a:rPr lang="ru-RU" dirty="0" smtClean="0">
                <a:latin typeface="Franklin Gothic Book" pitchFamily="34" charset="0"/>
              </a:rPr>
              <a:t>«Воспитание патриота и гражданина России 21 века»</a:t>
            </a:r>
            <a:endParaRPr lang="ru-RU" dirty="0">
              <a:latin typeface="Franklin Gothic Book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2409</TotalTime>
  <Words>998</Words>
  <Application>Microsoft Office PowerPoint</Application>
  <PresentationFormat>Экран (4:3)</PresentationFormat>
  <Paragraphs>133</Paragraphs>
  <Slides>15</Slides>
  <Notes>15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Денис</dc:creator>
  <cp:lastModifiedBy>Пользователь</cp:lastModifiedBy>
  <cp:revision>251</cp:revision>
  <dcterms:created xsi:type="dcterms:W3CDTF">2016-01-15T10:35:28Z</dcterms:created>
  <dcterms:modified xsi:type="dcterms:W3CDTF">2023-04-09T17:09:46Z</dcterms:modified>
</cp:coreProperties>
</file>