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70" r:id="rId7"/>
    <p:sldId id="261" r:id="rId8"/>
    <p:sldId id="262" r:id="rId9"/>
    <p:sldId id="264" r:id="rId10"/>
    <p:sldId id="265" r:id="rId11"/>
    <p:sldId id="268" r:id="rId12"/>
    <p:sldId id="271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677896-19F6-4C0E-AA20-B7D4FE748ABA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6DC9D1-6211-40DB-8FB7-A39EDCB3768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6B0D6-2E7E-4D69-A223-51888923B847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751765-1112-43D0-A7FB-3C2B35F6ED2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51765-1112-43D0-A7FB-3C2B35F6ED29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1435100"/>
            <a:ext cx="7772400" cy="965199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0" y="2725738"/>
            <a:ext cx="6858000" cy="474662"/>
          </a:xfrm>
          <a:solidFill>
            <a:schemeClr val="lt1">
              <a:alpha val="74000"/>
            </a:schemeClr>
          </a:solidFill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lt1">
              <a:alpha val="81000"/>
            </a:schemeClr>
          </a:solidFill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971600" y="1844824"/>
            <a:ext cx="6552729" cy="3386137"/>
          </a:xfrm>
        </p:spPr>
        <p:txBody>
          <a:bodyPr>
            <a:normAutofit/>
          </a:bodyPr>
          <a:lstStyle/>
          <a:p>
            <a:pPr algn="ctr"/>
            <a:r>
              <a:rPr lang="ru-RU" b="1" i="1">
                <a:latin typeface="+mn-lt"/>
                <a:ea typeface="+mn-ea"/>
                <a:cs typeface="+mn-cs"/>
              </a:rPr>
              <a:t>Организация </a:t>
            </a:r>
            <a:r>
              <a:rPr lang="ru-RU" b="1" i="1" smtClean="0">
                <a:latin typeface="+mn-lt"/>
                <a:ea typeface="+mn-ea"/>
                <a:cs typeface="+mn-cs"/>
              </a:rPr>
              <a:t>работы</a:t>
            </a:r>
            <a:br>
              <a:rPr lang="ru-RU" b="1" i="1" smtClean="0">
                <a:latin typeface="+mn-lt"/>
                <a:ea typeface="+mn-ea"/>
                <a:cs typeface="+mn-cs"/>
              </a:rPr>
            </a:br>
            <a:r>
              <a:rPr lang="ru-RU" b="1" i="1" smtClean="0">
                <a:latin typeface="+mn-lt"/>
                <a:ea typeface="+mn-ea"/>
                <a:cs typeface="+mn-cs"/>
              </a:rPr>
              <a:t>с </a:t>
            </a:r>
            <a:r>
              <a:rPr lang="ru-RU" b="1" i="1" dirty="0">
                <a:latin typeface="+mn-lt"/>
                <a:ea typeface="+mn-ea"/>
                <a:cs typeface="+mn-cs"/>
              </a:rPr>
              <a:t>детьми с ОВЗ</a:t>
            </a: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676875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/>
              <a:t>Дети с ограниченными возможностями здоровья </a:t>
            </a:r>
            <a:r>
              <a:rPr lang="ru-RU" sz="4000" b="1" dirty="0" smtClean="0"/>
              <a:t>– </a:t>
            </a:r>
            <a:r>
              <a:rPr lang="ru-RU" sz="3200" dirty="0" smtClean="0"/>
              <a:t>это «инвалиды, а также дети от 0 до 18 лет, не признанные в установленном порядке инвалидами, но имеющие временное или постоянное отклонение в физическом и (или) психическом развитии и нуждающиеся в создании специальных условий для обучения и воспитания</a:t>
            </a:r>
            <a:r>
              <a:rPr lang="ru-RU" sz="3200" b="1" dirty="0" smtClean="0"/>
              <a:t>.</a:t>
            </a:r>
            <a:endParaRPr lang="ru-RU" sz="4000" b="1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204864"/>
            <a:ext cx="71106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/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200" dirty="0"/>
              <a:t>1</a:t>
            </a:r>
            <a:r>
              <a:rPr lang="ru-RU" sz="3200" dirty="0" smtClean="0"/>
              <a:t>. доля здоровых новорожденных снизилась с </a:t>
            </a:r>
            <a:r>
              <a:rPr lang="ru-RU" sz="3200" dirty="0"/>
              <a:t>48,3 % до 36,5 </a:t>
            </a:r>
            <a:r>
              <a:rPr lang="ru-RU" sz="3200" dirty="0" smtClean="0"/>
              <a:t>%</a:t>
            </a:r>
          </a:p>
          <a:p>
            <a:pPr marL="447675" indent="-447675"/>
            <a:r>
              <a:rPr lang="ru-RU" sz="3200" dirty="0" smtClean="0"/>
              <a:t>2. рождаемость детей физиологически незрелыми возросла до </a:t>
            </a:r>
            <a:r>
              <a:rPr lang="ru-RU" sz="3200" dirty="0"/>
              <a:t>80 </a:t>
            </a:r>
            <a:r>
              <a:rPr lang="ru-RU" sz="3200" dirty="0" smtClean="0"/>
              <a:t>%</a:t>
            </a:r>
          </a:p>
          <a:p>
            <a:pPr marL="447675" indent="-447675"/>
            <a:r>
              <a:rPr lang="ru-RU" sz="3200" dirty="0" smtClean="0"/>
              <a:t>3 . имеют перинатальную патологию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около </a:t>
            </a:r>
            <a:r>
              <a:rPr lang="ru-RU" sz="3200" dirty="0"/>
              <a:t>70 </a:t>
            </a:r>
            <a:r>
              <a:rPr lang="ru-RU" sz="3200" dirty="0" smtClean="0"/>
              <a:t>% новорожденных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8363" y="692696"/>
            <a:ext cx="738101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i="1" dirty="0"/>
              <a:t>По данным Всемирной </a:t>
            </a:r>
            <a:r>
              <a:rPr lang="ru-RU" sz="4000" b="1" i="1" dirty="0" smtClean="0"/>
              <a:t>организации здравоохранения</a:t>
            </a:r>
            <a:r>
              <a:rPr lang="ru-RU" sz="4000" b="1" i="1" dirty="0"/>
              <a:t>: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-108520" y="481799"/>
            <a:ext cx="7886700" cy="1325562"/>
          </a:xfrm>
        </p:spPr>
        <p:txBody>
          <a:bodyPr/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4000" b="1" i="1" dirty="0" smtClean="0">
                <a:latin typeface="+mn-lt"/>
                <a:ea typeface="+mn-ea"/>
                <a:cs typeface="+mn-cs"/>
              </a:rPr>
              <a:t>Классификация </a:t>
            </a:r>
            <a:r>
              <a:rPr lang="ru-RU" sz="4000" b="1" i="1" dirty="0">
                <a:latin typeface="+mn-lt"/>
                <a:ea typeface="+mn-ea"/>
                <a:cs typeface="+mn-cs"/>
              </a:rPr>
              <a:t>детей с ОВЗ:</a:t>
            </a:r>
            <a:br>
              <a:rPr lang="ru-RU" sz="4000" b="1" i="1" dirty="0">
                <a:latin typeface="+mn-lt"/>
                <a:ea typeface="+mn-ea"/>
                <a:cs typeface="+mn-cs"/>
              </a:rPr>
            </a:br>
            <a:r>
              <a:rPr lang="ru-RU" sz="28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предложена В.А.Лапшиным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Б.П.Пузановым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4294967295"/>
          </p:nvPr>
        </p:nvSpPr>
        <p:spPr>
          <a:xfrm>
            <a:off x="323528" y="2089399"/>
            <a:ext cx="4046538" cy="4772025"/>
          </a:xfrm>
        </p:spPr>
        <p:txBody>
          <a:bodyPr/>
          <a:lstStyle/>
          <a:p>
            <a:pPr marL="0"/>
            <a:r>
              <a:rPr lang="ru-RU" dirty="0"/>
              <a:t>дети с нарушением слуха</a:t>
            </a:r>
          </a:p>
          <a:p>
            <a:pPr marL="0"/>
            <a:r>
              <a:rPr lang="ru-RU" dirty="0"/>
              <a:t>дети с нарушением зрения</a:t>
            </a:r>
          </a:p>
          <a:p>
            <a:pPr marL="0"/>
            <a:r>
              <a:rPr lang="ru-RU" dirty="0"/>
              <a:t>дети с нарушением речи</a:t>
            </a:r>
          </a:p>
          <a:p>
            <a:pPr marL="0"/>
            <a:r>
              <a:rPr lang="ru-RU" dirty="0"/>
              <a:t>дети с нарушением</a:t>
            </a:r>
            <a:br>
              <a:rPr lang="ru-RU" dirty="0"/>
            </a:br>
            <a:r>
              <a:rPr lang="ru-RU" dirty="0"/>
              <a:t>опорно-двигательного аппарата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4294967295"/>
          </p:nvPr>
        </p:nvSpPr>
        <p:spPr>
          <a:xfrm>
            <a:off x="4139952" y="1988840"/>
            <a:ext cx="3886200" cy="435133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/>
            <a:r>
              <a:rPr lang="ru-RU" dirty="0"/>
              <a:t>дети с умственной отсталостью</a:t>
            </a:r>
          </a:p>
          <a:p>
            <a:pPr marL="0"/>
            <a:r>
              <a:rPr lang="ru-RU" dirty="0"/>
              <a:t>дети с задержкой</a:t>
            </a:r>
            <a:br>
              <a:rPr lang="ru-RU" dirty="0"/>
            </a:br>
            <a:r>
              <a:rPr lang="ru-RU" dirty="0"/>
              <a:t>психического развития</a:t>
            </a:r>
          </a:p>
          <a:p>
            <a:pPr marL="0"/>
            <a:r>
              <a:rPr lang="ru-RU" dirty="0"/>
              <a:t>дети с нарушением</a:t>
            </a:r>
            <a:br>
              <a:rPr lang="ru-RU" dirty="0"/>
            </a:br>
            <a:r>
              <a:rPr lang="ru-RU" dirty="0"/>
              <a:t>поведения и общения</a:t>
            </a:r>
          </a:p>
          <a:p>
            <a:pPr marL="0"/>
            <a:r>
              <a:rPr lang="ru-RU" dirty="0"/>
              <a:t>дети с комплексными нарушениями</a:t>
            </a:r>
            <a:br>
              <a:rPr lang="ru-RU" dirty="0"/>
            </a:br>
            <a:r>
              <a:rPr lang="ru-RU" dirty="0"/>
              <a:t>психофизического развития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i="1" dirty="0">
                <a:latin typeface="+mn-lt"/>
                <a:ea typeface="+mn-ea"/>
                <a:cs typeface="+mn-cs"/>
              </a:rPr>
              <a:t>Из словаря иностранных слов:</a:t>
            </a:r>
          </a:p>
        </p:txBody>
      </p:sp>
      <p:sp>
        <p:nvSpPr>
          <p:cNvPr id="5" name="Овал 4"/>
          <p:cNvSpPr/>
          <p:nvPr/>
        </p:nvSpPr>
        <p:spPr>
          <a:xfrm>
            <a:off x="2267744" y="1412776"/>
            <a:ext cx="4320480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интеграция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179512" y="2564904"/>
            <a:ext cx="2736304" cy="20162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восстановление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3059832" y="4005064"/>
            <a:ext cx="2664296" cy="201622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92D050"/>
                </a:solidFill>
              </a:rPr>
              <a:t>восполнение</a:t>
            </a:r>
            <a:endParaRPr lang="ru-RU" sz="3200" dirty="0">
              <a:solidFill>
                <a:srgbClr val="92D050"/>
              </a:solidFill>
            </a:endParaRP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5796136" y="2564904"/>
            <a:ext cx="2664296" cy="237626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Объединение в целое каких либо частей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741682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/>
              <a:t>Интегрированное обучение </a:t>
            </a:r>
            <a:r>
              <a:rPr lang="ru-RU" sz="3600" b="1" i="1" dirty="0" smtClean="0"/>
              <a:t>–</a:t>
            </a:r>
          </a:p>
          <a:p>
            <a:r>
              <a:rPr lang="ru-RU" sz="2800" dirty="0"/>
              <a:t>это совместное обучение лиц, имеющих физические и (или) психические недостатки, и лиц, не имеющих эти недостатков, с использованием специальных средств и методов при участии педагогов специалистов. </a:t>
            </a:r>
          </a:p>
          <a:p>
            <a:endParaRPr lang="ru-RU" sz="2800" b="1" dirty="0" smtClean="0">
              <a:ln w="17780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</a:endParaRPr>
          </a:p>
          <a:p>
            <a:r>
              <a:rPr lang="ru-RU" sz="3600" b="1" i="1" dirty="0"/>
              <a:t>Интегрируемый ребенок – </a:t>
            </a:r>
            <a:r>
              <a:rPr lang="ru-RU" sz="2800" dirty="0"/>
              <a:t>ребенок, имеющий ограниченные возможности здоровья, и способный посещать у роки в общеобразовательной школе, получая дополнительную специальную коррекционную помощь</a:t>
            </a:r>
            <a:r>
              <a:rPr lang="ru-RU" sz="2800" dirty="0" smtClean="0"/>
              <a:t>.</a:t>
            </a:r>
            <a:r>
              <a:rPr lang="ru-RU" sz="2800" dirty="0"/>
              <a:t> </a:t>
            </a:r>
          </a:p>
        </p:txBody>
      </p:sp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dirty="0" smtClean="0">
                <a:latin typeface="+mn-lt"/>
                <a:ea typeface="+mn-ea"/>
                <a:cs typeface="+mn-cs"/>
              </a:rPr>
              <a:t>Дети с ограниченными</a:t>
            </a:r>
            <a:br>
              <a:rPr lang="ru-RU" sz="3600" b="1" i="1" dirty="0" smtClean="0">
                <a:latin typeface="+mn-lt"/>
                <a:ea typeface="+mn-ea"/>
                <a:cs typeface="+mn-cs"/>
              </a:rPr>
            </a:br>
            <a:r>
              <a:rPr lang="ru-RU" sz="3600" b="1" i="1" dirty="0" smtClean="0">
                <a:latin typeface="+mn-lt"/>
                <a:ea typeface="+mn-ea"/>
                <a:cs typeface="+mn-cs"/>
              </a:rPr>
              <a:t>возможностями здоровья</a:t>
            </a:r>
            <a:endParaRPr lang="ru-RU" sz="3600" b="1" i="1" dirty="0">
              <a:latin typeface="+mn-l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772816"/>
            <a:ext cx="2088232" cy="57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ДЕТИ-ИНВАЛИДЫ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31840" y="1772816"/>
            <a:ext cx="2088232" cy="57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ДЕТИ С ЗПР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868144" y="1700808"/>
            <a:ext cx="2088232" cy="57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ДЕТИ С УМСТВЕННОЙ</a:t>
            </a:r>
            <a:br>
              <a:rPr lang="ru-RU" sz="1600" dirty="0" smtClean="0"/>
            </a:br>
            <a:r>
              <a:rPr lang="ru-RU" sz="1600" dirty="0" smtClean="0"/>
              <a:t>ОТСТАЛОСТЬЮ</a:t>
            </a:r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2420888"/>
            <a:ext cx="22322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Дети, имеющие</a:t>
            </a:r>
            <a:b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значительные</a:t>
            </a:r>
            <a:b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ограничения</a:t>
            </a:r>
            <a:b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жизнедеятельности,</a:t>
            </a:r>
            <a:b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приводящие к </a:t>
            </a:r>
            <a:b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социальной</a:t>
            </a:r>
            <a:b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дезадаптации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03848" y="2564904"/>
            <a:ext cx="1997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Дети, имеющие</a:t>
            </a:r>
            <a:b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негрубое</a:t>
            </a:r>
            <a:b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отставание в </a:t>
            </a:r>
            <a:b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психическом</a:t>
            </a:r>
            <a:b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развитии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868144" y="2564904"/>
            <a:ext cx="2232248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Дети, имеющие</a:t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стойкое</a:t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нарушение</a:t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познавательной</a:t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деятельности,</a:t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вследствие</a:t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органического</a:t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поражения коры</a:t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головного мозга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548680"/>
            <a:ext cx="5112568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Формы</a:t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интеграции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251520" y="1700808"/>
            <a:ext cx="2808312" cy="1944216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Социальная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211960" y="1700808"/>
            <a:ext cx="2664296" cy="1944216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Педагоги-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</a:rPr>
              <a:t>ческая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512" y="3717032"/>
            <a:ext cx="3240360" cy="27363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адаптация ребенка в общую</a:t>
            </a:r>
            <a:br>
              <a:rPr lang="ru-RU" sz="2400" dirty="0" smtClean="0"/>
            </a:br>
            <a:r>
              <a:rPr lang="ru-RU" sz="2400" dirty="0" smtClean="0"/>
              <a:t>систему социальных отношений</a:t>
            </a:r>
            <a:br>
              <a:rPr lang="ru-RU" sz="2400" dirty="0" smtClean="0"/>
            </a:br>
            <a:r>
              <a:rPr lang="ru-RU" sz="2400" dirty="0" smtClean="0"/>
              <a:t>и взаимодействий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95936" y="3645024"/>
            <a:ext cx="3456384" cy="27363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формирование у детей</a:t>
            </a:r>
            <a:br>
              <a:rPr lang="ru-RU" sz="2400" dirty="0" smtClean="0"/>
            </a:br>
            <a:r>
              <a:rPr lang="ru-RU" sz="2400" dirty="0" smtClean="0"/>
              <a:t>способности к усвоению</a:t>
            </a:r>
            <a:br>
              <a:rPr lang="ru-RU" sz="2400" dirty="0" smtClean="0"/>
            </a:br>
            <a:r>
              <a:rPr lang="ru-RU" sz="2400" dirty="0" smtClean="0"/>
              <a:t>учебного материала</a:t>
            </a:r>
            <a:endParaRPr lang="ru-RU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dirty="0">
                <a:latin typeface="+mn-lt"/>
                <a:ea typeface="+mn-ea"/>
                <a:cs typeface="+mn-cs"/>
              </a:rPr>
              <a:t>Основная цель: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412776"/>
            <a:ext cx="624644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Содействие </a:t>
            </a:r>
            <a:r>
              <a:rPr lang="ru-RU" sz="3200" dirty="0"/>
              <a:t>психическому и личностному развитию детей с ограниченными возможностями с учетом их основных особенностей, коррекция имеющихся у них недостатков, их успешно адаптации в коллективе сверстников и социуме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dirty="0">
                <a:latin typeface="+mn-lt"/>
                <a:ea typeface="+mn-ea"/>
                <a:cs typeface="+mn-cs"/>
              </a:rPr>
              <a:t>Задачи сопровождения: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268760"/>
            <a:ext cx="6984776" cy="552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</a:pPr>
            <a:r>
              <a:rPr lang="ru-RU" sz="2400" dirty="0"/>
              <a:t>• систематическое отслеживание психолого-педагогического статуса ребенка и динамики его психического развития в процессе школьного обучения;</a:t>
            </a:r>
            <a:br>
              <a:rPr lang="ru-RU" sz="2400" dirty="0"/>
            </a:br>
            <a:r>
              <a:rPr lang="ru-RU" sz="2400" dirty="0"/>
              <a:t>• создание специальных социально-психологических условий для оказания помощи детям, имеющим проблемы в психическом развитии, обучении;</a:t>
            </a:r>
            <a:br>
              <a:rPr lang="ru-RU" sz="2400" dirty="0"/>
            </a:br>
            <a:r>
              <a:rPr lang="ru-RU" sz="2400" dirty="0"/>
              <a:t>• коррекция познавательных и сенсорных процессов, психомоторики обучающихся с интеллектуальными нарушениями;</a:t>
            </a:r>
            <a:br>
              <a:rPr lang="ru-RU" sz="2400" dirty="0"/>
            </a:br>
            <a:r>
              <a:rPr lang="ru-RU" sz="2400" dirty="0"/>
              <a:t>• создание специально-психологических условий для развития личности обучающегося, его успешного обучения, социализации в коллективе сверстников и дальнейшей социализации в обществе.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064896" cy="1588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/>
              <a:t>Формы </a:t>
            </a:r>
            <a:r>
              <a:rPr lang="ru-RU" sz="3600" b="1" i="1" dirty="0" smtClean="0"/>
              <a:t>организации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/>
              <a:t>коррекционно-развивающей 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/>
              <a:t>работы</a:t>
            </a:r>
            <a:r>
              <a:rPr lang="ru-RU" sz="3600" b="1" i="1" dirty="0"/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060848"/>
            <a:ext cx="6120680" cy="451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dirty="0"/>
              <a:t>Индивидуальные или групповые (подгрупповые) занятия с ребенком, Занятия с родителями и ребенком, занятия с родителями или ближайшим окружением;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dirty="0" smtClean="0"/>
              <a:t>однократное </a:t>
            </a:r>
            <a:r>
              <a:rPr lang="ru-RU" sz="2400" dirty="0"/>
              <a:t>консультирование семьи;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dirty="0" smtClean="0"/>
              <a:t>долговременное </a:t>
            </a:r>
            <a:r>
              <a:rPr lang="ru-RU" sz="2400" dirty="0"/>
              <a:t>и </a:t>
            </a:r>
            <a:r>
              <a:rPr lang="ru-RU" sz="2400" dirty="0" err="1"/>
              <a:t>ндивидуальные</a:t>
            </a:r>
            <a:r>
              <a:rPr lang="ru-RU" sz="2400" dirty="0"/>
              <a:t> или групповые занятия;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400" dirty="0" smtClean="0"/>
              <a:t>индивидуальные </a:t>
            </a:r>
            <a:r>
              <a:rPr lang="ru-RU" sz="2400" dirty="0"/>
              <a:t>занятия или консультирование на</a:t>
            </a:r>
            <a:br>
              <a:rPr lang="ru-RU" sz="2400" dirty="0"/>
            </a:br>
            <a:r>
              <a:rPr lang="ru-RU" sz="2400" dirty="0"/>
              <a:t>дому.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35292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 </a:t>
            </a:r>
            <a:r>
              <a:rPr lang="ru-RU" sz="3600" b="1" i="1" dirty="0"/>
              <a:t>Условия коррекционной работы</a:t>
            </a:r>
            <a:r>
              <a:rPr lang="ru-RU" sz="3600" b="1" i="1" dirty="0" smtClean="0"/>
              <a:t>:</a:t>
            </a:r>
            <a:endParaRPr lang="ru-RU" sz="36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980728"/>
            <a:ext cx="8352928" cy="7305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/>
              <a:t>формирование </a:t>
            </a:r>
            <a:r>
              <a:rPr lang="ru-RU" sz="2000" dirty="0"/>
              <a:t>УУД на всех этапах учебного процесса;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/>
              <a:t>обучение </a:t>
            </a:r>
            <a:r>
              <a:rPr lang="ru-RU" sz="2000" dirty="0"/>
              <a:t>детей (в процессе формирования представлений) выявлению характерных, существенных признаков предметов, развитие умений сравнивать, обобщать, классифицировать, анализировать, делать выводы и т.д.;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/>
              <a:t>побуждение </a:t>
            </a:r>
            <a:r>
              <a:rPr lang="ru-RU" sz="2000" dirty="0"/>
              <a:t>к речевой деятельности, осуществление контроля за речевой деятельностью детей;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/>
              <a:t>установление </a:t>
            </a:r>
            <a:r>
              <a:rPr lang="ru-RU" sz="2000" dirty="0"/>
              <a:t>взаимосвязи между воспринимаемым предметом, его словесным обозначением и практическим действием;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/>
              <a:t>использование </a:t>
            </a:r>
            <a:r>
              <a:rPr lang="ru-RU" sz="2000" dirty="0"/>
              <a:t>более медленного темпа обучения, многократного возвращения к изученному материалу;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/>
              <a:t>разделение </a:t>
            </a:r>
            <a:r>
              <a:rPr lang="ru-RU" sz="2000" dirty="0"/>
              <a:t>деятельность на отдельные составные части, элементы, операции, позволяющее осмысливать их во внутреннем отношении друг к другу;</a:t>
            </a:r>
          </a:p>
          <a:p>
            <a:pPr marL="342900" indent="-34290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/>
              <a:t>использование </a:t>
            </a:r>
            <a:r>
              <a:rPr lang="ru-RU" sz="2000" dirty="0"/>
              <a:t>упражнений, направленных на развитие восприятия, внимания, памяти.</a:t>
            </a:r>
          </a:p>
        </p:txBody>
      </p:sp>
    </p:spTree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36912"/>
            <a:ext cx="6984776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/>
              <a:t>«Правильное развитие и </a:t>
            </a:r>
            <a:r>
              <a:rPr lang="ru-RU" sz="3600" b="1" i="1" dirty="0" smtClean="0"/>
              <a:t>здоровье личности </a:t>
            </a:r>
            <a:r>
              <a:rPr lang="ru-RU" sz="3600" b="1" i="1" dirty="0"/>
              <a:t>является </a:t>
            </a:r>
            <a:r>
              <a:rPr lang="ru-RU" sz="3600" b="1" i="1" dirty="0" smtClean="0"/>
              <a:t>основой государственного </a:t>
            </a:r>
            <a:r>
              <a:rPr lang="ru-RU" sz="3600" b="1" i="1" dirty="0"/>
              <a:t>благосостояния».</a:t>
            </a:r>
            <a:br>
              <a:rPr lang="ru-RU" sz="3600" b="1" i="1" dirty="0"/>
            </a:br>
            <a:r>
              <a:rPr lang="ru-RU" sz="3600" b="1" i="1" dirty="0"/>
              <a:t> 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3600" b="1" i="1" dirty="0"/>
          </a:p>
          <a:p>
            <a:pPr algn="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/>
              <a:t> </a:t>
            </a:r>
            <a:r>
              <a:rPr lang="ru-RU" sz="3200" i="1" dirty="0"/>
              <a:t>В.М</a:t>
            </a:r>
            <a:r>
              <a:rPr lang="ru-RU" sz="3200" i="1" dirty="0" smtClean="0"/>
              <a:t>. Бехтерев</a:t>
            </a:r>
            <a:endParaRPr lang="ru-RU" sz="3200" i="1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la-detej03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dla-detej03</Template>
  <TotalTime>266</TotalTime>
  <Words>615</Words>
  <Application>Microsoft Office PowerPoint</Application>
  <PresentationFormat>Экран (4:3)</PresentationFormat>
  <Paragraphs>59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dla-detej03</vt:lpstr>
      <vt:lpstr>Организация работы с детьми с ОВЗ</vt:lpstr>
      <vt:lpstr>Презентация PowerPoint</vt:lpstr>
      <vt:lpstr>Презентация PowerPoint</vt:lpstr>
      <vt:lpstr> Классификация детей с ОВЗ:  предложена В.А.Лапшиным и Б.П.Пузановым</vt:lpstr>
      <vt:lpstr>Из словаря иностранных слов:</vt:lpstr>
      <vt:lpstr>Презентация PowerPoint</vt:lpstr>
      <vt:lpstr>Дети с ограниченными возможностями здоровья</vt:lpstr>
      <vt:lpstr>Презентация PowerPoint</vt:lpstr>
      <vt:lpstr>Основная цель:</vt:lpstr>
      <vt:lpstr>Задачи сопровождения: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Организация работы с детьми с ОВЗ</dc:title>
  <cp:lastModifiedBy>AMD</cp:lastModifiedBy>
  <cp:revision>31</cp:revision>
  <dcterms:modified xsi:type="dcterms:W3CDTF">2022-01-12T17:00:37Z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177500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