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MPG" ContentType="video/mpe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80" r:id="rId4"/>
    <p:sldId id="259" r:id="rId5"/>
    <p:sldId id="260" r:id="rId6"/>
    <p:sldId id="271" r:id="rId7"/>
    <p:sldId id="265" r:id="rId8"/>
    <p:sldId id="267" r:id="rId9"/>
    <p:sldId id="283" r:id="rId10"/>
    <p:sldId id="273" r:id="rId11"/>
    <p:sldId id="279" r:id="rId12"/>
    <p:sldId id="272" r:id="rId13"/>
    <p:sldId id="274" r:id="rId14"/>
    <p:sldId id="276" r:id="rId15"/>
    <p:sldId id="281" r:id="rId16"/>
    <p:sldId id="261" r:id="rId17"/>
    <p:sldId id="284" r:id="rId18"/>
    <p:sldId id="282" r:id="rId19"/>
    <p:sldId id="262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96" y="-8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AA50C-EB59-4624-B313-E60950427043}" type="datetimeFigureOut">
              <a:rPr lang="ru-RU" smtClean="0"/>
              <a:t>15.05.2019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7CBE2-93EC-4C84-A960-3C97BB181F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53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AA50C-EB59-4624-B313-E60950427043}" type="datetimeFigureOut">
              <a:rPr lang="ru-RU" smtClean="0"/>
              <a:t>15.05.2019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7CBE2-93EC-4C84-A960-3C97BB181F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249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AA50C-EB59-4624-B313-E60950427043}" type="datetimeFigureOut">
              <a:rPr lang="ru-RU" smtClean="0"/>
              <a:t>15.05.2019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7CBE2-93EC-4C84-A960-3C97BB181F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8284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AA50C-EB59-4624-B313-E60950427043}" type="datetimeFigureOut">
              <a:rPr lang="ru-RU" smtClean="0"/>
              <a:t>15.05.2019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7CBE2-93EC-4C84-A960-3C97BB181F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888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AA50C-EB59-4624-B313-E60950427043}" type="datetimeFigureOut">
              <a:rPr lang="ru-RU" smtClean="0"/>
              <a:t>15.05.2019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7CBE2-93EC-4C84-A960-3C97BB181F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7760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AA50C-EB59-4624-B313-E60950427043}" type="datetimeFigureOut">
              <a:rPr lang="ru-RU" smtClean="0"/>
              <a:t>15.05.2019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7CBE2-93EC-4C84-A960-3C97BB181F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949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AA50C-EB59-4624-B313-E60950427043}" type="datetimeFigureOut">
              <a:rPr lang="ru-RU" smtClean="0"/>
              <a:t>15.05.2019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7CBE2-93EC-4C84-A960-3C97BB181F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592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AA50C-EB59-4624-B313-E60950427043}" type="datetimeFigureOut">
              <a:rPr lang="ru-RU" smtClean="0"/>
              <a:t>15.05.2019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7CBE2-93EC-4C84-A960-3C97BB181F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5231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AA50C-EB59-4624-B313-E60950427043}" type="datetimeFigureOut">
              <a:rPr lang="ru-RU" smtClean="0"/>
              <a:t>15.05.2019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7CBE2-93EC-4C84-A960-3C97BB181F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3344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AA50C-EB59-4624-B313-E60950427043}" type="datetimeFigureOut">
              <a:rPr lang="ru-RU" smtClean="0"/>
              <a:t>15.05.2019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7CBE2-93EC-4C84-A960-3C97BB181F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1119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AA50C-EB59-4624-B313-E60950427043}" type="datetimeFigureOut">
              <a:rPr lang="ru-RU" smtClean="0"/>
              <a:t>15.05.2019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7CBE2-93EC-4C84-A960-3C97BB181F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7334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878C8-AB6C-478C-9347-28879D793B7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957945-19A6-4386-98DC-7D6BFAA3CBB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595900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2DDAF-45F6-42B3-839E-476F55553A9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A856AB-E959-4CEB-8A6B-B4CF663BE19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983866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FB2E4-F112-4945-A881-01343B19511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EF8964-0DA5-4577-AED6-14CD003E690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35261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2D5C9-4BDE-49C1-9D2B-4B9495927A3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9766B2-698F-4367-AF13-B8EC009301D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131478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374322-C6E8-4146-8E2D-D7516419E69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BD39D1-51A4-4A76-9E69-C2BE0BB01CC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91559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02EA8-293F-46E1-8A87-341D1C4590F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8771F3-B8D0-43CA-BBAE-6629C0FCB57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822817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84892-C2F5-448B-A813-4E6671A82E7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424D17-0A9D-416B-9DBB-E94D8E9EBA8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12847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4EA52-49E6-426E-B70A-7A7BC6029F9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7C628-CC7B-46E9-A47A-A0EB82A630E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837198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F53B3-F208-41C4-B6C8-2A13B581B52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E3340B-B212-41D1-A926-9EDA23EB687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923384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C73CB-B087-489B-8420-F8C76C9817B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0664A-C851-4608-BCF8-7516785BB68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596563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3298E-E9B7-4E67-A1D7-1CE4E44B3B4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FE3EE8-1D9A-43A9-A406-296FDC5479A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417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9AA50C-EB59-4624-B313-E60950427043}" type="datetimeFigureOut">
              <a:rPr lang="ru-RU" smtClean="0"/>
              <a:t>15.05.2019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17CBE2-93EC-4C84-A960-3C97BB181F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0013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9038F0B-710B-40DF-BAE8-E18ED7ED819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8CC627-0630-4BE6-A212-C7CAC26DC3B5}" type="slidenum">
              <a:rPr lang="ru-RU" alt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43194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hyperlink" Target="http://img-fotki.yandex.ru/get/2/mironov-rnb.9/0_f34b_44794ae2_XL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slide" Target="slide13.xml"/><Relationship Id="rId18" Type="http://schemas.openxmlformats.org/officeDocument/2006/relationships/image" Target="../media/image28.jpeg"/><Relationship Id="rId26" Type="http://schemas.openxmlformats.org/officeDocument/2006/relationships/image" Target="../media/image11.png"/><Relationship Id="rId3" Type="http://schemas.openxmlformats.org/officeDocument/2006/relationships/image" Target="../media/image21.jpeg"/><Relationship Id="rId21" Type="http://schemas.openxmlformats.org/officeDocument/2006/relationships/slide" Target="slide18.xml"/><Relationship Id="rId7" Type="http://schemas.openxmlformats.org/officeDocument/2006/relationships/slide" Target="slide11.xml"/><Relationship Id="rId12" Type="http://schemas.openxmlformats.org/officeDocument/2006/relationships/image" Target="../media/image25.jpeg"/><Relationship Id="rId17" Type="http://schemas.openxmlformats.org/officeDocument/2006/relationships/slide" Target="slide9.xml"/><Relationship Id="rId25" Type="http://schemas.openxmlformats.org/officeDocument/2006/relationships/slide" Target="slide5.xml"/><Relationship Id="rId2" Type="http://schemas.openxmlformats.org/officeDocument/2006/relationships/slide" Target="slide4.xml"/><Relationship Id="rId16" Type="http://schemas.openxmlformats.org/officeDocument/2006/relationships/image" Target="../media/image27.jpeg"/><Relationship Id="rId20" Type="http://schemas.openxmlformats.org/officeDocument/2006/relationships/image" Target="../media/image30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.jpeg"/><Relationship Id="rId11" Type="http://schemas.openxmlformats.org/officeDocument/2006/relationships/slide" Target="slide12.xml"/><Relationship Id="rId24" Type="http://schemas.openxmlformats.org/officeDocument/2006/relationships/image" Target="../media/image33.jpeg"/><Relationship Id="rId5" Type="http://schemas.openxmlformats.org/officeDocument/2006/relationships/slide" Target="slide1.xml"/><Relationship Id="rId15" Type="http://schemas.openxmlformats.org/officeDocument/2006/relationships/slide" Target="slide14.xml"/><Relationship Id="rId23" Type="http://schemas.openxmlformats.org/officeDocument/2006/relationships/image" Target="../media/image32.jpeg"/><Relationship Id="rId10" Type="http://schemas.openxmlformats.org/officeDocument/2006/relationships/image" Target="../media/image24.jpeg"/><Relationship Id="rId19" Type="http://schemas.openxmlformats.org/officeDocument/2006/relationships/image" Target="../media/image29.jpeg"/><Relationship Id="rId4" Type="http://schemas.openxmlformats.org/officeDocument/2006/relationships/slide" Target="slide15.xml"/><Relationship Id="rId9" Type="http://schemas.openxmlformats.org/officeDocument/2006/relationships/slide" Target="slide7.xml"/><Relationship Id="rId14" Type="http://schemas.openxmlformats.org/officeDocument/2006/relationships/image" Target="../media/image26.jpeg"/><Relationship Id="rId22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http://festival.1september.ru/articles/522673/img2.jpg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G"/><Relationship Id="rId1" Type="http://schemas.microsoft.com/office/2007/relationships/media" Target="../media/media3.MP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7509" y="740620"/>
            <a:ext cx="10293531" cy="2457209"/>
          </a:xfrm>
        </p:spPr>
        <p:txBody>
          <a:bodyPr>
            <a:noAutofit/>
          </a:bodyPr>
          <a:lstStyle/>
          <a:p>
            <a:pPr algn="l">
              <a:lnSpc>
                <a:spcPct val="120000"/>
              </a:lnSpc>
            </a:pPr>
            <a:r>
              <a:rPr lang="ru-RU" sz="32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ТЕМА: </a:t>
            </a:r>
            <a:r>
              <a:rPr lang="ru-RU" sz="32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«Великая Война и Великая Победа в фактах и цифрах. Цена нашей Победы»</a:t>
            </a:r>
          </a:p>
          <a:p>
            <a:pPr algn="l">
              <a:lnSpc>
                <a:spcPct val="120000"/>
              </a:lnSpc>
            </a:pPr>
            <a:endParaRPr lang="ru-RU" sz="3200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l">
              <a:lnSpc>
                <a:spcPct val="120000"/>
              </a:lnSpc>
            </a:pPr>
            <a:endParaRPr lang="ru-RU" sz="32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l">
              <a:lnSpc>
                <a:spcPct val="120000"/>
              </a:lnSpc>
            </a:pPr>
            <a:r>
              <a:rPr lang="ru-RU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Цели:     </a:t>
            </a:r>
            <a:r>
              <a:rPr lang="ru-RU" sz="32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1.  Узнать...</a:t>
            </a:r>
          </a:p>
          <a:p>
            <a:pPr algn="l">
              <a:lnSpc>
                <a:spcPct val="120000"/>
              </a:lnSpc>
            </a:pPr>
            <a:r>
              <a:rPr lang="ru-RU" sz="32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32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             2. Закрепить…</a:t>
            </a:r>
          </a:p>
          <a:p>
            <a:pPr algn="l">
              <a:lnSpc>
                <a:spcPct val="120000"/>
              </a:lnSpc>
            </a:pPr>
            <a:r>
              <a:rPr lang="ru-RU" sz="32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32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            3.  Развить…</a:t>
            </a:r>
          </a:p>
          <a:p>
            <a:pPr algn="l">
              <a:lnSpc>
                <a:spcPct val="120000"/>
              </a:lnSpc>
            </a:pPr>
            <a:r>
              <a:rPr lang="ru-RU" sz="32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32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          </a:t>
            </a:r>
            <a:endParaRPr lang="ru-RU" sz="32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074" name="Picture 2" descr="C:\Users\User\Desktop\cb7769d2760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55075" y="2328270"/>
            <a:ext cx="5107465" cy="1034290"/>
          </a:xfrm>
          <a:prstGeom prst="rect">
            <a:avLst/>
          </a:prstGeom>
          <a:noFill/>
        </p:spPr>
      </p:pic>
      <p:pic>
        <p:nvPicPr>
          <p:cNvPr id="3075" name="Picture 3" descr="C:\Users\User\Desktop\cb7769d2760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969903" y="2960204"/>
            <a:ext cx="3616333" cy="804712"/>
          </a:xfrm>
          <a:prstGeom prst="rect">
            <a:avLst/>
          </a:prstGeom>
          <a:noFill/>
        </p:spPr>
      </p:pic>
      <p:pic>
        <p:nvPicPr>
          <p:cNvPr id="3076" name="Picture 4" descr="C:\Users\User\Desktop\2836139-a62eb246f0b7449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95838" y="2548787"/>
            <a:ext cx="3734129" cy="31179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5951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dirty="0" smtClean="0"/>
              <a:t> </a:t>
            </a:r>
          </a:p>
        </p:txBody>
      </p:sp>
      <p:pic>
        <p:nvPicPr>
          <p:cNvPr id="10243" name="Picture 4" descr="Картинка 7 из 7641">
            <a:hlinkClick r:id="rId4"/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6968" y="534391"/>
            <a:ext cx="10140201" cy="572390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священная война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67605" y="3097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200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7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85309" y="429491"/>
            <a:ext cx="52180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solidFill>
                  <a:srgbClr val="C00000"/>
                </a:solidFill>
                <a:latin typeface="Arial Black" panose="020B0A04020102020204" pitchFamily="34" charset="0"/>
              </a:rPr>
              <a:t>Решите уравнение: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37309" y="1371600"/>
            <a:ext cx="455765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600" u="sng" dirty="0">
              <a:latin typeface="Arial Black" panose="020B0A04020102020204" pitchFamily="34" charset="0"/>
            </a:endParaRPr>
          </a:p>
          <a:p>
            <a:r>
              <a:rPr lang="ru-RU" sz="4800" dirty="0">
                <a:solidFill>
                  <a:srgbClr val="00B050"/>
                </a:solidFill>
                <a:latin typeface="Arial Black" panose="020B0A04020102020204" pitchFamily="34" charset="0"/>
              </a:rPr>
              <a:t>(38 - х) : 2 </a:t>
            </a:r>
            <a:r>
              <a:rPr lang="ru-RU" sz="4800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=8</a:t>
            </a:r>
            <a:endParaRPr lang="ru-RU" sz="4800" dirty="0">
              <a:solidFill>
                <a:srgbClr val="00B05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0439" y="3113681"/>
            <a:ext cx="711925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4800" u="sng" dirty="0">
              <a:latin typeface="Arial Black" panose="020B0A04020102020204" pitchFamily="34" charset="0"/>
            </a:endParaRPr>
          </a:p>
          <a:p>
            <a:r>
              <a:rPr lang="ru-RU" sz="4800" dirty="0">
                <a:solidFill>
                  <a:srgbClr val="FF0000"/>
                </a:solidFill>
                <a:latin typeface="Arial Black" panose="020B0A04020102020204" pitchFamily="34" charset="0"/>
              </a:rPr>
              <a:t>У + (40 + 54) = 25 • 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0439" y="4964760"/>
            <a:ext cx="794320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600" u="sng" dirty="0">
              <a:latin typeface="Arial Black" panose="020B0A04020102020204" pitchFamily="34" charset="0"/>
            </a:endParaRPr>
          </a:p>
          <a:p>
            <a:r>
              <a:rPr lang="ru-RU" sz="4800" dirty="0">
                <a:solidFill>
                  <a:srgbClr val="0070C0"/>
                </a:solidFill>
                <a:latin typeface="Arial Black" panose="020B0A04020102020204" pitchFamily="34" charset="0"/>
              </a:rPr>
              <a:t>а • </a:t>
            </a:r>
            <a:r>
              <a:rPr lang="ru-RU" sz="48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(100 </a:t>
            </a:r>
            <a:r>
              <a:rPr lang="ru-RU" sz="4800" dirty="0">
                <a:solidFill>
                  <a:srgbClr val="0070C0"/>
                </a:solidFill>
                <a:latin typeface="Arial Black" panose="020B0A04020102020204" pitchFamily="34" charset="0"/>
              </a:rPr>
              <a:t>: </a:t>
            </a:r>
            <a:r>
              <a:rPr lang="ru-RU" sz="48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2) </a:t>
            </a:r>
            <a:r>
              <a:rPr lang="ru-RU" sz="4800" dirty="0">
                <a:solidFill>
                  <a:srgbClr val="0070C0"/>
                </a:solidFill>
                <a:latin typeface="Arial Black" panose="020B0A04020102020204" pitchFamily="34" charset="0"/>
              </a:rPr>
              <a:t>= </a:t>
            </a:r>
            <a:r>
              <a:rPr lang="ru-RU" sz="48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400 </a:t>
            </a:r>
            <a:r>
              <a:rPr lang="ru-RU" sz="4800" dirty="0">
                <a:solidFill>
                  <a:srgbClr val="0070C0"/>
                </a:solidFill>
                <a:latin typeface="Arial Black" panose="020B0A04020102020204" pitchFamily="34" charset="0"/>
              </a:rPr>
              <a:t>- </a:t>
            </a:r>
            <a:r>
              <a:rPr lang="ru-RU" sz="48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200</a:t>
            </a:r>
            <a:endParaRPr lang="ru-RU" sz="48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Picture 2" descr="C:\Users\User\Desktop\100437397_Lenta__2_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6605" y="6136524"/>
            <a:ext cx="8212346" cy="862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36080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51" y="153833"/>
            <a:ext cx="3112043" cy="43455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3571336" y="555937"/>
            <a:ext cx="434577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 июня 1941 года в 4 утра</a:t>
            </a: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ашистская Германия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 объявления войны 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напала на СССР.</a:t>
            </a: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Над Советской Родиной нависла</a:t>
            </a: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смертельная опасность. Враг рассчитывал на молниеносную войну. Но планам фашистов не суждено было сбыться…</a:t>
            </a:r>
          </a:p>
          <a:p>
            <a:pPr algn="ct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:\Users\User\Desktop\100437397_Lenta__2_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9114" y="6077148"/>
            <a:ext cx="8212346" cy="862412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1014" y="360116"/>
            <a:ext cx="4252889" cy="53637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21" y="4688020"/>
            <a:ext cx="2772534" cy="2071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1726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2542" y="438315"/>
            <a:ext cx="691567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000" dirty="0">
                <a:latin typeface="Arial Black" panose="020B0A04020102020204" pitchFamily="34" charset="0"/>
              </a:rPr>
              <a:t>1, 2, 4, 8, 16, …  (Т)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2542" y="1474763"/>
            <a:ext cx="1026434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000" dirty="0">
                <a:latin typeface="Arial Black" panose="020B0A04020102020204" pitchFamily="34" charset="0"/>
              </a:rPr>
              <a:t>2, 3, 6, 7, 10, 11, …, …  (Б)(Р)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2625968"/>
            <a:ext cx="11763157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000" dirty="0">
                <a:latin typeface="Arial Black" panose="020B0A04020102020204" pitchFamily="34" charset="0"/>
              </a:rPr>
              <a:t>10, 11, 15, 16, 20, 21, …, … (Е)(С)</a:t>
            </a:r>
          </a:p>
        </p:txBody>
      </p:sp>
      <p:grpSp>
        <p:nvGrpSpPr>
          <p:cNvPr id="21" name="Группа 20"/>
          <p:cNvGrpSpPr/>
          <p:nvPr/>
        </p:nvGrpSpPr>
        <p:grpSpPr>
          <a:xfrm>
            <a:off x="2575291" y="5177695"/>
            <a:ext cx="7110418" cy="1015671"/>
            <a:chOff x="2124222" y="5655204"/>
            <a:chExt cx="7110418" cy="1015671"/>
          </a:xfrm>
        </p:grpSpPr>
        <p:sp>
          <p:nvSpPr>
            <p:cNvPr id="10" name="TextBox 9"/>
            <p:cNvSpPr txBox="1"/>
            <p:nvPr/>
          </p:nvSpPr>
          <p:spPr>
            <a:xfrm>
              <a:off x="2124222" y="5655212"/>
              <a:ext cx="782587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dirty="0">
                  <a:solidFill>
                    <a:srgbClr val="C00000"/>
                  </a:solidFill>
                  <a:latin typeface="Arial Black" panose="020B0A04020102020204" pitchFamily="34" charset="0"/>
                </a:rPr>
                <a:t>Б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493732" y="5655204"/>
              <a:ext cx="740908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dirty="0">
                  <a:solidFill>
                    <a:srgbClr val="C00000"/>
                  </a:solidFill>
                  <a:latin typeface="Arial Black" panose="020B0A04020102020204" pitchFamily="34" charset="0"/>
                </a:rPr>
                <a:t>Т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882654" y="5655205"/>
              <a:ext cx="782587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dirty="0">
                  <a:solidFill>
                    <a:srgbClr val="C00000"/>
                  </a:solidFill>
                  <a:latin typeface="Arial Black" panose="020B0A04020102020204" pitchFamily="34" charset="0"/>
                </a:rPr>
                <a:t>С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351609" y="5655206"/>
              <a:ext cx="740908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dirty="0">
                  <a:solidFill>
                    <a:srgbClr val="C00000"/>
                  </a:solidFill>
                  <a:latin typeface="Arial Black" panose="020B0A04020102020204" pitchFamily="34" charset="0"/>
                </a:rPr>
                <a:t>Е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850887" y="5655207"/>
              <a:ext cx="97826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6000" dirty="0">
                  <a:solidFill>
                    <a:srgbClr val="C00000"/>
                  </a:solidFill>
                  <a:latin typeface="Arial Black" panose="020B0A04020102020204" pitchFamily="34" charset="0"/>
                </a:rPr>
                <a:t>Р</a:t>
              </a: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2267643" y="4062268"/>
            <a:ext cx="7649748" cy="1032201"/>
            <a:chOff x="1819732" y="4635523"/>
            <a:chExt cx="7649748" cy="1032201"/>
          </a:xfrm>
        </p:grpSpPr>
        <p:sp>
          <p:nvSpPr>
            <p:cNvPr id="15" name="TextBox 14"/>
            <p:cNvSpPr txBox="1"/>
            <p:nvPr/>
          </p:nvSpPr>
          <p:spPr>
            <a:xfrm>
              <a:off x="3552781" y="4652060"/>
              <a:ext cx="1210588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dirty="0" smtClean="0">
                  <a:solidFill>
                    <a:schemeClr val="accent5">
                      <a:lumMod val="75000"/>
                    </a:schemeClr>
                  </a:solidFill>
                  <a:latin typeface="Arial Black" panose="020B0A04020102020204" pitchFamily="34" charset="0"/>
                  <a:cs typeface="Aharoni" panose="02010803020104030203" pitchFamily="2" charset="-79"/>
                </a:rPr>
                <a:t>15</a:t>
              </a:r>
              <a:endParaRPr lang="ru-RU" sz="6000" dirty="0">
                <a:solidFill>
                  <a:schemeClr val="accent5">
                    <a:lumMod val="75000"/>
                  </a:schemeClr>
                </a:solidFill>
                <a:latin typeface="Arial Black" panose="020B0A04020102020204" pitchFamily="34" charset="0"/>
                <a:cs typeface="Aharoni" panose="02010803020104030203" pitchFamily="2" charset="-79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819732" y="4652060"/>
              <a:ext cx="1210588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dirty="0" smtClean="0">
                  <a:solidFill>
                    <a:schemeClr val="accent5">
                      <a:lumMod val="75000"/>
                    </a:schemeClr>
                  </a:solidFill>
                  <a:latin typeface="Arial Black" panose="020B0A04020102020204" pitchFamily="34" charset="0"/>
                  <a:cs typeface="Aharoni" panose="02010803020104030203" pitchFamily="2" charset="-79"/>
                </a:rPr>
                <a:t>14</a:t>
              </a:r>
              <a:endParaRPr lang="ru-RU" sz="6000" dirty="0">
                <a:solidFill>
                  <a:schemeClr val="accent5">
                    <a:lumMod val="75000"/>
                  </a:schemeClr>
                </a:solidFill>
                <a:latin typeface="Arial Black" panose="020B0A04020102020204" pitchFamily="34" charset="0"/>
                <a:cs typeface="Aharoni" panose="02010803020104030203" pitchFamily="2" charset="-79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077295" y="4652061"/>
              <a:ext cx="1210588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dirty="0">
                  <a:solidFill>
                    <a:schemeClr val="accent5">
                      <a:lumMod val="75000"/>
                    </a:schemeClr>
                  </a:solidFill>
                  <a:latin typeface="Arial Black" panose="020B0A04020102020204" pitchFamily="34" charset="0"/>
                  <a:cs typeface="Aharoni" panose="02010803020104030203" pitchFamily="2" charset="-79"/>
                </a:rPr>
                <a:t>25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620058" y="4652061"/>
              <a:ext cx="1210588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dirty="0">
                  <a:solidFill>
                    <a:schemeClr val="accent5">
                      <a:lumMod val="75000"/>
                    </a:schemeClr>
                  </a:solidFill>
                  <a:latin typeface="Arial Black" panose="020B0A04020102020204" pitchFamily="34" charset="0"/>
                  <a:cs typeface="Aharoni" panose="02010803020104030203" pitchFamily="2" charset="-79"/>
                </a:rPr>
                <a:t>26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258892" y="4635523"/>
              <a:ext cx="1210588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dirty="0">
                  <a:solidFill>
                    <a:schemeClr val="accent5">
                      <a:lumMod val="75000"/>
                    </a:schemeClr>
                  </a:solidFill>
                  <a:latin typeface="Arial Black" panose="020B0A04020102020204" pitchFamily="34" charset="0"/>
                  <a:cs typeface="Aharoni" panose="02010803020104030203" pitchFamily="2" charset="-79"/>
                </a:rPr>
                <a:t>32</a:t>
              </a:r>
            </a:p>
          </p:txBody>
        </p:sp>
      </p:grpSp>
      <p:pic>
        <p:nvPicPr>
          <p:cNvPr id="22" name="Рисунок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566" y="6030098"/>
            <a:ext cx="8212024" cy="859611"/>
          </a:xfrm>
          <a:prstGeom prst="rect">
            <a:avLst/>
          </a:prstGeom>
        </p:spPr>
      </p:pic>
      <p:pic>
        <p:nvPicPr>
          <p:cNvPr id="2" name="звуки войны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94605" y="2771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550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958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22" y="102594"/>
            <a:ext cx="6234411" cy="44038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236057" y="5036233"/>
            <a:ext cx="59891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>
                <a:latin typeface="Arial Black" panose="020B0A04020102020204" pitchFamily="34" charset="0"/>
              </a:rPr>
              <a:t>Брестская крепость</a:t>
            </a:r>
          </a:p>
        </p:txBody>
      </p:sp>
      <p:pic>
        <p:nvPicPr>
          <p:cNvPr id="6" name="Picture 2" descr="C:\Users\User\Desktop\100437397_Lenta__2_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56605" y="6136524"/>
            <a:ext cx="8212346" cy="86241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578930" y="-190004"/>
            <a:ext cx="549827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Оборона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Брестской крепости в июне-июле 1941 года – это подвиг наших воинов, ценой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своей жизни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задержавших наступление врага.  На предложение сдаться защитники крепости вывесили на одной из стен кусок полотна, где кровью было выведено: «Все умрём за Родину, но не сдадимся!». Большинство защитников Брестской крепости погибло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77101" y="78377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052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1906" y="1304359"/>
            <a:ext cx="4970094" cy="36669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7789" y="6079066"/>
            <a:ext cx="8218120" cy="85961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29392" y="4721938"/>
            <a:ext cx="7303325" cy="1357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000" dirty="0" smtClean="0">
              <a:latin typeface="Arial Black" panose="020B0A04020102020204" pitchFamily="34" charset="0"/>
            </a:endParaRPr>
          </a:p>
          <a:p>
            <a:r>
              <a:rPr lang="ru-RU" sz="4000" dirty="0" smtClean="0">
                <a:latin typeface="Arial Black" panose="020B0A04020102020204" pitchFamily="34" charset="0"/>
              </a:rPr>
              <a:t>Блокада    Ленинграда</a:t>
            </a:r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128" y="332509"/>
            <a:ext cx="906087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 smtClean="0"/>
              <a:t>С </a:t>
            </a:r>
            <a:r>
              <a:rPr lang="ru-RU" sz="3400" b="1" dirty="0"/>
              <a:t>8 сентября 1941 по 27 января 1944 </a:t>
            </a:r>
            <a:r>
              <a:rPr lang="ru-RU" sz="3400" b="1" dirty="0" smtClean="0"/>
              <a:t>года</a:t>
            </a:r>
          </a:p>
          <a:p>
            <a:r>
              <a:rPr lang="ru-RU" sz="3400" b="1" dirty="0" smtClean="0"/>
              <a:t> </a:t>
            </a:r>
            <a:r>
              <a:rPr lang="ru-RU" sz="3400" b="1" dirty="0"/>
              <a:t>город </a:t>
            </a:r>
            <a:r>
              <a:rPr lang="ru-RU" sz="3400" b="1" dirty="0" smtClean="0"/>
              <a:t>Ленинград  </a:t>
            </a:r>
            <a:r>
              <a:rPr lang="ru-RU" sz="3400" b="1" dirty="0"/>
              <a:t>был взят в кольцо-блокаду.  Жители оказались без </a:t>
            </a:r>
            <a:endParaRPr lang="ru-RU" sz="3400" b="1" dirty="0" smtClean="0"/>
          </a:p>
          <a:p>
            <a:r>
              <a:rPr lang="ru-RU" sz="3400" b="1" dirty="0" smtClean="0"/>
              <a:t>продуктов </a:t>
            </a:r>
            <a:r>
              <a:rPr lang="ru-RU" sz="3400" b="1" dirty="0"/>
              <a:t>и воды. Лишь </a:t>
            </a:r>
            <a:r>
              <a:rPr lang="ru-RU" sz="3400" b="1" dirty="0" smtClean="0"/>
              <a:t>благодаря</a:t>
            </a:r>
          </a:p>
          <a:p>
            <a:r>
              <a:rPr lang="ru-RU" sz="3400" b="1" dirty="0" smtClean="0"/>
              <a:t>« </a:t>
            </a:r>
            <a:r>
              <a:rPr lang="ru-RU" sz="3400" b="1" dirty="0"/>
              <a:t>ДОРОГЕ </a:t>
            </a:r>
            <a:r>
              <a:rPr lang="ru-RU" sz="3400" b="1" dirty="0" smtClean="0"/>
              <a:t>ЖИЗНИ» </a:t>
            </a:r>
            <a:r>
              <a:rPr lang="ru-RU" sz="3400" b="1" dirty="0"/>
              <a:t>в город </a:t>
            </a:r>
            <a:endParaRPr lang="ru-RU" sz="3400" b="1" dirty="0" smtClean="0"/>
          </a:p>
          <a:p>
            <a:r>
              <a:rPr lang="ru-RU" sz="3400" b="1" dirty="0" smtClean="0"/>
              <a:t>доставляли  </a:t>
            </a:r>
            <a:r>
              <a:rPr lang="ru-RU" sz="3400" b="1" dirty="0"/>
              <a:t>необходимое .  </a:t>
            </a:r>
            <a:endParaRPr lang="ru-RU" sz="3400" b="1" dirty="0" smtClean="0"/>
          </a:p>
          <a:p>
            <a:r>
              <a:rPr lang="ru-RU" sz="3400" b="1" dirty="0" smtClean="0"/>
              <a:t>Фашисты </a:t>
            </a:r>
            <a:r>
              <a:rPr lang="ru-RU" sz="3400" b="1" dirty="0"/>
              <a:t>надеялись</a:t>
            </a:r>
            <a:r>
              <a:rPr lang="ru-RU" sz="3400" b="1" dirty="0" smtClean="0"/>
              <a:t>,</a:t>
            </a:r>
          </a:p>
          <a:p>
            <a:r>
              <a:rPr lang="ru-RU" sz="3400" b="1" dirty="0" smtClean="0"/>
              <a:t> </a:t>
            </a:r>
            <a:r>
              <a:rPr lang="ru-RU" sz="3400" b="1" dirty="0"/>
              <a:t>что ленинградцы дрогнут и </a:t>
            </a:r>
            <a:r>
              <a:rPr lang="ru-RU" sz="3400" b="1" dirty="0" smtClean="0"/>
              <a:t>сдадут</a:t>
            </a:r>
          </a:p>
          <a:p>
            <a:r>
              <a:rPr lang="ru-RU" sz="3400" b="1" dirty="0" smtClean="0"/>
              <a:t> </a:t>
            </a:r>
            <a:r>
              <a:rPr lang="ru-RU" sz="3400" b="1" dirty="0"/>
              <a:t>город. </a:t>
            </a:r>
            <a:r>
              <a:rPr lang="ru-RU" sz="3400" b="1" dirty="0" smtClean="0"/>
              <a:t>Но </a:t>
            </a:r>
            <a:r>
              <a:rPr lang="ru-RU" sz="3400" b="1" dirty="0"/>
              <a:t>Ленинград не сдался…</a:t>
            </a:r>
          </a:p>
        </p:txBody>
      </p:sp>
    </p:spTree>
    <p:extLst>
      <p:ext uri="{BB962C8B-B14F-4D97-AF65-F5344CB8AC3E}">
        <p14:creationId xmlns:p14="http://schemas.microsoft.com/office/powerpoint/2010/main" val="3021706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СударенковаНВ\Desktop\1378314_original-420x4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37" y="225631"/>
            <a:ext cx="3728518" cy="3728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987635" y="225631"/>
            <a:ext cx="60801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Arial Black" panose="020B0A04020102020204" pitchFamily="34" charset="0"/>
              </a:rPr>
              <a:t>Блокада    Ленинграда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82639" y="3800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080" y="4145685"/>
            <a:ext cx="3344632" cy="24399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4560125" y="749343"/>
            <a:ext cx="7631873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dirty="0" smtClean="0"/>
          </a:p>
          <a:p>
            <a:r>
              <a:rPr lang="ru-RU" sz="3200" b="1" dirty="0" smtClean="0"/>
              <a:t>Дорога </a:t>
            </a:r>
            <a:r>
              <a:rPr lang="ru-RU" sz="3200" b="1" dirty="0"/>
              <a:t>жизни блокадного Ленинграда – это единственная транспортная магистраль через Ладожское озеро во время Великой Отечественной войны Она связывала блокадный Ленинград со страной. Давала возможность перевозить продукты и другие жизненно- важные </a:t>
            </a:r>
            <a:r>
              <a:rPr lang="ru-RU" sz="3200" b="1" dirty="0" smtClean="0"/>
              <a:t>вещи. В период навигации – на кораблях по воде, а в зимнее время – </a:t>
            </a:r>
            <a:r>
              <a:rPr lang="ru-RU" sz="3200" b="1" dirty="0"/>
              <a:t>на автомобилях  по льду.</a:t>
            </a:r>
          </a:p>
        </p:txBody>
      </p:sp>
    </p:spTree>
    <p:extLst>
      <p:ext uri="{BB962C8B-B14F-4D97-AF65-F5344CB8AC3E}">
        <p14:creationId xmlns:p14="http://schemas.microsoft.com/office/powerpoint/2010/main" val="2279797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3379" y="6110931"/>
            <a:ext cx="8212024" cy="85961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0167" y="195763"/>
            <a:ext cx="1153550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latin typeface="Arial Black" panose="020B0A04020102020204" pitchFamily="34" charset="0"/>
              </a:rPr>
              <a:t>Вычислите продолжительность блокады Ленинграда, если она длилась</a:t>
            </a:r>
          </a:p>
          <a:p>
            <a:r>
              <a:rPr lang="ru-RU" sz="3600" dirty="0">
                <a:latin typeface="Arial Black" panose="020B0A04020102020204" pitchFamily="34" charset="0"/>
              </a:rPr>
              <a:t>с 8 сентября 1941 года по 27 января 1944 года.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" b="4272"/>
          <a:stretch/>
        </p:blipFill>
        <p:spPr>
          <a:xfrm>
            <a:off x="703383" y="2678452"/>
            <a:ext cx="5008099" cy="34324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432" y="2497481"/>
            <a:ext cx="4927124" cy="3429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43667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07299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3379" y="6110931"/>
            <a:ext cx="8212024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551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18978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040" y="6189786"/>
            <a:ext cx="8212024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67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100437397_Lenta__2_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6605" y="6136524"/>
            <a:ext cx="8212346" cy="86241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50167" y="195763"/>
            <a:ext cx="11535507" cy="27270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95250" indent="228600" algn="just">
              <a:lnSpc>
                <a:spcPct val="107000"/>
              </a:lnSpc>
              <a:spcAft>
                <a:spcPts val="0"/>
              </a:spcAft>
            </a:pPr>
            <a:r>
              <a:rPr lang="ru-RU" sz="32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Simplified Arabic Fixed" panose="02070309020205020404" pitchFamily="49" charset="-78"/>
              </a:rPr>
              <a:t>Во время блокады ежедневная норма хлеба для рабочих составляла всего 250 г, а </a:t>
            </a:r>
            <a:r>
              <a:rPr lang="ru-RU" sz="3200" b="1" dirty="0" smtClean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Simplified Arabic Fixed" panose="02070309020205020404" pitchFamily="49" charset="-78"/>
              </a:rPr>
              <a:t>детей </a:t>
            </a:r>
            <a:r>
              <a:rPr lang="ru-RU" sz="32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Simplified Arabic Fixed" panose="02070309020205020404" pitchFamily="49" charset="-78"/>
              </a:rPr>
              <a:t>– </a:t>
            </a:r>
            <a:r>
              <a:rPr lang="ru-RU" sz="32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вдвое</a:t>
            </a:r>
            <a:r>
              <a:rPr lang="ru-RU" sz="32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Simplified Arabic Fixed" panose="02070309020205020404" pitchFamily="49" charset="-78"/>
              </a:rPr>
              <a:t> меньше. Сколько граммов составляла норма хлеба для </a:t>
            </a:r>
            <a:r>
              <a:rPr lang="ru-RU" sz="3200" b="1" dirty="0" smtClean="0">
                <a:latin typeface="Arial Black" panose="020B0A04020102020204" pitchFamily="34" charset="0"/>
                <a:ea typeface="Times New Roman" panose="02020603050405020304" pitchFamily="18" charset="0"/>
                <a:cs typeface="Simplified Arabic Fixed" panose="02070309020205020404" pitchFamily="49" charset="-78"/>
              </a:rPr>
              <a:t>детей</a:t>
            </a:r>
            <a:r>
              <a:rPr lang="ru-RU" sz="3200" b="1" dirty="0" smtClean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Simplified Arabic Fixed" panose="02070309020205020404" pitchFamily="49" charset="-78"/>
              </a:rPr>
              <a:t>? </a:t>
            </a:r>
            <a:r>
              <a:rPr lang="ru-RU" sz="32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Simplified Arabic Fixed" panose="02070309020205020404" pitchFamily="49" charset="-78"/>
              </a:rPr>
              <a:t>Какую часть буханки хлеба весом 1 кг составляет эта норма?</a:t>
            </a:r>
            <a:endParaRPr lang="ru-RU" sz="32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Simplified Arabic Fixed" panose="02070309020205020404" pitchFamily="49" charset="-78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0552" y="3554650"/>
            <a:ext cx="12163244" cy="2200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3200" b="1" u="sng" dirty="0">
                <a:solidFill>
                  <a:srgbClr val="C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Решение:</a:t>
            </a:r>
            <a:r>
              <a:rPr lang="ru-RU" sz="3200" dirty="0">
                <a:solidFill>
                  <a:srgbClr val="C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1) 250 : 2 = 125 (г) – норма для        					     </a:t>
            </a:r>
            <a:r>
              <a:rPr lang="ru-RU" sz="3200" dirty="0" smtClean="0">
                <a:solidFill>
                  <a:srgbClr val="C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lang="ru-RU" sz="3200" dirty="0">
                <a:solidFill>
                  <a:srgbClr val="C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3200" dirty="0" smtClean="0">
              <a:solidFill>
                <a:srgbClr val="C00000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3200" dirty="0">
                <a:solidFill>
                  <a:srgbClr val="C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    2)1000 : 125 = 8 (ч.) – от буханки хлеба</a:t>
            </a:r>
            <a:endParaRPr lang="ru-RU" sz="3200" dirty="0">
              <a:solidFill>
                <a:srgbClr val="C000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3200" dirty="0">
                <a:solidFill>
                  <a:srgbClr val="C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Ответ: 125 граммов, 8 часть.</a:t>
            </a:r>
            <a:endParaRPr lang="ru-RU" sz="3200" dirty="0">
              <a:solidFill>
                <a:srgbClr val="C000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9157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3347474" y="2628733"/>
            <a:ext cx="5406567" cy="714375"/>
          </a:xfrm>
        </p:spPr>
        <p:txBody>
          <a:bodyPr/>
          <a:lstStyle/>
          <a:p>
            <a:pPr eaLnBrk="1" hangingPunct="1"/>
            <a:r>
              <a:rPr lang="ru-RU" altLang="ru-RU" sz="4000" b="1" dirty="0">
                <a:solidFill>
                  <a:srgbClr val="FF0000"/>
                </a:solidFill>
                <a:latin typeface="Arial Black" panose="020B0A04020102020204" pitchFamily="34" charset="0"/>
              </a:rPr>
              <a:t>ГОРОДА - ГЕРОИ</a:t>
            </a:r>
          </a:p>
        </p:txBody>
      </p:sp>
      <p:pic>
        <p:nvPicPr>
          <p:cNvPr id="4" name="Picture 7" descr="Ленинград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481" y="423613"/>
            <a:ext cx="1581150" cy="109061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989862" y="3943"/>
            <a:ext cx="152330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0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4" action="ppaction://hlinksldjump"/>
              </a:rPr>
              <a:t>ЛЕНИНГРАД</a:t>
            </a:r>
            <a:endParaRPr lang="ru-RU" sz="2000" b="1" u="sng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6857538" y="3943"/>
            <a:ext cx="1558925" cy="1455738"/>
            <a:chOff x="3424" y="391"/>
            <a:chExt cx="982" cy="917"/>
          </a:xfrm>
        </p:grpSpPr>
        <p:pic>
          <p:nvPicPr>
            <p:cNvPr id="5161" name="Picture 16" descr="Волгоград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6" y="708"/>
              <a:ext cx="800" cy="600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 Box 17"/>
            <p:cNvSpPr txBox="1">
              <a:spLocks noChangeArrowheads="1"/>
            </p:cNvSpPr>
            <p:nvPr/>
          </p:nvSpPr>
          <p:spPr bwMode="auto">
            <a:xfrm>
              <a:off x="3424" y="391"/>
              <a:ext cx="942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2000" b="1" u="sng" dirty="0">
                  <a:solidFill>
                    <a:srgbClr val="0033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hlinkClick r:id="rId5" action="ppaction://hlinksldjump"/>
                </a:rPr>
                <a:t>ВОЛГОГРАД</a:t>
              </a:r>
              <a:endParaRPr lang="ru-RU" sz="20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5" name="Group 9"/>
          <p:cNvGrpSpPr>
            <a:grpSpLocks/>
          </p:cNvGrpSpPr>
          <p:nvPr/>
        </p:nvGrpSpPr>
        <p:grpSpPr bwMode="auto">
          <a:xfrm>
            <a:off x="2627314" y="91256"/>
            <a:ext cx="1798637" cy="1368425"/>
            <a:chOff x="1142" y="391"/>
            <a:chExt cx="1133" cy="862"/>
          </a:xfrm>
        </p:grpSpPr>
        <p:pic>
          <p:nvPicPr>
            <p:cNvPr id="5159" name="Picture 10" descr="Севастополь">
              <a:hlinkClick r:id="rId7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1" y="709"/>
              <a:ext cx="800" cy="544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Text Box 11"/>
            <p:cNvSpPr txBox="1">
              <a:spLocks noChangeArrowheads="1"/>
            </p:cNvSpPr>
            <p:nvPr/>
          </p:nvSpPr>
          <p:spPr bwMode="auto">
            <a:xfrm>
              <a:off x="1142" y="391"/>
              <a:ext cx="1133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2000" b="1" u="sng" dirty="0">
                  <a:solidFill>
                    <a:srgbClr val="0033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hlinkClick r:id="rId9" action="ppaction://hlinksldjump"/>
                </a:rPr>
                <a:t>СЕВАСТОПОЛЬ</a:t>
              </a:r>
              <a:endParaRPr lang="ru-RU" sz="20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9" name="Group 21"/>
          <p:cNvGrpSpPr>
            <a:grpSpLocks/>
          </p:cNvGrpSpPr>
          <p:nvPr/>
        </p:nvGrpSpPr>
        <p:grpSpPr bwMode="auto">
          <a:xfrm>
            <a:off x="709060" y="427181"/>
            <a:ext cx="1824921" cy="1477169"/>
            <a:chOff x="295" y="753"/>
            <a:chExt cx="800" cy="878"/>
          </a:xfrm>
        </p:grpSpPr>
        <p:pic>
          <p:nvPicPr>
            <p:cNvPr id="5157" name="Picture 22" descr="Керчь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1071"/>
              <a:ext cx="800" cy="560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 Box 23"/>
            <p:cNvSpPr txBox="1">
              <a:spLocks noChangeArrowheads="1"/>
            </p:cNvSpPr>
            <p:nvPr/>
          </p:nvSpPr>
          <p:spPr bwMode="auto">
            <a:xfrm>
              <a:off x="365" y="753"/>
              <a:ext cx="555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2000" b="1" u="sng" dirty="0">
                  <a:solidFill>
                    <a:srgbClr val="0033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hlinkClick r:id="rId11" action="ppaction://hlinksldjump"/>
                </a:rPr>
                <a:t>КЕРЧЬ</a:t>
              </a:r>
              <a:endParaRPr lang="ru-RU" sz="20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10" name="Group 24"/>
          <p:cNvGrpSpPr>
            <a:grpSpLocks/>
          </p:cNvGrpSpPr>
          <p:nvPr/>
        </p:nvGrpSpPr>
        <p:grpSpPr bwMode="auto">
          <a:xfrm>
            <a:off x="8950987" y="440196"/>
            <a:ext cx="1270000" cy="1414462"/>
            <a:chOff x="4649" y="663"/>
            <a:chExt cx="800" cy="891"/>
          </a:xfrm>
        </p:grpSpPr>
        <p:pic>
          <p:nvPicPr>
            <p:cNvPr id="5155" name="Picture 25" descr="Минск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9" y="1026"/>
              <a:ext cx="800" cy="52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Text Box 26"/>
            <p:cNvSpPr txBox="1">
              <a:spLocks noChangeArrowheads="1"/>
            </p:cNvSpPr>
            <p:nvPr/>
          </p:nvSpPr>
          <p:spPr bwMode="auto">
            <a:xfrm>
              <a:off x="4722" y="663"/>
              <a:ext cx="641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2000" b="1" u="sng" dirty="0">
                  <a:solidFill>
                    <a:srgbClr val="0033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hlinkClick r:id="rId13" action="ppaction://hlinksldjump"/>
                </a:rPr>
                <a:t>МИНСК</a:t>
              </a:r>
              <a:endParaRPr lang="ru-RU" sz="20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11" name="Group 36"/>
          <p:cNvGrpSpPr>
            <a:grpSpLocks/>
          </p:cNvGrpSpPr>
          <p:nvPr/>
        </p:nvGrpSpPr>
        <p:grpSpPr bwMode="auto">
          <a:xfrm>
            <a:off x="220440" y="1901794"/>
            <a:ext cx="2030413" cy="1363662"/>
            <a:chOff x="0" y="1706"/>
            <a:chExt cx="1279" cy="859"/>
          </a:xfrm>
        </p:grpSpPr>
        <p:pic>
          <p:nvPicPr>
            <p:cNvPr id="5153" name="Picture 37" descr="Новороссийск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069"/>
              <a:ext cx="800" cy="496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Text Box 38"/>
            <p:cNvSpPr txBox="1">
              <a:spLocks noChangeArrowheads="1"/>
            </p:cNvSpPr>
            <p:nvPr/>
          </p:nvSpPr>
          <p:spPr bwMode="auto">
            <a:xfrm>
              <a:off x="0" y="1706"/>
              <a:ext cx="1279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2000" b="1" u="sng" dirty="0">
                  <a:solidFill>
                    <a:srgbClr val="0033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hlinkClick r:id="rId15" action="ppaction://hlinksldjump"/>
                </a:rPr>
                <a:t>НОВОРОССИЙСК</a:t>
              </a:r>
              <a:endParaRPr lang="ru-RU" sz="20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12" name="Group 27"/>
          <p:cNvGrpSpPr>
            <a:grpSpLocks/>
          </p:cNvGrpSpPr>
          <p:nvPr/>
        </p:nvGrpSpPr>
        <p:grpSpPr bwMode="auto">
          <a:xfrm>
            <a:off x="9928226" y="1852550"/>
            <a:ext cx="1298575" cy="1457325"/>
            <a:chOff x="4631" y="1650"/>
            <a:chExt cx="818" cy="918"/>
          </a:xfrm>
        </p:grpSpPr>
        <p:pic>
          <p:nvPicPr>
            <p:cNvPr id="5151" name="Picture 28" descr="Москва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9" y="1968"/>
              <a:ext cx="800" cy="600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Text Box 29"/>
            <p:cNvSpPr txBox="1">
              <a:spLocks noChangeArrowheads="1"/>
            </p:cNvSpPr>
            <p:nvPr/>
          </p:nvSpPr>
          <p:spPr bwMode="auto">
            <a:xfrm>
              <a:off x="4631" y="1650"/>
              <a:ext cx="730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2000" b="1" u="sng" dirty="0">
                  <a:solidFill>
                    <a:srgbClr val="0033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hlinkClick r:id="rId17" action="ppaction://hlinksldjump"/>
                </a:rPr>
                <a:t>МОСКВА</a:t>
              </a:r>
              <a:endParaRPr lang="ru-RU" sz="20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13" name="Group 33"/>
          <p:cNvGrpSpPr>
            <a:grpSpLocks/>
          </p:cNvGrpSpPr>
          <p:nvPr/>
        </p:nvGrpSpPr>
        <p:grpSpPr bwMode="auto">
          <a:xfrm>
            <a:off x="1223086" y="3309875"/>
            <a:ext cx="863600" cy="1809750"/>
            <a:chOff x="431" y="2636"/>
            <a:chExt cx="544" cy="1140"/>
          </a:xfrm>
        </p:grpSpPr>
        <p:pic>
          <p:nvPicPr>
            <p:cNvPr id="5149" name="Picture 34" descr="Тула"/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" y="2976"/>
              <a:ext cx="544" cy="800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Text Box 35"/>
            <p:cNvSpPr txBox="1">
              <a:spLocks noChangeArrowheads="1"/>
            </p:cNvSpPr>
            <p:nvPr/>
          </p:nvSpPr>
          <p:spPr bwMode="auto">
            <a:xfrm>
              <a:off x="431" y="2636"/>
              <a:ext cx="474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2000" b="1" u="sng" dirty="0">
                  <a:solidFill>
                    <a:srgbClr val="0033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hlinkClick r:id="" action="ppaction://noaction"/>
                </a:rPr>
                <a:t>ТУЛА</a:t>
              </a:r>
              <a:endParaRPr lang="ru-RU" sz="20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16" name="Group 30"/>
          <p:cNvGrpSpPr>
            <a:grpSpLocks/>
          </p:cNvGrpSpPr>
          <p:nvPr/>
        </p:nvGrpSpPr>
        <p:grpSpPr bwMode="auto">
          <a:xfrm>
            <a:off x="9267582" y="3361889"/>
            <a:ext cx="1508125" cy="1774825"/>
            <a:chOff x="4162" y="2704"/>
            <a:chExt cx="950" cy="1118"/>
          </a:xfrm>
        </p:grpSpPr>
        <p:pic>
          <p:nvPicPr>
            <p:cNvPr id="5147" name="Picture 31" descr="Мурманск"/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8" y="3022"/>
              <a:ext cx="480" cy="800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 Box 32"/>
            <p:cNvSpPr txBox="1">
              <a:spLocks noChangeArrowheads="1"/>
            </p:cNvSpPr>
            <p:nvPr/>
          </p:nvSpPr>
          <p:spPr bwMode="auto">
            <a:xfrm>
              <a:off x="4162" y="2704"/>
              <a:ext cx="950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2000" b="1" u="sng" dirty="0">
                  <a:solidFill>
                    <a:srgbClr val="0033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hlinkClick r:id="" action="ppaction://noaction"/>
                </a:rPr>
                <a:t>МУРМАНСК</a:t>
              </a:r>
              <a:endParaRPr lang="ru-RU" sz="20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19" name="Group 42"/>
          <p:cNvGrpSpPr>
            <a:grpSpLocks/>
          </p:cNvGrpSpPr>
          <p:nvPr/>
        </p:nvGrpSpPr>
        <p:grpSpPr bwMode="auto">
          <a:xfrm>
            <a:off x="2749550" y="3496403"/>
            <a:ext cx="917575" cy="2062162"/>
            <a:chOff x="793" y="2659"/>
            <a:chExt cx="578" cy="1299"/>
          </a:xfrm>
        </p:grpSpPr>
        <p:pic>
          <p:nvPicPr>
            <p:cNvPr id="5145" name="Picture 43" descr="Брестская крепость"/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3" y="3158"/>
              <a:ext cx="544" cy="800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Text Box 44"/>
            <p:cNvSpPr txBox="1">
              <a:spLocks noChangeArrowheads="1"/>
            </p:cNvSpPr>
            <p:nvPr/>
          </p:nvSpPr>
          <p:spPr bwMode="auto">
            <a:xfrm>
              <a:off x="838" y="2659"/>
              <a:ext cx="533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2000" b="1" u="sng" dirty="0" smtClean="0">
                  <a:solidFill>
                    <a:srgbClr val="0033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БРЕСТ</a:t>
              </a:r>
              <a:endParaRPr lang="ru-RU" sz="20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22" name="Group 12"/>
          <p:cNvGrpSpPr>
            <a:grpSpLocks/>
          </p:cNvGrpSpPr>
          <p:nvPr/>
        </p:nvGrpSpPr>
        <p:grpSpPr bwMode="auto">
          <a:xfrm>
            <a:off x="7818390" y="3643314"/>
            <a:ext cx="1125537" cy="1852613"/>
            <a:chOff x="3515" y="3068"/>
            <a:chExt cx="797" cy="1117"/>
          </a:xfrm>
        </p:grpSpPr>
        <p:pic>
          <p:nvPicPr>
            <p:cNvPr id="5143" name="Picture 13" descr="Одесса">
              <a:hlinkClick r:id="rId21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0" y="3385"/>
              <a:ext cx="752" cy="800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2" name="Text Box 14"/>
            <p:cNvSpPr txBox="1">
              <a:spLocks noChangeArrowheads="1"/>
            </p:cNvSpPr>
            <p:nvPr/>
          </p:nvSpPr>
          <p:spPr bwMode="auto">
            <a:xfrm>
              <a:off x="3515" y="3068"/>
              <a:ext cx="757" cy="2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2000" b="1" u="sng" dirty="0">
                  <a:solidFill>
                    <a:srgbClr val="0033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hlinkClick r:id="" action="ppaction://noaction"/>
                </a:rPr>
                <a:t>ОДЕССА</a:t>
              </a:r>
              <a:endParaRPr lang="ru-RU" sz="20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25" name="Group 39"/>
          <p:cNvGrpSpPr>
            <a:grpSpLocks/>
          </p:cNvGrpSpPr>
          <p:nvPr/>
        </p:nvGrpSpPr>
        <p:grpSpPr bwMode="auto">
          <a:xfrm>
            <a:off x="3963792" y="3828155"/>
            <a:ext cx="1441450" cy="1765300"/>
            <a:chOff x="1096" y="3044"/>
            <a:chExt cx="908" cy="1112"/>
          </a:xfrm>
        </p:grpSpPr>
        <p:pic>
          <p:nvPicPr>
            <p:cNvPr id="5141" name="Picture 40" descr="Смоленск"/>
            <p:cNvPicPr>
              <a:picLocks noChangeAspect="1" noChangeArrowheads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2" y="3356"/>
              <a:ext cx="592" cy="800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5" name="Text Box 41"/>
            <p:cNvSpPr txBox="1">
              <a:spLocks noChangeArrowheads="1"/>
            </p:cNvSpPr>
            <p:nvPr/>
          </p:nvSpPr>
          <p:spPr bwMode="auto">
            <a:xfrm>
              <a:off x="1096" y="3044"/>
              <a:ext cx="908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2000" b="1" u="sng" dirty="0">
                  <a:solidFill>
                    <a:srgbClr val="0033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hlinkClick r:id="" action="ppaction://noaction"/>
                </a:rPr>
                <a:t>СМОЛЕНСК</a:t>
              </a:r>
              <a:endParaRPr lang="ru-RU" sz="20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28" name="Group 18"/>
          <p:cNvGrpSpPr>
            <a:grpSpLocks/>
          </p:cNvGrpSpPr>
          <p:nvPr/>
        </p:nvGrpSpPr>
        <p:grpSpPr bwMode="auto">
          <a:xfrm>
            <a:off x="5691066" y="3828155"/>
            <a:ext cx="1651000" cy="1571625"/>
            <a:chOff x="2200" y="3041"/>
            <a:chExt cx="1200" cy="1115"/>
          </a:xfrm>
        </p:grpSpPr>
        <p:pic>
          <p:nvPicPr>
            <p:cNvPr id="5139" name="Picture 19" descr="Киев"/>
            <p:cNvPicPr>
              <a:picLocks noChangeAspect="1" noChangeArrowheads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0" y="3404"/>
              <a:ext cx="1200" cy="752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>
                  <a:alpha val="5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8" name="Text Box 20"/>
            <p:cNvSpPr txBox="1">
              <a:spLocks noChangeArrowheads="1"/>
            </p:cNvSpPr>
            <p:nvPr/>
          </p:nvSpPr>
          <p:spPr bwMode="auto">
            <a:xfrm>
              <a:off x="2527" y="3041"/>
              <a:ext cx="555" cy="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2000" b="1" u="sng" dirty="0">
                  <a:solidFill>
                    <a:srgbClr val="0033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hlinkClick r:id="rId25" action="ppaction://hlinksldjump"/>
                </a:rPr>
                <a:t>КИЕВ</a:t>
              </a:r>
              <a:endParaRPr lang="ru-RU" sz="20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922333" y="6062827"/>
            <a:ext cx="8212024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765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 dirty="0" smtClean="0"/>
              <a:t>Реши задачу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1262" y="1068779"/>
            <a:ext cx="11232738" cy="434142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ru-RU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Работая на токарном станке в годы </a:t>
            </a:r>
          </a:p>
          <a:p>
            <a:pPr marL="0" indent="0" eaLnBrk="1" hangingPunct="1">
              <a:buNone/>
            </a:pPr>
            <a:r>
              <a:rPr lang="ru-RU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Великой Отечественной войны, </a:t>
            </a:r>
          </a:p>
          <a:p>
            <a:pPr marL="0" indent="0" eaLnBrk="1" hangingPunct="1">
              <a:buNone/>
            </a:pPr>
            <a:r>
              <a:rPr lang="ru-RU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взрослый за час изготавливал </a:t>
            </a:r>
          </a:p>
          <a:p>
            <a:pPr marL="0" indent="0" eaLnBrk="1" hangingPunct="1">
              <a:buNone/>
            </a:pPr>
            <a:r>
              <a:rPr lang="ru-RU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128 деталей и работал 9 часов.</a:t>
            </a:r>
          </a:p>
          <a:p>
            <a:pPr marL="0" indent="0" eaLnBrk="1" hangingPunct="1">
              <a:buNone/>
            </a:pPr>
            <a:r>
              <a:rPr lang="ru-RU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Ребёнок за час изготавливал 93 детали </a:t>
            </a:r>
          </a:p>
          <a:p>
            <a:pPr marL="0" indent="0" eaLnBrk="1" hangingPunct="1">
              <a:buNone/>
            </a:pPr>
            <a:r>
              <a:rPr lang="ru-RU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работал 7 часов. Сколько всего </a:t>
            </a:r>
          </a:p>
          <a:p>
            <a:pPr marL="0" indent="0" eaLnBrk="1" hangingPunct="1">
              <a:buNone/>
            </a:pPr>
            <a:r>
              <a:rPr lang="ru-RU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деталей изготовят за день взрослый  и ребёнок вместе?</a:t>
            </a:r>
          </a:p>
        </p:txBody>
      </p:sp>
      <p:pic>
        <p:nvPicPr>
          <p:cNvPr id="5" name="Picture 4" descr="http://festival.1september.ru/articles/522673/img2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7275" y="515587"/>
            <a:ext cx="2971800" cy="4267200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863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100437397_Lenta__2_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6605" y="6136524"/>
            <a:ext cx="8212346" cy="86241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2504" y="144840"/>
            <a:ext cx="11602192" cy="3780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sz="3200" b="1" dirty="0" smtClean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Решите задачу</a:t>
            </a:r>
          </a:p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sz="3200" b="1" dirty="0" smtClean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аэродрома </a:t>
            </a:r>
            <a:r>
              <a:rPr lang="ru-RU" sz="32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вылетели одновременно в противоположных направлениях два самолета. </a:t>
            </a:r>
            <a:r>
              <a:rPr lang="ru-RU" sz="3200" b="1" dirty="0" smtClean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Через </a:t>
            </a:r>
            <a:r>
              <a:rPr lang="ru-RU" sz="32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часа расстояние между ними было </a:t>
            </a:r>
            <a:endParaRPr lang="ru-RU" sz="3200" b="1" dirty="0" smtClean="0"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sz="3200" b="1" dirty="0" smtClean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3805 </a:t>
            </a:r>
            <a:r>
              <a:rPr lang="ru-RU" sz="32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км. Какое расстояние пролетел второй самолет, если скорость первого самолета 620 км/ч?</a:t>
            </a:r>
            <a:endParaRPr lang="ru-RU" sz="32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8769" y="3244334"/>
            <a:ext cx="75527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</a:p>
          <a:p>
            <a:r>
              <a:rPr lang="ru-RU" sz="36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        Решите пример </a:t>
            </a:r>
            <a:endParaRPr lang="ru-RU" sz="36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42969" y="3836053"/>
            <a:ext cx="801533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 smtClean="0">
                <a:latin typeface="Arial Black" panose="020B0A04020102020204" pitchFamily="34" charset="0"/>
              </a:rPr>
              <a:t>  </a:t>
            </a:r>
            <a:endParaRPr lang="ru-RU" sz="4800" dirty="0">
              <a:latin typeface="Arial Black" panose="020B0A04020102020204" pitchFamily="34" charset="0"/>
            </a:endParaRPr>
          </a:p>
          <a:p>
            <a:r>
              <a:rPr lang="ru-RU" sz="4800" dirty="0" smtClean="0">
                <a:latin typeface="Arial Black" panose="020B0A04020102020204" pitchFamily="34" charset="0"/>
              </a:rPr>
              <a:t>20 </a:t>
            </a:r>
            <a:r>
              <a:rPr lang="ru-RU" sz="4800" dirty="0">
                <a:latin typeface="Arial Black" panose="020B0A04020102020204" pitchFamily="34" charset="0"/>
              </a:rPr>
              <a:t>000 – 5 820) : 20 • 2 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59602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vat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424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4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47605" y="65314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61257" y="-629391"/>
            <a:ext cx="1104405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Война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унесла 27 млн. жизней советских людей. Много наших деревень и городов было разрушено.  На защиту Родины поднялись все: и мужчины, и женщины, и старики, и молодежь, все нации и народности страны. Невиданная стойкость и героизм на полях сражений, мужественная борьба партизан и подпольщиков за линией фронта, почти круглосуточный  труд в тылу — вот чем была завоевана эта победа.</a:t>
            </a:r>
          </a:p>
        </p:txBody>
      </p:sp>
      <p:pic>
        <p:nvPicPr>
          <p:cNvPr id="4" name="Рисунок 3" descr="92140130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89621" y="4355329"/>
            <a:ext cx="3075708" cy="2306782"/>
          </a:xfrm>
          <a:prstGeom prst="rect">
            <a:avLst/>
          </a:prstGeom>
        </p:spPr>
      </p:pic>
      <p:pic>
        <p:nvPicPr>
          <p:cNvPr id="5" name="Рисунок 4" descr="22fd10e2ae3b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3283" y="4456334"/>
            <a:ext cx="2906459" cy="2205777"/>
          </a:xfrm>
          <a:prstGeom prst="rect">
            <a:avLst/>
          </a:prstGeom>
        </p:spPr>
      </p:pic>
      <p:pic>
        <p:nvPicPr>
          <p:cNvPr id="6" name="Picture 2" descr="Pavlov's Hous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01337" y="4966975"/>
            <a:ext cx="2612649" cy="1695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11274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12191999" cy="61678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6521" y="6167841"/>
            <a:ext cx="8212024" cy="859611"/>
          </a:xfrm>
          <a:prstGeom prst="rect">
            <a:avLst/>
          </a:prstGeom>
        </p:spPr>
      </p:pic>
      <p:pic>
        <p:nvPicPr>
          <p:cNvPr id="4" name="минута молчания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58846" y="61292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674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9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1672</TotalTime>
  <Words>514</Words>
  <Application>Microsoft Office PowerPoint</Application>
  <PresentationFormat>Произвольный</PresentationFormat>
  <Paragraphs>90</Paragraphs>
  <Slides>18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Тема Office</vt:lpstr>
      <vt:lpstr>1_Тема Office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ГОРОДА - ГЕРОИ</vt:lpstr>
      <vt:lpstr>Реши задачу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TWiSTER_5K</dc:creator>
  <cp:lastModifiedBy>СударенковаНВ</cp:lastModifiedBy>
  <cp:revision>63</cp:revision>
  <dcterms:created xsi:type="dcterms:W3CDTF">2015-04-22T17:55:45Z</dcterms:created>
  <dcterms:modified xsi:type="dcterms:W3CDTF">2019-05-15T07:01:58Z</dcterms:modified>
</cp:coreProperties>
</file>