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4" r:id="rId7"/>
    <p:sldId id="268" r:id="rId8"/>
    <p:sldId id="267" r:id="rId9"/>
    <p:sldId id="270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000"/>
    <a:srgbClr val="33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3C71B-8902-40FA-9122-288360232B1F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E7DC8-F128-47FC-BA83-BAA2AF590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E7DC8-F128-47FC-BA83-BAA2AF59048D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BCDC649-204C-4788-BB3C-921834F547F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F285AB0-BD9D-436F-BE75-CC3D7FFE6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429684" cy="2135730"/>
          </a:xfrm>
          <a:effectLst>
            <a:glow rad="63500">
              <a:schemeClr val="accent6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angle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algn="ctr"/>
            <a:r>
              <a:rPr lang="ru-RU" sz="67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Тема:</a:t>
            </a:r>
            <a:r>
              <a:rPr lang="ru-RU" sz="6700" b="1" dirty="0" smtClean="0">
                <a:effectLst/>
              </a:rPr>
              <a:t/>
            </a:r>
            <a:br>
              <a:rPr lang="ru-RU" sz="6700" b="1" dirty="0" smtClean="0">
                <a:effectLst/>
              </a:rPr>
            </a:br>
            <a:r>
              <a:rPr lang="ru-RU" sz="6700" b="1" dirty="0" smtClean="0">
                <a:effectLst/>
              </a:rPr>
              <a:t> </a:t>
            </a:r>
            <a:r>
              <a:rPr lang="ru-RU" sz="6700" b="1" i="1" dirty="0" smtClean="0">
                <a:solidFill>
                  <a:srgbClr val="D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«Расчет расхода воды»</a:t>
            </a:r>
            <a:endParaRPr lang="ru-RU" sz="6700" b="1" i="1" dirty="0">
              <a:solidFill>
                <a:srgbClr val="D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27576" y="4841776"/>
            <a:ext cx="3816424" cy="2016224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/>
              <a:t>Подготовила : учитель технологии Андреева В.А.</a:t>
            </a:r>
            <a:endParaRPr lang="ru-RU" sz="2800" b="1" dirty="0"/>
          </a:p>
        </p:txBody>
      </p:sp>
      <p:pic>
        <p:nvPicPr>
          <p:cNvPr id="1026" name="Picture 2" descr="C:\Users\User\Desktop\news_img_247_4630_135657848313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852936"/>
            <a:ext cx="5004048" cy="379811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200025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</a:rPr>
              <a:t>Основные виды услуг, предоставляемых населению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1"/>
            <a:ext cx="8229600" cy="3815086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sz="4000" dirty="0" smtClean="0">
                <a:solidFill>
                  <a:srgbClr val="FFFF00"/>
                </a:solidFill>
              </a:rPr>
              <a:t>снабжение электроэнергией;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FFFF00"/>
                </a:solidFill>
              </a:rPr>
              <a:t>снабжение холодной и горячей водой;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FFFF00"/>
                </a:solidFill>
              </a:rPr>
              <a:t>отопление помещений;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FFFF00"/>
                </a:solidFill>
              </a:rPr>
              <a:t>водоотведение;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FFFF00"/>
                </a:solidFill>
              </a:rPr>
              <a:t>вывоз мусора.</a:t>
            </a:r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Приборы учета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rgbClr val="FFFF00"/>
                </a:solidFill>
              </a:rPr>
              <a:t>Счетчики электроэнергии:</a:t>
            </a:r>
          </a:p>
          <a:p>
            <a:pPr algn="ctr">
              <a:buNone/>
            </a:pPr>
            <a:endParaRPr lang="ru-RU" sz="44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 err="1" smtClean="0">
                <a:solidFill>
                  <a:srgbClr val="FFFF00"/>
                </a:solidFill>
              </a:rPr>
              <a:t>однотарифные</a:t>
            </a:r>
            <a:r>
              <a:rPr lang="ru-RU" dirty="0" smtClean="0">
                <a:solidFill>
                  <a:srgbClr val="FFFF00"/>
                </a:solidFill>
              </a:rPr>
              <a:t>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 err="1" smtClean="0">
                <a:solidFill>
                  <a:srgbClr val="FFFF00"/>
                </a:solidFill>
              </a:rPr>
              <a:t>двухтарифные</a:t>
            </a:r>
            <a:r>
              <a:rPr lang="ru-RU" dirty="0" smtClean="0">
                <a:solidFill>
                  <a:srgbClr val="FFFF00"/>
                </a:solidFill>
              </a:rPr>
              <a:t>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sz="4400" dirty="0"/>
          </a:p>
        </p:txBody>
      </p:sp>
      <p:pic>
        <p:nvPicPr>
          <p:cNvPr id="6" name="Рисунок 5" descr="Как отменить автоматический переход на зимнее время на много…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2357430"/>
            <a:ext cx="529881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Приборы учета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FF00"/>
                </a:solidFill>
              </a:rPr>
              <a:t>Счетчик горячей             Счетчик холодной                          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             воды                                 </a:t>
            </a:r>
            <a:r>
              <a:rPr lang="ru-RU" dirty="0" err="1" smtClean="0">
                <a:solidFill>
                  <a:srgbClr val="FFFF00"/>
                </a:solidFill>
              </a:rPr>
              <a:t>воды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User\Desktop\34ea6f48a0b1771d362f8cd0b61a3b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928934"/>
            <a:ext cx="7286676" cy="35719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Приборы учета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rgbClr val="FFFF00"/>
                </a:solidFill>
              </a:rPr>
              <a:t>Газовый счетчик</a:t>
            </a:r>
          </a:p>
          <a:p>
            <a:pPr algn="ctr">
              <a:buNone/>
            </a:pP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3075" name="Picture 3" descr="C:\Users\User\Desktop\19556_BnHo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3810000" cy="4146550"/>
          </a:xfrm>
          <a:prstGeom prst="rect">
            <a:avLst/>
          </a:prstGeom>
          <a:noFill/>
        </p:spPr>
      </p:pic>
      <p:pic>
        <p:nvPicPr>
          <p:cNvPr id="3076" name="Picture 4" descr="C:\Users\User\Desktop\10204-45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8868"/>
            <a:ext cx="4024314" cy="407194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Тарифы на услуги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6280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Цена на холодную воду (руб.</a:t>
            </a:r>
            <a:r>
              <a:rPr lang="en-US" b="1" dirty="0" smtClean="0">
                <a:solidFill>
                  <a:srgbClr val="FFFF00"/>
                </a:solidFill>
              </a:rPr>
              <a:t>/</a:t>
            </a:r>
            <a:r>
              <a:rPr lang="ru-RU" b="1" dirty="0" smtClean="0">
                <a:solidFill>
                  <a:srgbClr val="FFFF00"/>
                </a:solidFill>
              </a:rPr>
              <a:t>куб. метр)</a:t>
            </a:r>
          </a:p>
          <a:p>
            <a:pPr algn="ctr"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 algn="ctr">
              <a:buNone/>
            </a:pPr>
            <a:endParaRPr lang="ru-RU" b="1" dirty="0">
              <a:solidFill>
                <a:srgbClr val="FFFF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39552" y="2636912"/>
          <a:ext cx="7992888" cy="277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8222"/>
                <a:gridCol w="1998222"/>
                <a:gridCol w="1998222"/>
                <a:gridCol w="1998222"/>
              </a:tblGrid>
              <a:tr h="15841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Холодная</a:t>
                      </a:r>
                      <a:r>
                        <a:rPr lang="ru-RU" sz="2400" baseline="0" dirty="0" smtClean="0"/>
                        <a:t> вода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Водоотведение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Холодная</a:t>
                      </a:r>
                      <a:r>
                        <a:rPr lang="ru-RU" sz="2400" baseline="0" dirty="0" smtClean="0"/>
                        <a:t> вода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Водоотведение</a:t>
                      </a:r>
                    </a:p>
                    <a:p>
                      <a:pPr algn="ctr"/>
                      <a:r>
                        <a:rPr lang="ru-RU" sz="2400" dirty="0" smtClean="0"/>
                        <a:t>Горячая вода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Горячая вода</a:t>
                      </a:r>
                      <a:endParaRPr lang="ru-RU" sz="2400" dirty="0"/>
                    </a:p>
                  </a:txBody>
                  <a:tcPr/>
                </a:tc>
              </a:tr>
              <a:tr h="10417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40,67</a:t>
                      </a:r>
                      <a:endParaRPr lang="ru-RU" sz="3600" b="1" dirty="0" smtClean="0"/>
                    </a:p>
                    <a:p>
                      <a:pPr algn="ctr"/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52,25</a:t>
                      </a:r>
                      <a:endParaRPr lang="ru-RU" sz="3600" b="1" dirty="0" smtClean="0"/>
                    </a:p>
                    <a:p>
                      <a:pPr algn="ctr"/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52,25</a:t>
                      </a:r>
                      <a:endParaRPr lang="ru-RU" sz="3600" b="1" dirty="0" smtClean="0"/>
                    </a:p>
                    <a:p>
                      <a:pPr algn="ctr"/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52,25</a:t>
                      </a:r>
                      <a:endParaRPr lang="ru-RU" sz="3600" b="1" dirty="0" smtClean="0"/>
                    </a:p>
                    <a:p>
                      <a:pPr algn="ctr"/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46095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Рассчитать стоимость расхода воды за месяц.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1"/>
            <a:ext cx="8435280" cy="2652327"/>
          </a:xfrm>
        </p:spPr>
        <p:txBody>
          <a:bodyPr>
            <a:noAutofit/>
          </a:bodyPr>
          <a:lstStyle/>
          <a:p>
            <a:pPr marL="742950" indent="-742950">
              <a:buNone/>
            </a:pPr>
            <a:r>
              <a:rPr lang="ru-RU" sz="2400" dirty="0" smtClean="0">
                <a:solidFill>
                  <a:schemeClr val="accent6">
                    <a:lumMod val="90000"/>
                  </a:schemeClr>
                </a:solidFill>
              </a:rPr>
              <a:t>Текущие показания счетчика.</a:t>
            </a:r>
          </a:p>
          <a:p>
            <a:pPr marL="742950" indent="-742950">
              <a:buNone/>
            </a:pPr>
            <a:r>
              <a:rPr lang="ru-RU" sz="2400" dirty="0" smtClean="0">
                <a:solidFill>
                  <a:schemeClr val="accent6">
                    <a:lumMod val="90000"/>
                  </a:schemeClr>
                </a:solidFill>
              </a:rPr>
              <a:t>			</a:t>
            </a:r>
            <a:r>
              <a:rPr lang="ru-RU" dirty="0" smtClean="0">
                <a:solidFill>
                  <a:schemeClr val="accent6">
                    <a:lumMod val="90000"/>
                  </a:schemeClr>
                </a:solidFill>
              </a:rPr>
              <a:t>-</a:t>
            </a:r>
          </a:p>
          <a:p>
            <a:pPr marL="742950" indent="-742950">
              <a:buNone/>
            </a:pPr>
            <a:r>
              <a:rPr lang="ru-RU" sz="2400" dirty="0" smtClean="0">
                <a:solidFill>
                  <a:schemeClr val="accent6">
                    <a:lumMod val="90000"/>
                  </a:schemeClr>
                </a:solidFill>
              </a:rPr>
              <a:t>Предыдущие показания счетчика.</a:t>
            </a:r>
          </a:p>
          <a:p>
            <a:pPr marL="742950" indent="-742950">
              <a:buNone/>
            </a:pPr>
            <a:r>
              <a:rPr lang="ru-RU" sz="2400" dirty="0" smtClean="0">
                <a:solidFill>
                  <a:schemeClr val="accent6">
                    <a:lumMod val="90000"/>
                  </a:schemeClr>
                </a:solidFill>
              </a:rPr>
              <a:t>			=</a:t>
            </a:r>
          </a:p>
          <a:p>
            <a:pPr marL="742950" indent="-742950">
              <a:buNone/>
            </a:pPr>
            <a:r>
              <a:rPr lang="ru-RU" sz="1000" dirty="0" smtClean="0">
                <a:solidFill>
                  <a:schemeClr val="accent6">
                    <a:lumMod val="90000"/>
                  </a:schemeClr>
                </a:solidFill>
              </a:rPr>
              <a:t>	</a:t>
            </a:r>
            <a:r>
              <a:rPr lang="ru-RU" sz="2400" dirty="0" smtClean="0">
                <a:solidFill>
                  <a:schemeClr val="accent6">
                    <a:lumMod val="90000"/>
                  </a:schemeClr>
                </a:solidFill>
              </a:rPr>
              <a:t>Расход воды за месяц</a:t>
            </a:r>
            <a:endParaRPr lang="ru-RU" sz="1050" dirty="0" smtClean="0">
              <a:solidFill>
                <a:schemeClr val="accent6">
                  <a:lumMod val="9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1050" dirty="0" smtClean="0">
              <a:solidFill>
                <a:schemeClr val="accent6">
                  <a:lumMod val="90000"/>
                </a:schemeClr>
              </a:solidFill>
            </a:endParaRPr>
          </a:p>
        </p:txBody>
      </p:sp>
      <p:pic>
        <p:nvPicPr>
          <p:cNvPr id="4098" name="Picture 2" descr="C:\Users\User\Desktop\full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929066"/>
            <a:ext cx="3605212" cy="248602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Формула для расчета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FFFF00"/>
                </a:solidFill>
              </a:rPr>
              <a:t>Горячая вода </a:t>
            </a:r>
            <a:r>
              <a:rPr lang="en-US" sz="2400" dirty="0" smtClean="0">
                <a:solidFill>
                  <a:srgbClr val="FFFF00"/>
                </a:solidFill>
              </a:rPr>
              <a:t>=</a:t>
            </a:r>
            <a:r>
              <a:rPr lang="ru-RU" sz="2400" dirty="0" smtClean="0">
                <a:solidFill>
                  <a:srgbClr val="FFFF00"/>
                </a:solidFill>
              </a:rPr>
              <a:t> куб.м  * тариф</a:t>
            </a:r>
          </a:p>
          <a:p>
            <a:pPr marL="514350" indent="-514350">
              <a:buNone/>
            </a:pPr>
            <a:r>
              <a:rPr lang="ru-RU" sz="2400" dirty="0" smtClean="0">
                <a:solidFill>
                  <a:srgbClr val="FFFF00"/>
                </a:solidFill>
              </a:rPr>
              <a:t>                           </a:t>
            </a:r>
            <a:r>
              <a:rPr lang="en-US" sz="2400" dirty="0" smtClean="0">
                <a:solidFill>
                  <a:srgbClr val="FFFF00"/>
                </a:solidFill>
              </a:rPr>
              <a:t>+</a:t>
            </a:r>
            <a:endParaRPr lang="ru-RU" sz="2400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sz="2400" dirty="0" smtClean="0">
                <a:solidFill>
                  <a:srgbClr val="FFFF00"/>
                </a:solidFill>
              </a:rPr>
              <a:t>Холодная вода </a:t>
            </a:r>
            <a:r>
              <a:rPr lang="en-US" sz="2400" dirty="0" smtClean="0">
                <a:solidFill>
                  <a:srgbClr val="FFFF00"/>
                </a:solidFill>
              </a:rPr>
              <a:t>=</a:t>
            </a:r>
            <a:r>
              <a:rPr lang="ru-RU" sz="2400" dirty="0" smtClean="0">
                <a:solidFill>
                  <a:srgbClr val="FFFF00"/>
                </a:solidFill>
              </a:rPr>
              <a:t> куб.м  * тариф</a:t>
            </a:r>
            <a:endParaRPr lang="en-US" sz="2400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sz="2400" dirty="0" smtClean="0">
                <a:solidFill>
                  <a:srgbClr val="FFFF00"/>
                </a:solidFill>
              </a:rPr>
              <a:t>                           </a:t>
            </a:r>
            <a:r>
              <a:rPr lang="en-US" sz="2400" dirty="0" smtClean="0">
                <a:solidFill>
                  <a:srgbClr val="FFFF00"/>
                </a:solidFill>
              </a:rPr>
              <a:t>+</a:t>
            </a:r>
            <a:endParaRPr lang="ru-RU" sz="2400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sz="2400" dirty="0" smtClean="0">
                <a:solidFill>
                  <a:srgbClr val="FFFF00"/>
                </a:solidFill>
              </a:rPr>
              <a:t>Водоотведение </a:t>
            </a:r>
            <a:r>
              <a:rPr lang="en-US" sz="2400" dirty="0" smtClean="0">
                <a:solidFill>
                  <a:srgbClr val="FFFF00"/>
                </a:solidFill>
              </a:rPr>
              <a:t>=</a:t>
            </a:r>
            <a:r>
              <a:rPr lang="ru-RU" sz="2400" dirty="0" smtClean="0">
                <a:solidFill>
                  <a:srgbClr val="FFFF00"/>
                </a:solidFill>
              </a:rPr>
              <a:t> (</a:t>
            </a:r>
            <a:r>
              <a:rPr lang="ru-RU" sz="2400" dirty="0" err="1" smtClean="0">
                <a:solidFill>
                  <a:srgbClr val="FFFF00"/>
                </a:solidFill>
              </a:rPr>
              <a:t>гор.в</a:t>
            </a:r>
            <a:r>
              <a:rPr lang="ru-RU" sz="2400" dirty="0" smtClean="0">
                <a:solidFill>
                  <a:srgbClr val="FFFF00"/>
                </a:solidFill>
              </a:rPr>
              <a:t>.</a:t>
            </a:r>
            <a:r>
              <a:rPr lang="en-US" sz="2400" dirty="0" smtClean="0">
                <a:solidFill>
                  <a:srgbClr val="FFFF00"/>
                </a:solidFill>
              </a:rPr>
              <a:t>+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хол.в</a:t>
            </a:r>
            <a:r>
              <a:rPr lang="ru-RU" sz="2400" dirty="0" smtClean="0">
                <a:solidFill>
                  <a:srgbClr val="FFFF00"/>
                </a:solidFill>
              </a:rPr>
              <a:t>.) куб.м   </a:t>
            </a:r>
            <a:r>
              <a:rPr lang="ru-RU" sz="2400" dirty="0" err="1" smtClean="0">
                <a:solidFill>
                  <a:srgbClr val="FFFF00"/>
                </a:solidFill>
              </a:rPr>
              <a:t>х</a:t>
            </a:r>
            <a:r>
              <a:rPr lang="ru-RU" sz="2400" dirty="0" smtClean="0">
                <a:solidFill>
                  <a:srgbClr val="FFFF00"/>
                </a:solidFill>
              </a:rPr>
              <a:t>   тариф</a:t>
            </a:r>
            <a:endParaRPr lang="en-US" sz="2400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                =</a:t>
            </a:r>
            <a:endParaRPr lang="en-US" b="1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dirty="0" smtClean="0">
                <a:solidFill>
                  <a:srgbClr val="FFFF00"/>
                </a:solidFill>
              </a:rPr>
              <a:t>        Итого за услуги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Users\User\Desktop\neapft-ygazetairkutsk_r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2000240"/>
            <a:ext cx="3381372" cy="378619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Практическая работа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Задание: рассчитать расход и стоимость воды за месяц. </a:t>
            </a:r>
          </a:p>
          <a:p>
            <a:endParaRPr lang="ru-RU" dirty="0" smtClean="0"/>
          </a:p>
          <a:p>
            <a:r>
              <a:rPr lang="ru-RU" dirty="0" smtClean="0"/>
              <a:t>Текущие  показания – 128</a:t>
            </a:r>
          </a:p>
          <a:p>
            <a:r>
              <a:rPr lang="ru-RU" dirty="0" smtClean="0"/>
              <a:t>Предыдущие показания – 116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			Тариф:</a:t>
            </a:r>
          </a:p>
          <a:p>
            <a:r>
              <a:rPr lang="ru-RU" dirty="0" smtClean="0"/>
              <a:t>Холодная вода – 40,67</a:t>
            </a:r>
          </a:p>
          <a:p>
            <a:r>
              <a:rPr lang="ru-RU" dirty="0" smtClean="0"/>
              <a:t>Водоотведение – 52,25</a:t>
            </a:r>
          </a:p>
          <a:p>
            <a:endParaRPr lang="ru-RU" dirty="0" smtClean="0"/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246108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Учись экономить на коммунальных платежах!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User\Desktop\kommunalka_svinja_readme.r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857496"/>
            <a:ext cx="3429024" cy="371477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389</TotalTime>
  <Words>161</Words>
  <Application>Microsoft Office PowerPoint</Application>
  <PresentationFormat>Экран (4:3)</PresentationFormat>
  <Paragraphs>57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Литейная</vt:lpstr>
      <vt:lpstr>Тема:  «Расчет расхода воды»</vt:lpstr>
      <vt:lpstr>Основные виды услуг, предоставляемых населению</vt:lpstr>
      <vt:lpstr>Приборы учета</vt:lpstr>
      <vt:lpstr>Приборы учета</vt:lpstr>
      <vt:lpstr>Приборы учета</vt:lpstr>
      <vt:lpstr>Тарифы на услуги</vt:lpstr>
      <vt:lpstr>Рассчитать стоимость расхода воды за месяц.</vt:lpstr>
      <vt:lpstr>Формула для расчета</vt:lpstr>
      <vt:lpstr>Практическая работа</vt:lpstr>
      <vt:lpstr>Учись экономить на коммунальных платежах!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«Приборы учета в нашем доме»</dc:title>
  <dc:creator>User</dc:creator>
  <cp:lastModifiedBy>Валя</cp:lastModifiedBy>
  <cp:revision>40</cp:revision>
  <dcterms:created xsi:type="dcterms:W3CDTF">2015-03-11T11:06:47Z</dcterms:created>
  <dcterms:modified xsi:type="dcterms:W3CDTF">2020-11-29T19:57:04Z</dcterms:modified>
</cp:coreProperties>
</file>