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59" r:id="rId4"/>
    <p:sldId id="261" r:id="rId5"/>
    <p:sldId id="262" r:id="rId6"/>
    <p:sldId id="263" r:id="rId7"/>
    <p:sldId id="268" r:id="rId8"/>
    <p:sldId id="275" r:id="rId9"/>
    <p:sldId id="269" r:id="rId10"/>
    <p:sldId id="270" r:id="rId11"/>
    <p:sldId id="273" r:id="rId12"/>
    <p:sldId id="272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1" autoAdjust="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A7E6F-1658-4789-B9EF-B3F92AE8A64E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BD762-6677-4EBC-B119-780838F6D1F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35FF641-54BD-4A2E-A2F1-78D1315FCDAB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D0823F2-2D49-47DF-B3A3-962FB068C6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8F34F-BE5F-4C81-B679-2AF98F84494E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0FE6E-0FF0-4C50-B74D-73B3EC7D0D4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F0CCC-E4D5-4477-80F1-47F8C4A0AA3E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B5F01-9943-4A64-B147-23DCB77B341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90D9E-A7C0-42FF-A32A-292687E4017C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6B723-378A-412B-B531-4790A9260BE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3B8CF71-2D78-4D5E-A0F8-8D5A6BC8FB1F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282755A-1537-445C-8E65-5F0B76D5976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C68F2-5EBF-437B-A2B0-714817083267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E7BC8-B764-46D6-9317-53F418722A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D6996AD-7642-40DD-9D11-EFE687750D87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DA2EA19-DD2A-4FA6-B9F1-D4A708B10B9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FB96A03-4D4A-4633-8A41-21447DADDAFF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8402E42-A51D-4325-9B9E-BB1BD10332B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C1F83-4698-41BC-AD85-E9A8C985BE77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55CD0-5CAE-4621-981C-67AF1CC0578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343E9-AC5E-4206-B588-A0D97734114C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C215A-7DE5-4586-84B2-39C451A08A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86FCC-5BD2-4394-AB0D-837182BF9EE1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18B08-2969-4A55-88F2-C451D35339D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01BCB-B706-45F2-ADE9-727D9A6E0E03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174FB-B2B4-4D1C-B9D5-27C4261B24F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C753F4-1602-4D71-8F7E-7761FAE593DB}" type="datetimeFigureOut">
              <a:rPr lang="ru-RU"/>
              <a:pPr>
                <a:defRPr/>
              </a:pPr>
              <a:t>18.09.2025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6962AB-B493-401B-B34F-3BA3A3FDD30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5" r:id="rId4"/>
    <p:sldLayoutId id="2147483684" r:id="rId5"/>
    <p:sldLayoutId id="2147483689" r:id="rId6"/>
    <p:sldLayoutId id="2147483683" r:id="rId7"/>
    <p:sldLayoutId id="2147483690" r:id="rId8"/>
    <p:sldLayoutId id="2147483691" r:id="rId9"/>
    <p:sldLayoutId id="2147483682" r:id="rId10"/>
    <p:sldLayoutId id="2147483681" r:id="rId11"/>
    <p:sldLayoutId id="2147483680" r:id="rId12"/>
    <p:sldLayoutId id="214748367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484979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B3B3C4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0C0C3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04856" cy="129614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Тема: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200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Физическое воспитание</a:t>
            </a:r>
            <a:br>
              <a:rPr lang="ru-RU" sz="3200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3200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 семье </a:t>
            </a:r>
            <a:endParaRPr lang="ru-RU" sz="32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36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844675"/>
            <a:ext cx="8215312" cy="4584700"/>
          </a:xfrm>
        </p:spPr>
        <p:txBody>
          <a:bodyPr/>
          <a:lstStyle/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Цель: </a:t>
            </a:r>
            <a:r>
              <a:rPr lang="ru-RU" sz="2000" i="1" dirty="0" smtClean="0">
                <a:solidFill>
                  <a:srgbClr val="FF0000"/>
                </a:solidFill>
                <a:latin typeface="Comic Sans MS" pitchFamily="66" charset="0"/>
              </a:rPr>
              <a:t>Ознакомить родителей с ролью физического воспитания в семье и необходимостью детей прививать навыки здорового образа жизни. Рассказать о подвижных играх. </a:t>
            </a:r>
          </a:p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Актуальность: </a:t>
            </a:r>
            <a:r>
              <a:rPr lang="ru-RU" sz="2000" i="1" dirty="0" smtClean="0">
                <a:solidFill>
                  <a:srgbClr val="FF0000"/>
                </a:solidFill>
                <a:latin typeface="Comic Sans MS" pitchFamily="66" charset="0"/>
              </a:rPr>
              <a:t>Так как мы живем в современном мире и</a:t>
            </a:r>
            <a:r>
              <a:rPr lang="ru-RU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2000" i="1" dirty="0" smtClean="0">
                <a:solidFill>
                  <a:srgbClr val="FF0000"/>
                </a:solidFill>
                <a:latin typeface="Comic Sans MS" pitchFamily="66" charset="0"/>
              </a:rPr>
              <a:t>из-за динамичного образа жизни не всегда уделяем внимание физическому воспитанию наших детей, хотя оно необходимо для полноценного развития ребенка.</a:t>
            </a:r>
          </a:p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Презентацию подготовила:</a:t>
            </a:r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Comic Sans MS" pitchFamily="66" charset="0"/>
              </a:rPr>
              <a:t>Воронова Лидия Владимировна</a:t>
            </a:r>
            <a:r>
              <a:rPr lang="ru-RU" sz="2000" i="1" dirty="0" smtClean="0">
                <a:solidFill>
                  <a:srgbClr val="FF0000"/>
                </a:solidFill>
                <a:latin typeface="Comic Sans MS" pitchFamily="66" charset="0"/>
              </a:rPr>
              <a:t>, воспитатель разновозрастной группы.</a:t>
            </a:r>
          </a:p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Название учреждения:</a:t>
            </a:r>
            <a:r>
              <a:rPr lang="ru-RU" sz="20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000" i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Муниципальное автономное общеобразовательное учреждение «</a:t>
            </a:r>
            <a:r>
              <a:rPr lang="ru-RU" sz="2000" i="1" dirty="0" err="1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Петлинская</a:t>
            </a:r>
            <a:r>
              <a:rPr lang="en-US" sz="2000" i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000" i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основная общеобразовательная школа»</a:t>
            </a:r>
          </a:p>
          <a:p>
            <a:pPr eaLnBrk="1" hangingPunct="1"/>
            <a:endParaRPr lang="ru-RU" sz="1600" i="1" u="sng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5363" name="Picture 2" descr="C:\Documents and Settings\User\Мои документы\Downloads\презз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260350"/>
            <a:ext cx="21431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85896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Семья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— замечательная вещь, а хорошая 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семья 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— это просто прекрасно. </a:t>
            </a:r>
            <a:b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i="1" dirty="0" smtClean="0">
                <a:solidFill>
                  <a:srgbClr val="7030A0"/>
                </a:solidFill>
                <a:latin typeface="Comic Sans MS" pitchFamily="66" charset="0"/>
              </a:rPr>
              <a:t>Александра Маринина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</a:br>
            <a:endParaRPr lang="ru-RU" dirty="0"/>
          </a:p>
        </p:txBody>
      </p:sp>
      <p:pic>
        <p:nvPicPr>
          <p:cNvPr id="18436" name="Picture 4" descr="IMG_43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773238"/>
            <a:ext cx="7991475" cy="4897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 bwMode="auto">
          <a:xfrm>
            <a:off x="642938" y="214313"/>
            <a:ext cx="7500937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2800" b="1" cap="none" smtClean="0">
                <a:solidFill>
                  <a:srgbClr val="783A7A"/>
                </a:solidFill>
                <a:latin typeface="Comic Sans MS" pitchFamily="66" charset="0"/>
              </a:rPr>
              <a:t>ЧТО ТАКОЕ ФИЗИЧЕСКОЕ ВОСПИТАНИЕ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63563" y="836613"/>
            <a:ext cx="7705725" cy="4464050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sz="1800" i="1" dirty="0">
                <a:solidFill>
                  <a:srgbClr val="0070C0"/>
                </a:solidFill>
                <a:latin typeface="Comic Sans MS" pitchFamily="66" charset="0"/>
              </a:rPr>
              <a:t>Физическое воспитание – это составляющий компонент нравственного, интеллектуального, умственного и эстетического воспитания и гармонического развития ребенка.</a:t>
            </a:r>
            <a:endParaRPr lang="ru-RU" sz="1800" dirty="0">
              <a:solidFill>
                <a:srgbClr val="0070C0"/>
              </a:solidFill>
              <a:latin typeface="Comic Sans MS" pitchFamily="66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sz="1900" i="1" dirty="0">
                <a:solidFill>
                  <a:srgbClr val="0070C0"/>
                </a:solidFill>
                <a:latin typeface="Comic Sans MS" pitchFamily="66" charset="0"/>
              </a:rPr>
              <a:t>Воспитывать спортивные наклонности у ребенка необходимо с самых первых дней жизни, учитывая его возрастные и индивидуальные особенности и возможности. Наилучшим периодом для начала занятий является возраст от 2 до 6 лет. После 6 лет занятия не стоит прекращать, их можно продолжить в какой-либо спортивной секции. Чтобы приобщить ребенка к спортивным занятиям, родителям необходимо его заинтересовать. Занятия должны проходить в виде игры, подобрав веселые упражнения, которые будут для ребенка радостными и увлекательными. При этом необходимо использовать упражнения на </a:t>
            </a:r>
            <a:r>
              <a:rPr lang="ru-RU" sz="1900" i="1" dirty="0" smtClean="0">
                <a:solidFill>
                  <a:srgbClr val="0070C0"/>
                </a:solidFill>
                <a:latin typeface="Comic Sans MS" pitchFamily="66" charset="0"/>
              </a:rPr>
              <a:t>формирование </a:t>
            </a:r>
            <a:r>
              <a:rPr lang="ru-RU" sz="1900" i="1" dirty="0">
                <a:solidFill>
                  <a:srgbClr val="0070C0"/>
                </a:solidFill>
                <a:latin typeface="Comic Sans MS" pitchFamily="66" charset="0"/>
              </a:rPr>
              <a:t>правильной осанки, подвижные игры, а также упражнения с элементами акробатики. Занятия должны проходить как в помещении, так и на свежем воздухе.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  <p:pic>
        <p:nvPicPr>
          <p:cNvPr id="19459" name="Picture 2" descr="K:\На РМО, 2015г\1310201510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4929188"/>
            <a:ext cx="2224087" cy="166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DEVICE\Desktop\Лето 2015 года\Лето - фото\03.06.15\IMG_38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4983163"/>
            <a:ext cx="2214563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274638"/>
            <a:ext cx="6958013" cy="7778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Comic Sans MS" pitchFamily="66" charset="0"/>
              </a:rPr>
              <a:t>Физически развитый ребенок</a:t>
            </a:r>
            <a:endParaRPr lang="ru-RU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 rot="2490609">
            <a:off x="-68263" y="715963"/>
            <a:ext cx="2978151" cy="18002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FFFF00"/>
                </a:solidFill>
              </a:rPr>
              <a:t>выносливый</a:t>
            </a:r>
          </a:p>
        </p:txBody>
      </p:sp>
      <p:sp>
        <p:nvSpPr>
          <p:cNvPr id="5" name="Стрелка вправо 4"/>
          <p:cNvSpPr/>
          <p:nvPr/>
        </p:nvSpPr>
        <p:spPr>
          <a:xfrm rot="19641085">
            <a:off x="219075" y="4532313"/>
            <a:ext cx="2305050" cy="15779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FFFF00"/>
                </a:solidFill>
              </a:rPr>
              <a:t>сильный</a:t>
            </a:r>
          </a:p>
        </p:txBody>
      </p:sp>
      <p:sp>
        <p:nvSpPr>
          <p:cNvPr id="7" name="Стрелка вниз 6"/>
          <p:cNvSpPr/>
          <p:nvPr/>
        </p:nvSpPr>
        <p:spPr>
          <a:xfrm rot="2648645">
            <a:off x="7048913" y="244555"/>
            <a:ext cx="1818144" cy="24481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FFFF00"/>
                </a:solidFill>
              </a:rPr>
              <a:t>гибкий</a:t>
            </a:r>
          </a:p>
        </p:txBody>
      </p:sp>
      <p:sp>
        <p:nvSpPr>
          <p:cNvPr id="9" name="Стрелка вправо 8"/>
          <p:cNvSpPr/>
          <p:nvPr/>
        </p:nvSpPr>
        <p:spPr>
          <a:xfrm rot="12392607" flipV="1">
            <a:off x="6797675" y="4002088"/>
            <a:ext cx="2192338" cy="1527175"/>
          </a:xfrm>
          <a:prstGeom prst="rightArrow">
            <a:avLst>
              <a:gd name="adj1" fmla="val 50000"/>
              <a:gd name="adj2" fmla="val 487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FFFF00"/>
                </a:solidFill>
              </a:rPr>
              <a:t>ловкий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97746">
            <a:off x="4251325" y="4916488"/>
            <a:ext cx="2208213" cy="1684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FFFF00"/>
                </a:solidFill>
              </a:rPr>
              <a:t>быстрый</a:t>
            </a:r>
          </a:p>
        </p:txBody>
      </p:sp>
      <p:pic>
        <p:nvPicPr>
          <p:cNvPr id="4098" name="Picture 2" descr="K:\На РМО, 2015г\1610201510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5157" y="1074720"/>
            <a:ext cx="5357850" cy="42862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509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rgbClr val="FF0000"/>
                </a:solidFill>
                <a:latin typeface="Comic Sans MS" pitchFamily="66" charset="0"/>
              </a:rPr>
              <a:t>Для полноценного физического воспитания необходимо:</a:t>
            </a:r>
            <a:br>
              <a:rPr lang="ru-RU" sz="2400" b="1" i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ru-RU" sz="2400" b="1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288" y="642938"/>
            <a:ext cx="7516812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Правильно организованный режим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дня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1.  Чередование физической, умственной деятельности и отдыха.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2.  Регулярный прием пищи.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3.  Сон с точным временем подъема и отхода ко сну. Сон влияет на улучшение общего самочувствия детей.  Продолжительность сна детей 4—7 лет должна быть не менее 12—11 часов с обязательным дневным сном не менее двух-полутора часов.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4.  Комплекс гигиенических мероприятий.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5.  Достаточную продолжительность прогулок и пребывания на открытом воздухе при высокой двигательной активности.</a:t>
            </a:r>
            <a:r>
              <a:rPr lang="ru-RU" dirty="0">
                <a:latin typeface="+mn-lt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+mn-cs"/>
            </a:endParaRPr>
          </a:p>
        </p:txBody>
      </p:sp>
      <p:pic>
        <p:nvPicPr>
          <p:cNvPr id="21507" name="Picture 2" descr="K:\На РМО, 2015г\1610201510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3643313"/>
            <a:ext cx="3662362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DEVICE\Desktop\Лето 2015 года\Лето - фото\04.06.15\IMG_39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3643313"/>
            <a:ext cx="3071812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024687" cy="5762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Рекомендации </a:t>
            </a: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родителям: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395288" y="765175"/>
            <a:ext cx="8137525" cy="531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</a:rPr>
              <a:t> </a:t>
            </a:r>
          </a:p>
          <a:p>
            <a:r>
              <a:rPr lang="ru-RU" sz="2400">
                <a:latin typeface="Comic Sans MS" pitchFamily="66" charset="0"/>
              </a:rPr>
              <a:t>Прежде всего необходимо:</a:t>
            </a:r>
          </a:p>
          <a:p>
            <a:r>
              <a:rPr lang="ru-RU" sz="1600">
                <a:latin typeface="Times New Roman" pitchFamily="18" charset="0"/>
              </a:rPr>
              <a:t> </a:t>
            </a:r>
          </a:p>
          <a:p>
            <a:r>
              <a:rPr lang="ru-RU">
                <a:solidFill>
                  <a:srgbClr val="783A7A"/>
                </a:solidFill>
                <a:latin typeface="Comic Sans MS" pitchFamily="66" charset="0"/>
              </a:rPr>
              <a:t>1. Создавать эмоциональный комфорт: доброе отношение, ласковый тон.</a:t>
            </a:r>
          </a:p>
          <a:p>
            <a:r>
              <a:rPr lang="ru-RU">
                <a:solidFill>
                  <a:srgbClr val="783A7A"/>
                </a:solidFill>
                <a:latin typeface="Comic Sans MS" pitchFamily="66" charset="0"/>
              </a:rPr>
              <a:t>2. Стимулировать желание заниматься двигательной деятельностью, обеспечивать достаточную страховку.</a:t>
            </a:r>
          </a:p>
          <a:p>
            <a:r>
              <a:rPr lang="ru-RU">
                <a:solidFill>
                  <a:srgbClr val="783A7A"/>
                </a:solidFill>
                <a:latin typeface="Comic Sans MS" pitchFamily="66" charset="0"/>
              </a:rPr>
              <a:t>3. В условиях семьи рекомендуется использовать следующие физкультурно-оздоровительные элементы:</a:t>
            </a:r>
          </a:p>
          <a:p>
            <a:r>
              <a:rPr lang="ru-RU">
                <a:solidFill>
                  <a:srgbClr val="783A7A"/>
                </a:solidFill>
                <a:latin typeface="Comic Sans MS" pitchFamily="66" charset="0"/>
              </a:rPr>
              <a:t> 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утреннюю гимнастику;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хороводные игры-забавы;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подвижные игры;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спортивно-развлекательные игры;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гимнастику для глаз;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элементы самомассажа;</a:t>
            </a:r>
          </a:p>
          <a:p>
            <a:endParaRPr lang="ru-RU" sz="1600" b="1">
              <a:solidFill>
                <a:srgbClr val="783A7A"/>
              </a:solidFill>
              <a:latin typeface="Comic Sans MS" pitchFamily="66" charset="0"/>
            </a:endParaRP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закаливающие процедуры </a:t>
            </a:r>
            <a:endParaRPr lang="ru-RU" b="1">
              <a:solidFill>
                <a:srgbClr val="783A7A"/>
              </a:solidFill>
            </a:endParaRP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(с учетом здоровья детей);</a:t>
            </a:r>
          </a:p>
          <a:p>
            <a:r>
              <a:rPr lang="ru-RU" b="1">
                <a:solidFill>
                  <a:srgbClr val="783A7A"/>
                </a:solidFill>
                <a:latin typeface="Comic Sans MS" pitchFamily="66" charset="0"/>
              </a:rPr>
              <a:t>• ароматерапию, фитотерапию, витаминотерапию.</a:t>
            </a:r>
          </a:p>
        </p:txBody>
      </p:sp>
      <p:pic>
        <p:nvPicPr>
          <p:cNvPr id="22531" name="Picture 2" descr="C:\Users\DEVICE\Desktop\Лето 2015 года\Лето - фото\04.06.15\IMG_39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3143250"/>
            <a:ext cx="30718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3"/>
          <p:cNvSpPr>
            <a:spLocks noChangeArrowheads="1"/>
          </p:cNvSpPr>
          <p:nvPr/>
        </p:nvSpPr>
        <p:spPr bwMode="auto">
          <a:xfrm>
            <a:off x="1428750" y="214313"/>
            <a:ext cx="6429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600" b="1">
                <a:solidFill>
                  <a:srgbClr val="FF0000"/>
                </a:solidFill>
                <a:latin typeface="Times New Roman" pitchFamily="18" charset="0"/>
              </a:rPr>
              <a:t>Физкультурные Занятия</a:t>
            </a:r>
            <a:r>
              <a:rPr lang="en-US" sz="3600" b="1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ru-RU" sz="3600" b="1">
                <a:solidFill>
                  <a:srgbClr val="FF0000"/>
                </a:solidFill>
                <a:latin typeface="Times New Roman" pitchFamily="18" charset="0"/>
              </a:rPr>
              <a:t>         </a:t>
            </a:r>
          </a:p>
        </p:txBody>
      </p:sp>
      <p:pic>
        <p:nvPicPr>
          <p:cNvPr id="24580" name="Picture 4" descr="IMG_43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855663"/>
            <a:ext cx="2881015" cy="2105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1" name="Picture 5" descr="IMG_44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56188" y="855663"/>
            <a:ext cx="3528516" cy="2413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2" name="Picture 6" descr="1310201510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200400"/>
            <a:ext cx="48768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3" name="Picture 7" descr="13102015103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716338"/>
            <a:ext cx="3924300" cy="2952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5604" name="Picture 4" descr="1310201510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188640"/>
            <a:ext cx="3600524" cy="2700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5" name="Picture 5" descr="1610201510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164502"/>
            <a:ext cx="4265240" cy="3198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Picture 6" descr="1610201510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3140968"/>
            <a:ext cx="4499992" cy="3374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7" name="Picture 7" descr="16102015105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07495" y="3573016"/>
            <a:ext cx="4125471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На РМО, 2015г\135___10\IMG_4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14313"/>
            <a:ext cx="3714750" cy="2786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K:\На РМО, 2015г\135___10\IMG_43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214313"/>
            <a:ext cx="3714750" cy="2786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 descr="K:\На РМО, 2015г\135___10\IMG_439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2180" y="3500438"/>
            <a:ext cx="3714750" cy="2786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5" name="Picture 5" descr="K:\На РМО, 2015г\135___10\IMG_439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3" y="3571875"/>
            <a:ext cx="3714750" cy="2643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\На РМО, 2015г\135___10\IMG_43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85750"/>
            <a:ext cx="3619500" cy="2714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K:\На РМО, 2015г\135___10\IMG_44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285750"/>
            <a:ext cx="3381375" cy="2678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10" y="3194050"/>
            <a:ext cx="4402137" cy="3663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068960"/>
            <a:ext cx="4591050" cy="3590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IMG_436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6081" y="188913"/>
            <a:ext cx="4103688" cy="3078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699" name="Picture 6" descr="IMG_43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88913"/>
            <a:ext cx="4105275" cy="2952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0" name="Picture 8" descr="IMG_436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357563"/>
            <a:ext cx="4537075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1" name="Picture 10" descr="IMG_437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52976" y="3268884"/>
            <a:ext cx="4211637" cy="3500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00488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7030A0"/>
                </a:solidFill>
              </a:rPr>
              <a:t>Спасибо за внимание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1" y="3754217"/>
            <a:ext cx="8352928" cy="144655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</a:rPr>
              <a:t>ЗАНИМАЙТЕСЬ ФИЗКУЛЬТУРОЙ!</a:t>
            </a:r>
          </a:p>
        </p:txBody>
      </p:sp>
      <p:pic>
        <p:nvPicPr>
          <p:cNvPr id="31751" name="Picture 7" descr="1310201510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016" y="332655"/>
            <a:ext cx="3816350" cy="2924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</TotalTime>
  <Words>255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Тема: Физическое воспитание в семье </vt:lpstr>
      <vt:lpstr>Семья — замечательная вещь, а хорошая семья — это просто прекрасно.  Александра Маринина </vt:lpstr>
      <vt:lpstr>ЧТО ТАКОЕ ФИЗИЧЕСКОЕ ВОСПИТАНИЕ</vt:lpstr>
      <vt:lpstr>Физически развитый ребенок</vt:lpstr>
      <vt:lpstr>Для полноценного физического воспитания необходимо: </vt:lpstr>
      <vt:lpstr>Рекомендации родителям: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Физическое воспитание в семье.</dc:title>
  <cp:lastModifiedBy>*</cp:lastModifiedBy>
  <cp:revision>33</cp:revision>
  <dcterms:modified xsi:type="dcterms:W3CDTF">2025-09-18T11:13:08Z</dcterms:modified>
</cp:coreProperties>
</file>