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838" autoAdjust="0"/>
    <p:restoredTop sz="94660"/>
  </p:normalViewPr>
  <p:slideViewPr>
    <p:cSldViewPr snapToGrid="0">
      <p:cViewPr>
        <p:scale>
          <a:sx n="66" d="100"/>
          <a:sy n="66" d="100"/>
        </p:scale>
        <p:origin x="-30" y="-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424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23653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45977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72817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44669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40171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6020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051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10277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97337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675264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8904215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475102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057190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380431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113881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15611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A3E32C2C-63D8-4970-9634-4F8CCA498603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68F433EB-E3D5-48C7-BD9A-6C328C0525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01600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DB89F7F-148C-4037-A1DF-504AA5380E1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9600" dirty="0" err="1">
                <a:latin typeface="Times New Roman" pitchFamily="18" charset="0"/>
                <a:cs typeface="Times New Roman" pitchFamily="18" charset="0"/>
              </a:rPr>
              <a:t>Буллинг</a:t>
            </a:r>
            <a:endParaRPr lang="ru-RU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F0031DB7-2CEC-4A5C-8235-33840204B16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3200" dirty="0" smtClean="0">
                <a:effectLst/>
                <a:latin typeface="Times New Roman" pitchFamily="18" charset="0"/>
                <a:cs typeface="Times New Roman" pitchFamily="18" charset="0"/>
              </a:rPr>
              <a:t>МБОУ «Воробьевская ООШ»</a:t>
            </a:r>
          </a:p>
          <a:p>
            <a:r>
              <a:rPr lang="ru-RU" sz="3200" dirty="0" smtClean="0">
                <a:effectLst/>
                <a:latin typeface="Times New Roman" pitchFamily="18" charset="0"/>
                <a:cs typeface="Times New Roman" pitchFamily="18" charset="0"/>
              </a:rPr>
              <a:t>подготовила: учитель Коняева Ирина Викторовна</a:t>
            </a:r>
            <a:endParaRPr lang="ru-RU" sz="32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084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8EB2A0B-2D89-482E-B083-DA836FC9D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Исследователи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="" xmlns:a16="http://schemas.microsoft.com/office/drawing/2014/main" id="{3078B3D6-5B4E-49C5-86A0-4AE3951F8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305" y="1190331"/>
            <a:ext cx="3494330" cy="4600868"/>
          </a:xfrm>
        </p:spPr>
      </p:pic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67FC0F97-CD7C-4A00-8CA1-F8376C7A0FA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Первая серьезная работа по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буллингу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норвежского психолога Дана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Ольвеуса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вышла в 1990 гг. То, что раньше называлось издевательствами (школьная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травля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или дедовщина в армии или в исправительных заведениях), трансформировалось в международный термин</a:t>
            </a:r>
          </a:p>
        </p:txBody>
      </p:sp>
    </p:spTree>
    <p:extLst>
      <p:ext uri="{BB962C8B-B14F-4D97-AF65-F5344CB8AC3E}">
        <p14:creationId xmlns="" xmlns:p14="http://schemas.microsoft.com/office/powerpoint/2010/main" val="172434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AE9659B-30CE-4494-880D-36F90FFDF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Определение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="" xmlns:a16="http://schemas.microsoft.com/office/drawing/2014/main" id="{F9C7939E-269C-40AE-A8EB-6665817E6A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319" y="609600"/>
            <a:ext cx="5181600" cy="5181600"/>
          </a:xfrm>
        </p:spPr>
      </p:pic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756C92D0-6EE5-44C8-9C63-E3FA39C6C17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Буллинг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(от английского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bullying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запугивание, издевательство) — это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систе-матические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 продолжительные издевательства группы или одного человека над ребенком или взрослым.</a:t>
            </a:r>
          </a:p>
        </p:txBody>
      </p:sp>
    </p:spTree>
    <p:extLst>
      <p:ext uri="{BB962C8B-B14F-4D97-AF65-F5344CB8AC3E}">
        <p14:creationId xmlns="" xmlns:p14="http://schemas.microsoft.com/office/powerpoint/2010/main" val="1280516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5D5D93B5-E09C-4BD9-886F-B2BB008693CB}"/>
              </a:ext>
            </a:extLst>
          </p:cNvPr>
          <p:cNvSpPr txBox="1"/>
          <p:nvPr/>
        </p:nvSpPr>
        <p:spPr>
          <a:xfrm>
            <a:off x="700237" y="3429000"/>
            <a:ext cx="861701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Основные характеристики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буллинга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/>
              <a:t>•	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злой умысел агрессора и жесткое отношение к жертве;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	неравное распределение сил.</a:t>
            </a:r>
          </a:p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Проявления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буллинга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Физическое насилие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Словесные оскорбления (лично или онлайн)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Управление отношениями (распространение слухов, социальная изоляция)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F156846E-5923-451D-BCD6-6A336786A65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178" y="245294"/>
            <a:ext cx="5269644" cy="31700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18148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F10AC8A-13CC-492A-86BA-06DCC3E39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Компоненты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буллинга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="" xmlns:a16="http://schemas.microsoft.com/office/drawing/2014/main" id="{7C8336BF-C115-4B04-843A-13745757D2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163" y="614262"/>
            <a:ext cx="6411912" cy="5172275"/>
          </a:xfrm>
        </p:spPr>
      </p:pic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32510BCD-2B31-4BB6-9ED7-418EDF7F73B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•	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обидчик и обиженный состоят в каких-либо отношениях;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	в этих отношениях присутствует дисбаланс власти и / или силы (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моральной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физической), либо пострадавший считает, что этот дисбаланс есть;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	агрессор (по-другому называется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буллером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буллем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 целенаправленно вредит;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	акты агрессии повторяются систематически на протяжении длительного времени.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93582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6B377DB-0762-4079-BEE6-0650D56076B0}"/>
              </a:ext>
            </a:extLst>
          </p:cNvPr>
          <p:cNvSpPr txBox="1"/>
          <p:nvPr/>
        </p:nvSpPr>
        <p:spPr>
          <a:xfrm>
            <a:off x="2126525" y="1120595"/>
            <a:ext cx="7729086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Профессор также проводил исследования в школах Швеции, Норвегии и результаты оказались неутешительными: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15% школьников регулярно испытывают на себе проявления агрессии;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9% детей называют себя жертвами;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7% школьников позиционируют себя как агрессор;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2% детей считают себя и жертвами, и агрессорами</a:t>
            </a:r>
          </a:p>
        </p:txBody>
      </p:sp>
    </p:spTree>
    <p:extLst>
      <p:ext uri="{BB962C8B-B14F-4D97-AF65-F5344CB8AC3E}">
        <p14:creationId xmlns="" xmlns:p14="http://schemas.microsoft.com/office/powerpoint/2010/main" val="1634283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="" xmlns:a16="http://schemas.microsoft.com/office/drawing/2014/main" id="{2AAEDA3B-AB64-4B94-87E7-14F113436F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36843757"/>
              </p:ext>
            </p:extLst>
          </p:nvPr>
        </p:nvGraphicFramePr>
        <p:xfrm>
          <a:off x="423512" y="499322"/>
          <a:ext cx="7459579" cy="58593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9657">
                  <a:extLst>
                    <a:ext uri="{9D8B030D-6E8A-4147-A177-3AD203B41FA5}">
                      <a16:colId xmlns="" xmlns:a16="http://schemas.microsoft.com/office/drawing/2014/main" val="1041317508"/>
                    </a:ext>
                  </a:extLst>
                </a:gridCol>
                <a:gridCol w="2889961">
                  <a:extLst>
                    <a:ext uri="{9D8B030D-6E8A-4147-A177-3AD203B41FA5}">
                      <a16:colId xmlns="" xmlns:a16="http://schemas.microsoft.com/office/drawing/2014/main" val="1807391591"/>
                    </a:ext>
                  </a:extLst>
                </a:gridCol>
                <a:gridCol w="2889961">
                  <a:extLst>
                    <a:ext uri="{9D8B030D-6E8A-4147-A177-3AD203B41FA5}">
                      <a16:colId xmlns="" xmlns:a16="http://schemas.microsoft.com/office/drawing/2014/main" val="502735057"/>
                    </a:ext>
                  </a:extLst>
                </a:gridCol>
              </a:tblGrid>
              <a:tr h="36221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600">
                          <a:effectLst/>
                        </a:rPr>
                        <a:t> </a:t>
                      </a:r>
                      <a:endParaRPr lang="ru-RU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Вид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Как проявляется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extLst>
                  <a:ext uri="{0D108BD9-81ED-4DB2-BD59-A6C34878D82A}">
                    <a16:rowId xmlns="" xmlns:a16="http://schemas.microsoft.com/office/drawing/2014/main" val="630005553"/>
                  </a:ext>
                </a:extLst>
              </a:tr>
              <a:tr h="1599406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По содержанию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50" dirty="0">
                          <a:effectLst/>
                        </a:rPr>
                        <a:t>Вербальный (словесный)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50" dirty="0">
                          <a:effectLst/>
                        </a:rPr>
                        <a:t>Унижения, угрозы и оскорбления, в том числе неприятные высказывания в адрес друзей и родственников пострадавшего, высмеивание, </a:t>
                      </a:r>
                      <a:r>
                        <a:rPr lang="ru-RU" sz="1050" dirty="0" err="1">
                          <a:effectLst/>
                        </a:rPr>
                        <a:t>обзывательства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extLst>
                  <a:ext uri="{0D108BD9-81ED-4DB2-BD59-A6C34878D82A}">
                    <a16:rowId xmlns="" xmlns:a16="http://schemas.microsoft.com/office/drawing/2014/main" val="4205505732"/>
                  </a:ext>
                </a:extLst>
              </a:tr>
              <a:tr h="7001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50" dirty="0">
                          <a:effectLst/>
                        </a:rPr>
                        <a:t>Невербальный (физический)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50">
                          <a:effectLst/>
                        </a:rPr>
                        <a:t>Избиения, пинки, царапины, толчки, порча имущества, бойкот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extLst>
                  <a:ext uri="{0D108BD9-81ED-4DB2-BD59-A6C34878D82A}">
                    <a16:rowId xmlns="" xmlns:a16="http://schemas.microsoft.com/office/drawing/2014/main" val="3448612621"/>
                  </a:ext>
                </a:extLst>
              </a:tr>
              <a:tr h="890391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По характеру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50" dirty="0">
                          <a:effectLst/>
                        </a:rPr>
                        <a:t>Прямой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50">
                          <a:effectLst/>
                        </a:rPr>
                        <a:t>Предыдущие примеры и тому подобное — сам буллер вербально или невербально выражает агрессию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extLst>
                  <a:ext uri="{0D108BD9-81ED-4DB2-BD59-A6C34878D82A}">
                    <a16:rowId xmlns="" xmlns:a16="http://schemas.microsoft.com/office/drawing/2014/main" val="2517214881"/>
                  </a:ext>
                </a:extLst>
              </a:tr>
              <a:tr h="10723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50" dirty="0">
                          <a:effectLst/>
                        </a:rPr>
                        <a:t>Косвенный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50">
                          <a:effectLst/>
                        </a:rPr>
                        <a:t>Угрожающий или презрительный взгляд, закатывание глаз, демонстративный уход, игнор, сплетни, натравливание других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extLst>
                  <a:ext uri="{0D108BD9-81ED-4DB2-BD59-A6C34878D82A}">
                    <a16:rowId xmlns="" xmlns:a16="http://schemas.microsoft.com/office/drawing/2014/main" val="347268702"/>
                  </a:ext>
                </a:extLst>
              </a:tr>
              <a:tr h="708420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По условиям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50" dirty="0">
                          <a:effectLst/>
                        </a:rPr>
                        <a:t>В интернете (</a:t>
                      </a:r>
                      <a:r>
                        <a:rPr lang="ru-RU" sz="1050" dirty="0" err="1">
                          <a:effectLst/>
                        </a:rPr>
                        <a:t>кибербуллинг</a:t>
                      </a:r>
                      <a:r>
                        <a:rPr lang="ru-RU" sz="1050" dirty="0">
                          <a:effectLst/>
                        </a:rPr>
                        <a:t>)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50">
                          <a:effectLst/>
                        </a:rPr>
                        <a:t>Угрозы, оскорбления, похищение и распространение личной информации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extLst>
                  <a:ext uri="{0D108BD9-81ED-4DB2-BD59-A6C34878D82A}">
                    <a16:rowId xmlns="" xmlns:a16="http://schemas.microsoft.com/office/drawing/2014/main" val="529996823"/>
                  </a:ext>
                </a:extLst>
              </a:tr>
              <a:tr h="5264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50" dirty="0">
                          <a:effectLst/>
                        </a:rPr>
                        <a:t>В быту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050" dirty="0">
                          <a:effectLst/>
                        </a:rPr>
                        <a:t>Все примеры косвенной и прямой, вербальной и невербальной агрессии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737" marR="29737" marT="0" marB="0"/>
                </a:tc>
                <a:extLst>
                  <a:ext uri="{0D108BD9-81ED-4DB2-BD59-A6C34878D82A}">
                    <a16:rowId xmlns="" xmlns:a16="http://schemas.microsoft.com/office/drawing/2014/main" val="40395006"/>
                  </a:ext>
                </a:extLst>
              </a:tr>
            </a:tbl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F2DC02C0-B25A-4941-8CA4-E925B17BA7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225" y="786503"/>
            <a:ext cx="3736654" cy="52849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04530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E11587B-CF7D-4AEA-9717-6D0843E07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2067" y="338667"/>
            <a:ext cx="5976677" cy="867018"/>
          </a:xfrm>
        </p:spPr>
        <p:txBody>
          <a:bodyPr/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Типы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агрессоров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C4D27BCC-B9B4-4A9B-A2BB-C30F36A0312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423" r="17423"/>
          <a:stretch>
            <a:fillRect/>
          </a:stretch>
        </p:blipFill>
        <p:spPr>
          <a:xfrm>
            <a:off x="7344077" y="617058"/>
            <a:ext cx="3561346" cy="5186976"/>
          </a:xfrm>
        </p:spPr>
      </p:pic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13D7CAA0-83E2-49DF-B2EE-609269DE68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2867" y="1227667"/>
            <a:ext cx="5925877" cy="5143153"/>
          </a:xfrm>
        </p:spPr>
        <p:txBody>
          <a:bodyPr>
            <a:noAutofit/>
          </a:bodyPr>
          <a:lstStyle/>
          <a:p>
            <a:pPr marL="342900" indent="-342900">
              <a:buAutoNum type="arabicPeriod"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Не испытывает сострадания к чувствам других людей и замкнут в своем мире. Агрессоры этого типа страдают от нарциссизма, их завышенная самооценка в большинстве случаев не соответствует действительности. </a:t>
            </a:r>
          </a:p>
          <a:p>
            <a:pPr marL="342900" indent="-342900">
              <a:buAutoNum type="arabicPeriod"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Находится под сильным влиянием социального поведения других людей. Несмотря на то, что он может быть в депрессии и иметь очень низкую самооценку, он принимает участие в вербальном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буллинге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чтобы самоутвердиться и получить статус в своей социальной группе. </a:t>
            </a:r>
          </a:p>
          <a:p>
            <a:pPr marL="342900" indent="-342900">
              <a:buAutoNum type="arabicPeriod"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ействует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под влиянием импульса. Этому типу с трудом удается удерживать себя от оскорблений других людей, даже когда ему дают отпор. Такой тип агрессии популярен среди школьников, импульсивная агрессия иногда является при-знаком того, что ребенок страдает от недостатка внимания или излишне активен. </a:t>
            </a:r>
          </a:p>
        </p:txBody>
      </p:sp>
    </p:spTree>
    <p:extLst>
      <p:ext uri="{BB962C8B-B14F-4D97-AF65-F5344CB8AC3E}">
        <p14:creationId xmlns="" xmlns:p14="http://schemas.microsoft.com/office/powerpoint/2010/main" val="5750413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2A98C7-D321-4B99-B6F8-83DF16066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128" y="989440"/>
            <a:ext cx="4485978" cy="1821918"/>
          </a:xfrm>
        </p:spPr>
        <p:txBody>
          <a:bodyPr>
            <a:no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Особые типы людей и ситуаций, мотивирующие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буллера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="" xmlns:a16="http://schemas.microsoft.com/office/drawing/2014/main" id="{5821900A-A90F-462E-9DA1-E2F67395BD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603" y="1053079"/>
            <a:ext cx="3621031" cy="4294641"/>
          </a:xfrm>
        </p:spPr>
      </p:pic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1D05459E-21E6-418F-B01F-00D36CC4EF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3795" y="3051886"/>
            <a:ext cx="4485978" cy="3357796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Жертвы испытывают депрессию, имеют низкую самооценку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Жертва принадлежит к другой культурной или этнической группе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Жертва имеет отличительные физиологические признаки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Жертва принадлежит к другой религии и др.</a:t>
            </a:r>
          </a:p>
        </p:txBody>
      </p:sp>
    </p:spTree>
    <p:extLst>
      <p:ext uri="{BB962C8B-B14F-4D97-AF65-F5344CB8AC3E}">
        <p14:creationId xmlns="" xmlns:p14="http://schemas.microsoft.com/office/powerpoint/2010/main" val="2205704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F44CA47-5181-469F-85FB-F2C5C88B5D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359342"/>
            <a:ext cx="10353762" cy="1806341"/>
          </a:xfrm>
        </p:spPr>
        <p:txBody>
          <a:bodyPr>
            <a:noAutofit/>
          </a:bodyPr>
          <a:lstStyle/>
          <a:p>
            <a:r>
              <a:rPr lang="ru-RU" sz="2800" b="1" dirty="0"/>
              <a:t>Дети, подвергавшиеся </a:t>
            </a:r>
            <a:r>
              <a:rPr lang="ru-RU" sz="2800" b="1" dirty="0" err="1"/>
              <a:t>буллингу</a:t>
            </a:r>
            <a:r>
              <a:rPr lang="ru-RU" sz="2800" b="1" dirty="0"/>
              <a:t> в школе, страдают от физиологических и даже физических проблем и сохраняют представление о себе как о жертве, даже когда становятся взрослыми.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3DD194D2-EF8E-4D93-B097-9623A92E3A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027" y="2357438"/>
            <a:ext cx="7216421" cy="4059237"/>
          </a:xfrm>
        </p:spPr>
      </p:pic>
    </p:spTree>
    <p:extLst>
      <p:ext uri="{BB962C8B-B14F-4D97-AF65-F5344CB8AC3E}">
        <p14:creationId xmlns="" xmlns:p14="http://schemas.microsoft.com/office/powerpoint/2010/main" val="2512123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65E9DF9-099E-4F41-9DC8-4E2A1C326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479685"/>
            <a:ext cx="3706889" cy="1618622"/>
          </a:xfrm>
        </p:spPr>
        <p:txBody>
          <a:bodyPr>
            <a:no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Как распознать </a:t>
            </a:r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буллинг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у ребенка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3BAC127E-3911-4CB2-9BBD-EF75F5B1C0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3795" y="2267889"/>
            <a:ext cx="3706889" cy="3359681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•	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ребенок отказывается идти в школу, ищет любую причину, чтобы прогулять;</a:t>
            </a:r>
          </a:p>
          <a:p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•	из школы приходит в плохом, подавленном состоянии;</a:t>
            </a:r>
          </a:p>
          <a:p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•	плачет без причины;</a:t>
            </a:r>
          </a:p>
          <a:p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•	отказывается говорить об одноклассниках, событиях в школе;</a:t>
            </a:r>
          </a:p>
          <a:p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•	теряется, когда нужно кому-то позвонить, чтобы узнать уроки;</a:t>
            </a:r>
          </a:p>
          <a:p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•	ребенок выглядит одиноким, не посещает дни рождения других детей, вечеринки.</a:t>
            </a:r>
          </a:p>
          <a:p>
            <a:endParaRPr lang="ru-RU" dirty="0"/>
          </a:p>
        </p:txBody>
      </p:sp>
      <p:pic>
        <p:nvPicPr>
          <p:cNvPr id="18" name="Объект 17">
            <a:extLst>
              <a:ext uri="{FF2B5EF4-FFF2-40B4-BE49-F238E27FC236}">
                <a16:creationId xmlns="" xmlns:a16="http://schemas.microsoft.com/office/drawing/2014/main" id="{CDBD8D23-04D6-47D9-94F1-59E00B160C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163" y="982947"/>
            <a:ext cx="6411912" cy="4434905"/>
          </a:xfrm>
        </p:spPr>
      </p:pic>
    </p:spTree>
    <p:extLst>
      <p:ext uri="{BB962C8B-B14F-4D97-AF65-F5344CB8AC3E}">
        <p14:creationId xmlns="" xmlns:p14="http://schemas.microsoft.com/office/powerpoint/2010/main" val="27513123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6DB0ED8-FABE-463B-8933-BC4542224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763702"/>
            <a:ext cx="5934949" cy="985846"/>
          </a:xfrm>
        </p:spPr>
        <p:txBody>
          <a:bodyPr/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Советы психолога по борьбе с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буллингом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у ребенка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6056F187-A8C6-43C5-9730-91566CAB3DC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83" b="483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F19CDF67-FF75-48FC-AD6B-1F30EE6BFC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3795" y="1863252"/>
            <a:ext cx="5934949" cy="4231046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•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	Попытаться понять настоящую причину происходящих перемен с ребенком.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•	Убедиться, что факты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буллинга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действительно имеют место быть.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•	Обязательно сообщить учителю и психологу о фактах травли и вместе с ними найти решение проблемы.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•	После сильного стресса позволить ребенку не ходить в школу 1-2 дня.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•	При необходимости сменить класс или школу.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•	Если у ребенка проявляется посттравматический стрессовый синдром, потребуется помощь психолога.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•	Нельзя игнорировать настроение ребенка и пускать ситуацию на самотек, поддержите ребенка, похвалите за то, что он сказал правду и не скрыл ее.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47307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057C1CD-D4A6-4B08-B14C-4F6A44CA9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586148"/>
            <a:ext cx="5934949" cy="456457"/>
          </a:xfrm>
        </p:spPr>
        <p:txBody>
          <a:bodyPr/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Советы психолога детям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0F323DE6-633E-4F9A-9D8F-59C4FED9034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51" r="651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5A76DB5-D063-4768-B7BE-AFFFD36092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3795" y="1232034"/>
            <a:ext cx="5934949" cy="4583361"/>
          </a:xfrm>
        </p:spPr>
        <p:txBody>
          <a:bodyPr>
            <a:normAutofit fontScale="55000" lnSpcReduction="20000"/>
          </a:bodyPr>
          <a:lstStyle/>
          <a:p>
            <a:r>
              <a:rPr lang="ru-RU" dirty="0"/>
              <a:t>•	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Игнорируйте агрессора, иногда это срабатывает – обидчик переключается на другого человека.</a:t>
            </a:r>
          </a:p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•	Найдите друзей – в численности ваше превосходство, общайтесь только с теми, с кем вам комфортно. Проводите больше времени именно с ними, во время обедов, на переменках.</a:t>
            </a:r>
          </a:p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•	Знакомьтесь с новыми людьми, с которыми у вас схожие интересы. Расширяйте круг общения.</a:t>
            </a:r>
          </a:p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•	Не бойтесь говорить о проблеме – расскажите о ней друзьям, родителям, психологу. Так гораздо проще бороться с трудностями, страхом, отчаянием, а также контролировать эмоции.</a:t>
            </a:r>
          </a:p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•	Учитесь постоять за себя, старайтесь не давать себя в обиду. Как правило, агрессор выбирает в жертву человека, который не в состоянии дать отпор. Подготовьте несколько моделей поведения на случай, когда на вас будут нападать.</a:t>
            </a:r>
          </a:p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•	Любое авторитетное лицо, которому вы доверяете, должно вмешаться и быть в курсе ситуации.</a:t>
            </a:r>
          </a:p>
          <a:p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•	Учитесь уверенности в себе, это отпугивает агрессоров, </a:t>
            </a:r>
            <a:r>
              <a:rPr lang="ru-RU" sz="2600" dirty="0">
                <a:effectLst/>
                <a:latin typeface="Times New Roman" pitchFamily="18" charset="0"/>
                <a:cs typeface="Times New Roman" pitchFamily="18" charset="0"/>
              </a:rPr>
              <a:t>которые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всегда хотят самоутвердиться за счет более слабых. Не думайте, что единствен-ная причина издевательств – вы сами. Часто на такое поведение агрессоров толкают проблемы в семье и таким образом они снимают эмоциональное напряжение.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255564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F39A6BD-8A96-4FA0-8709-1F9593D97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делать если ваш ребенок </a:t>
            </a:r>
            <a:r>
              <a:rPr lang="ru-RU" dirty="0" err="1"/>
              <a:t>буллер</a:t>
            </a: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9E5B8F1-ADEF-4F37-88B7-18E44ADDAE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5872" y="1753849"/>
            <a:ext cx="4876344" cy="4037351"/>
          </a:xfrm>
        </p:spPr>
        <p:txBody>
          <a:bodyPr>
            <a:noAutofit/>
          </a:bodyPr>
          <a:lstStyle/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Прежде всего, нужно понять – откуда взялась такая агрессия, с чем связано такое поведение. </a:t>
            </a: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Начните с формирования здорового микроклимата дома, больше позитива, доброжелательности, решайте конфликты мягко. Покажите ребенку на собственном примере – как нужно поступать в конфликтных ситуациях, общаться.</a:t>
            </a: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Убедитесь, что друзья оказывают на ребенка только положительное влияние, не заставляют его совершать плохие поступки.</a:t>
            </a:r>
          </a:p>
          <a:p>
            <a:r>
              <a:rPr lang="ru-RU" sz="1600" dirty="0">
                <a:effectLst/>
                <a:latin typeface="Times New Roman" pitchFamily="18" charset="0"/>
                <a:cs typeface="Times New Roman" pitchFamily="18" charset="0"/>
              </a:rPr>
              <a:t>Направьте агрессию ребенка в мирное русло – найдите для него хобби, спортивное увлечение, чаще гуляйте с ним, предлагайте успокаивающие занятия.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="" xmlns:a16="http://schemas.microsoft.com/office/drawing/2014/main" id="{A29F66B5-D9D9-403A-9037-A64FBE6D3B5B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594" y="2205296"/>
            <a:ext cx="3411537" cy="3411537"/>
          </a:xfrm>
        </p:spPr>
      </p:pic>
    </p:spTree>
    <p:extLst>
      <p:ext uri="{BB962C8B-B14F-4D97-AF65-F5344CB8AC3E}">
        <p14:creationId xmlns="" xmlns:p14="http://schemas.microsoft.com/office/powerpoint/2010/main" val="42175124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A380516-7039-4AAA-85B2-9CC88BF03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" y="609600"/>
            <a:ext cx="5075669" cy="1209110"/>
          </a:xfrm>
        </p:spPr>
        <p:txBody>
          <a:bodyPr>
            <a:noAutofit/>
          </a:bodyPr>
          <a:lstStyle/>
          <a:p>
            <a:r>
              <a:rPr lang="ru-RU" sz="4000" dirty="0">
                <a:effectLst/>
                <a:latin typeface="Times New Roman" pitchFamily="18" charset="0"/>
                <a:cs typeface="Times New Roman" pitchFamily="18" charset="0"/>
              </a:rPr>
              <a:t>Рекомендации для пострадавших взрослых от </a:t>
            </a:r>
            <a:r>
              <a:rPr lang="ru-RU" sz="4000" dirty="0" err="1">
                <a:effectLst/>
                <a:latin typeface="Times New Roman" pitchFamily="18" charset="0"/>
                <a:cs typeface="Times New Roman" pitchFamily="18" charset="0"/>
              </a:rPr>
              <a:t>буллинга</a:t>
            </a:r>
            <a:endParaRPr lang="ru-RU" sz="40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="" xmlns:a16="http://schemas.microsoft.com/office/drawing/2014/main" id="{0A670B3C-13DB-46C4-9723-DEB4787EDF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719" y="1574292"/>
            <a:ext cx="4876800" cy="3252216"/>
          </a:xfrm>
        </p:spPr>
      </p:pic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9ECFFE4D-DAF9-40B5-A6B3-C1B299A590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5761" y="1915428"/>
            <a:ext cx="4865806" cy="4320480"/>
          </a:xfrm>
        </p:spPr>
        <p:txBody>
          <a:bodyPr>
            <a:normAutofit/>
          </a:bodyPr>
          <a:lstStyle/>
          <a:p>
            <a:r>
              <a:rPr lang="ru-RU" dirty="0"/>
              <a:t>•	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Прямо скажите обидчику о том, что вы не потерпите такого обращения. Сообщите, что именно вас не устраивает.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•	Документируйте то, что считаете нападением, сохраняйте другие подтверждения случившегося.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•	Старайтесь контактировать с обидчиком в присутствии коллег, чтобы они могли подтвердить ваши слова.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•	Сообщите о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буллинге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начальнику.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•	Найдите поддержку на работе, среди родственников, знакомых или посетите консультацию специалиста.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817342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1E66040-C9FD-44BC-B1E7-761FE184B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793" y="534649"/>
            <a:ext cx="4331531" cy="766347"/>
          </a:xfrm>
        </p:spPr>
        <p:txBody>
          <a:bodyPr>
            <a:noAutofit/>
          </a:bodyPr>
          <a:lstStyle/>
          <a:p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Рекомендации для руководителей: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="" xmlns:a16="http://schemas.microsoft.com/office/drawing/2014/main" id="{8B9814BD-33D6-4E86-9C53-5D1448E0A9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163" y="985824"/>
            <a:ext cx="6411912" cy="4429151"/>
          </a:xfrm>
        </p:spPr>
      </p:pic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BA8A7120-2433-4622-A6DE-A0C13FB02C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0241" y="1375947"/>
            <a:ext cx="4140444" cy="4964891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•	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Стимулируйте общение членов команды, организуйте групповые обсуждения, на которых они могут вместе решать проблемы и устранять разногласия.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	Учите сотрудников понимать друг друга. Организуйте тренинги на сплочение и для того, чтобы работники могли взглянуть на мир глазами друг друга, понять, что приемлемо и неприемлемо для каждого из них.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	Проводите презентации по теме моббинга, рассказывайте о его опасностях.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	Не провоцируйте и не поддерживайте своим поведением конфликты между сотрудниками.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•	Ищите первопричину конфликтов и тут же пресекайте травлю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734905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200DE7E-BAEB-4FA4-BAFC-9556E5D6F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113588"/>
            <a:ext cx="10353762" cy="797294"/>
          </a:xfrm>
        </p:spPr>
        <p:txBody>
          <a:bodyPr/>
          <a:lstStyle/>
          <a:p>
            <a:r>
              <a:rPr lang="ru-RU" dirty="0"/>
              <a:t>Опрос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4" y="1540934"/>
            <a:ext cx="5442853" cy="4566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52470" y="990600"/>
            <a:ext cx="4998062" cy="431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736600" y="164253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28266" y="105833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11468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275" y="791633"/>
            <a:ext cx="551885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1616" y="2048933"/>
            <a:ext cx="5471584" cy="433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92666" y="90593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3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55265" y="204046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4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25367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91" y="1059921"/>
            <a:ext cx="508635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89107" y="1591734"/>
            <a:ext cx="5499849" cy="4604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6265333" y="171873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6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32933" y="109220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5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917674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0280" y="639234"/>
            <a:ext cx="4981575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10792" y="1505479"/>
            <a:ext cx="501015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48734" y="64346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7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053224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725" y="356657"/>
            <a:ext cx="592455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1150" y="1329267"/>
            <a:ext cx="5686648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854002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 !</a:t>
            </a: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ланец">
  <a:themeElements>
    <a:clrScheme name="Сланец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Сланец">
      <a:majorFont>
        <a:latin typeface="Calisto MT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анец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Сланец</Template>
  <TotalTime>296</TotalTime>
  <Words>564</Words>
  <Application>Microsoft Office PowerPoint</Application>
  <PresentationFormat>Произвольный</PresentationFormat>
  <Paragraphs>101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Сланец</vt:lpstr>
      <vt:lpstr>Буллинг</vt:lpstr>
      <vt:lpstr>Исследователи</vt:lpstr>
      <vt:lpstr>Определение</vt:lpstr>
      <vt:lpstr>Слайд 4</vt:lpstr>
      <vt:lpstr>Компоненты буллинга</vt:lpstr>
      <vt:lpstr>Слайд 6</vt:lpstr>
      <vt:lpstr>Слайд 7</vt:lpstr>
      <vt:lpstr>Типы агрессоров</vt:lpstr>
      <vt:lpstr>Особые типы людей и ситуаций, мотивирующие буллера</vt:lpstr>
      <vt:lpstr>Дети, подвергавшиеся буллингу в школе, страдают от физиологических и даже физических проблем и сохраняют представление о себе как о жертве, даже когда становятся взрослыми.</vt:lpstr>
      <vt:lpstr>Как распознать буллинг у ребенка</vt:lpstr>
      <vt:lpstr>Советы психолога по борьбе с буллингом у ребенка</vt:lpstr>
      <vt:lpstr>Советы психолога детям</vt:lpstr>
      <vt:lpstr>Что делать если ваш ребенок буллер</vt:lpstr>
      <vt:lpstr>Рекомендации для пострадавших взрослых от буллинга</vt:lpstr>
      <vt:lpstr>Рекомендации для руководителей:</vt:lpstr>
      <vt:lpstr>Опрос</vt:lpstr>
      <vt:lpstr>Слайд 18</vt:lpstr>
      <vt:lpstr>Слайд 19</vt:lpstr>
      <vt:lpstr>Слайд 20</vt:lpstr>
      <vt:lpstr>Слайд 21</vt:lpstr>
      <vt:lpstr>СПАСИБО ЗА ВНИМАНИЕ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Буллинг</dc:title>
  <dc:creator>Убогонова Анастасия Федоровна</dc:creator>
  <cp:lastModifiedBy>0000</cp:lastModifiedBy>
  <cp:revision>16</cp:revision>
  <dcterms:created xsi:type="dcterms:W3CDTF">2022-03-26T09:17:04Z</dcterms:created>
  <dcterms:modified xsi:type="dcterms:W3CDTF">2023-04-28T02:03:12Z</dcterms:modified>
</cp:coreProperties>
</file>