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4" r:id="rId4"/>
    <p:sldId id="258" r:id="rId5"/>
    <p:sldId id="259" r:id="rId6"/>
    <p:sldId id="260" r:id="rId7"/>
    <p:sldId id="276" r:id="rId8"/>
    <p:sldId id="277" r:id="rId9"/>
    <p:sldId id="282" r:id="rId10"/>
    <p:sldId id="27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04" y="-18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3A0FC-571C-4C38-83AC-1B4A48A85A2C}" type="datetimeFigureOut">
              <a:rPr lang="ru-RU" smtClean="0"/>
              <a:pPr/>
              <a:t>24.02.2022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60F86-BFF4-49D6-9B79-0ACE374749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b8538_e10e2637_X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7171"/>
            <a:ext cx="9144000" cy="707517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836712"/>
            <a:ext cx="4608512" cy="453650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«Методы изучения природы»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b8538_e10e2637_X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7171"/>
            <a:ext cx="9144000" cy="707517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8640960" cy="453650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Цель:</a:t>
            </a:r>
            <a:r>
              <a:rPr lang="ru-RU" i="1" dirty="0">
                <a:solidFill>
                  <a:srgbClr val="C00000"/>
                </a:solidFill>
              </a:rPr>
              <a:t> </a:t>
            </a:r>
            <a:r>
              <a:rPr lang="ru-RU" b="1" i="1" smtClean="0">
                <a:solidFill>
                  <a:srgbClr val="C00000"/>
                </a:solidFill>
              </a:rPr>
              <a:t>изучить особенности различных </a:t>
            </a:r>
            <a:r>
              <a:rPr lang="ru-RU" b="1" i="1" dirty="0">
                <a:solidFill>
                  <a:srgbClr val="C00000"/>
                </a:solidFill>
              </a:rPr>
              <a:t>методов исследования и правил их использования при изучении </a:t>
            </a:r>
            <a:r>
              <a:rPr lang="ru-RU" b="1" i="1" dirty="0" smtClean="0">
                <a:solidFill>
                  <a:srgbClr val="C00000"/>
                </a:solidFill>
              </a:rPr>
              <a:t>биологических </a:t>
            </a:r>
            <a:r>
              <a:rPr lang="ru-RU" b="1" i="1" dirty="0">
                <a:solidFill>
                  <a:srgbClr val="C00000"/>
                </a:solidFill>
              </a:rPr>
              <a:t>объектов и явлений</a:t>
            </a:r>
            <a:r>
              <a:rPr lang="ru-RU" b="1" i="1" dirty="0">
                <a:solidFill>
                  <a:srgbClr val="C00000"/>
                </a:solidFill>
              </a:rPr>
              <a:t/>
            </a:r>
            <a:br>
              <a:rPr lang="ru-RU" b="1" i="1" dirty="0">
                <a:solidFill>
                  <a:srgbClr val="C00000"/>
                </a:solidFill>
              </a:rPr>
            </a:br>
            <a:r>
              <a:rPr lang="ru-RU" b="1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052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ir_prirody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3357" cy="714963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310276"/>
              </p:ext>
            </p:extLst>
          </p:nvPr>
        </p:nvGraphicFramePr>
        <p:xfrm>
          <a:off x="1524000" y="1988840"/>
          <a:ext cx="1823864" cy="548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23864"/>
              </a:tblGrid>
              <a:tr h="504056">
                <a:tc>
                  <a:txBody>
                    <a:bodyPr/>
                    <a:lstStyle/>
                    <a:p>
                      <a:endParaRPr lang="ru-RU" sz="3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186491"/>
              </p:ext>
            </p:extLst>
          </p:nvPr>
        </p:nvGraphicFramePr>
        <p:xfrm>
          <a:off x="1524000" y="2852936"/>
          <a:ext cx="4488160" cy="548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88160"/>
              </a:tblGrid>
              <a:tr h="504056">
                <a:tc>
                  <a:txBody>
                    <a:bodyPr/>
                    <a:lstStyle/>
                    <a:p>
                      <a:endParaRPr lang="ru-RU" sz="3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754355"/>
              </p:ext>
            </p:extLst>
          </p:nvPr>
        </p:nvGraphicFramePr>
        <p:xfrm>
          <a:off x="6588224" y="3356992"/>
          <a:ext cx="2160240" cy="548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/>
              </a:tblGrid>
              <a:tr h="504056">
                <a:tc>
                  <a:txBody>
                    <a:bodyPr/>
                    <a:lstStyle/>
                    <a:p>
                      <a:endParaRPr lang="ru-RU" sz="3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402851"/>
              </p:ext>
            </p:extLst>
          </p:nvPr>
        </p:nvGraphicFramePr>
        <p:xfrm>
          <a:off x="1524000" y="4221088"/>
          <a:ext cx="1751856" cy="548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51856"/>
              </a:tblGrid>
              <a:tr h="504056">
                <a:tc>
                  <a:txBody>
                    <a:bodyPr/>
                    <a:lstStyle/>
                    <a:p>
                      <a:endParaRPr lang="ru-RU" sz="3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342122"/>
              </p:ext>
            </p:extLst>
          </p:nvPr>
        </p:nvGraphicFramePr>
        <p:xfrm>
          <a:off x="5580112" y="4653136"/>
          <a:ext cx="1656184" cy="5760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6184"/>
              </a:tblGrid>
              <a:tr h="576064">
                <a:tc>
                  <a:txBody>
                    <a:bodyPr/>
                    <a:lstStyle/>
                    <a:p>
                      <a:endParaRPr lang="ru-RU" sz="3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385189"/>
              </p:ext>
            </p:extLst>
          </p:nvPr>
        </p:nvGraphicFramePr>
        <p:xfrm>
          <a:off x="1524000" y="5733256"/>
          <a:ext cx="2039888" cy="5760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39888"/>
              </a:tblGrid>
              <a:tr h="576064">
                <a:tc>
                  <a:txBody>
                    <a:bodyPr/>
                    <a:lstStyle/>
                    <a:p>
                      <a:endParaRPr lang="ru-RU" sz="3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0" name="Picture 2" descr="C:\Users\Пользователь\Desktop\способы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76" y="260647"/>
            <a:ext cx="8902220" cy="684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431066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Desktop\метод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2" y="260648"/>
            <a:ext cx="8339459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ir_prirody-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572" y="-199879"/>
            <a:ext cx="9183357" cy="7149637"/>
          </a:xfr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967279"/>
              </p:ext>
            </p:extLst>
          </p:nvPr>
        </p:nvGraphicFramePr>
        <p:xfrm>
          <a:off x="3203848" y="3356992"/>
          <a:ext cx="2232248" cy="5760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2248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Пользователь\Desktop\наблюдение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53" y="109046"/>
            <a:ext cx="8568952" cy="6488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ir_prirody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3357" cy="7149637"/>
          </a:xfrm>
          <a:prstGeom prst="rect">
            <a:avLst/>
          </a:prstGeom>
        </p:spPr>
      </p:pic>
      <p:pic>
        <p:nvPicPr>
          <p:cNvPr id="6" name="Рисунок 5" descr="ae1378245b912e7bb9526d0e96e39e99-600x6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620688"/>
            <a:ext cx="2947432" cy="3738814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6156176" y="5085184"/>
          <a:ext cx="2520280" cy="6480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20280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Это деревья</a:t>
                      </a:r>
                      <a:endParaRPr lang="ru-RU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8686800" cy="5793507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C:\Users\Пользователь\Desktop\измерение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4" y="188640"/>
            <a:ext cx="8674859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3" descr="mir_prirody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3357" cy="7149637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949576"/>
              </p:ext>
            </p:extLst>
          </p:nvPr>
        </p:nvGraphicFramePr>
        <p:xfrm>
          <a:off x="3139226" y="3076952"/>
          <a:ext cx="2656910" cy="640080"/>
        </p:xfrm>
        <a:graphic>
          <a:graphicData uri="http://schemas.openxmlformats.org/drawingml/2006/table">
            <a:tbl>
              <a:tblPr/>
              <a:tblGrid>
                <a:gridCol w="2656910"/>
              </a:tblGrid>
              <a:tr h="576064">
                <a:tc>
                  <a:txBody>
                    <a:bodyPr/>
                    <a:lstStyle/>
                    <a:p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4098" name="Picture 2" descr="C:\Users\Пользователь\Desktop\эксперемен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928992" cy="676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177547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3" descr="mir_prirody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3357" cy="7149637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476856"/>
              </p:ext>
            </p:extLst>
          </p:nvPr>
        </p:nvGraphicFramePr>
        <p:xfrm>
          <a:off x="1691681" y="3212976"/>
          <a:ext cx="4968552" cy="720080"/>
        </p:xfrm>
        <a:graphic>
          <a:graphicData uri="http://schemas.openxmlformats.org/drawingml/2006/table">
            <a:tbl>
              <a:tblPr/>
              <a:tblGrid>
                <a:gridCol w="4968552"/>
              </a:tblGrid>
              <a:tr h="720080">
                <a:tc>
                  <a:txBody>
                    <a:bodyPr/>
                    <a:lstStyle/>
                    <a:p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5122" name="Picture 2" descr="C:\Users\Пользователь\Desktop\приборы дл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622761"/>
      </p:ext>
    </p:extLst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ir_prirody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3357" cy="714963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Ответьте на вопросы:</a:t>
            </a:r>
          </a:p>
          <a:p>
            <a:r>
              <a:rPr lang="ru-RU" sz="2400" b="1" i="1" dirty="0" smtClean="0"/>
              <a:t>1. С какими методами исследования вы сегодня познакомились?</a:t>
            </a:r>
          </a:p>
          <a:p>
            <a:r>
              <a:rPr lang="ru-RU" sz="2400" b="1" i="1" dirty="0" smtClean="0"/>
              <a:t>2. Что можно узнать с помощью наблюдений?</a:t>
            </a:r>
          </a:p>
          <a:p>
            <a:r>
              <a:rPr lang="ru-RU" sz="2400" b="1" i="1" dirty="0" smtClean="0"/>
              <a:t>3. Что такое эксперимент?</a:t>
            </a:r>
          </a:p>
          <a:p>
            <a:r>
              <a:rPr lang="ru-RU" sz="2400" b="1" i="1" dirty="0" smtClean="0"/>
              <a:t>4.Чем эксперимент отличается от наблюдения?</a:t>
            </a:r>
          </a:p>
          <a:p>
            <a:endParaRPr lang="ru-RU" sz="2400" i="1" dirty="0"/>
          </a:p>
        </p:txBody>
      </p:sp>
    </p:spTree>
  </p:cSld>
  <p:clrMapOvr>
    <a:masterClrMapping/>
  </p:clrMapOvr>
  <p:transition spd="med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ir_prirody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3357" cy="714963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067128" cy="10801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«Клятва – Молодых защитников природы»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45224"/>
          </a:xfrm>
        </p:spPr>
        <p:txBody>
          <a:bodyPr>
            <a:normAutofit fontScale="25000" lnSpcReduction="20000"/>
          </a:bodyPr>
          <a:lstStyle/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Я честный, добрый и заботливый человек. </a:t>
            </a:r>
          </a:p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Я люблю всех живых существ, поэтому я обещаю всегда защищать и беречь братьев наших меньших!</a:t>
            </a:r>
          </a:p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Я люблю дышать чистым воздухом, поэтому я обещаю беречь зеленые насаждения, высаживать новые деревья и ухаживать за ними.</a:t>
            </a:r>
          </a:p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Я хочу пить чистую воду, купаться в чистых реках, морях и озерах, поэтому я обещаю беречь водоемы от загрязнений, экономить водопроводную воду.</a:t>
            </a:r>
          </a:p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Я люблю гулять по красивым полям и лесам, поэтому я обещаю убирать за собой мусор всегда и везде, сортировать бытовые отходы и сдавать вторсырье в переработку.</a:t>
            </a:r>
          </a:p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Вступая в ряды  Молодых защитников природы, я клянусь, что сделаю все возможное, чтобы стать лучшим другом Природы, надежным и верным.</a:t>
            </a:r>
          </a:p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Клянусь все свои знания и силы направлять на заботу о Природе, животных и растениях.</a:t>
            </a:r>
          </a:p>
          <a:p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Клянусь! Клянусь! Клянусь!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202</Words>
  <Application>Microsoft Office PowerPoint</Application>
  <PresentationFormat>Экран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«Методы изучения природы»  </vt:lpstr>
      <vt:lpstr>Цель: изучить особенности различных методов исследования и правил их использования при изучении биологических объектов и явлений 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РЕФЛЕКСИЯ</vt:lpstr>
      <vt:lpstr>«Клятва – Молодых защитников природы»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праздник для детей начальных классов  «Мы защитники природы!»</dc:title>
  <dc:creator>Елена</dc:creator>
  <cp:lastModifiedBy>Пользователь</cp:lastModifiedBy>
  <cp:revision>26</cp:revision>
  <dcterms:created xsi:type="dcterms:W3CDTF">2017-11-12T14:51:38Z</dcterms:created>
  <dcterms:modified xsi:type="dcterms:W3CDTF">2022-02-24T10:28:47Z</dcterms:modified>
</cp:coreProperties>
</file>