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comments/comment1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6"/>
  </p:notesMasterIdLst>
  <p:sldIdLst>
    <p:sldId id="256" r:id="rId3"/>
    <p:sldId id="261" r:id="rId4"/>
    <p:sldId id="262" r:id="rId5"/>
    <p:sldId id="272" r:id="rId6"/>
    <p:sldId id="263" r:id="rId7"/>
    <p:sldId id="264" r:id="rId8"/>
    <p:sldId id="273" r:id="rId9"/>
    <p:sldId id="257" r:id="rId10"/>
    <p:sldId id="266" r:id="rId11"/>
    <p:sldId id="267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c-sgx48" initials="p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4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7-03-06T11:16:10.282" idx="1">
    <p:pos x="5760" y="0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90A45E-54F3-4E88-A5FA-F1695B223413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2F5416-2ECD-4EEE-BC7B-BF9E01B7E51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2F5416-2ECD-4EEE-BC7B-BF9E01B7E51B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54951-D949-4490-B02D-3D115E8C26C7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AC550-4F1C-4CEE-9C01-DB7D944CF486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FDA30-A55B-4CD5-B6AD-B25EE0D4CB44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D6015-E1F1-4B75-A88D-D96FD408EB4E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F122C-4386-4ED6-9D2B-A00997277DA3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B99D-FD70-4A2B-BA79-27F9FD565D09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DF269-CA70-4E6C-A07C-471D90665CB2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BA8FC-09E4-4A08-844C-CE36BB124BE6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A92B-BC8B-4FB4-8B2B-4449F83B2F41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5033A-FADD-47D7-BF32-9E03E7C6C91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CF22B-BE9E-436D-B5AC-E132FCFAC5CB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1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apertlynomismuptrain.xyz/images/586f0250c96a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-25535"/>
            <a:ext cx="7772400" cy="2088231"/>
          </a:xfrm>
        </p:spPr>
        <p:txBody>
          <a:bodyPr>
            <a:normAutofit/>
          </a:bodyPr>
          <a:lstStyle/>
          <a:p>
            <a:r>
              <a:rPr lang="ru-RU" sz="8800" i="1" dirty="0">
                <a:ln w="18415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ea typeface="Calibri"/>
              </a:rPr>
              <a:t>В</a:t>
            </a:r>
            <a:r>
              <a:rPr lang="en-US" sz="8800" i="1" dirty="0">
                <a:ln w="18415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ea typeface="Calibri"/>
              </a:rPr>
              <a:t> </a:t>
            </a:r>
            <a:r>
              <a:rPr lang="ru-RU" sz="8800" i="1" dirty="0">
                <a:ln w="18415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ea typeface="Calibri"/>
              </a:rPr>
              <a:t>мире сказок</a:t>
            </a:r>
            <a:endParaRPr lang="ru-RU" sz="8800" i="1" dirty="0">
              <a:ln w="18415" cmpd="sng">
                <a:solidFill>
                  <a:schemeClr val="tx1">
                    <a:lumMod val="85000"/>
                    <a:lumOff val="15000"/>
                  </a:schemeClr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259632" y="1772816"/>
            <a:ext cx="7126560" cy="3312368"/>
          </a:xfrm>
        </p:spPr>
        <p:txBody>
          <a:bodyPr>
            <a:normAutofit/>
          </a:bodyPr>
          <a:lstStyle/>
          <a:p>
            <a:pPr algn="r"/>
            <a:r>
              <a:rPr lang="ru-RU" b="1" i="1" dirty="0">
                <a:ln w="0"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основе проекта</a:t>
            </a:r>
            <a:r>
              <a:rPr lang="en-US" b="1" i="1" dirty="0">
                <a:ln w="0"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b="1" i="1" dirty="0">
                <a:ln w="0"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созданного </a:t>
            </a:r>
          </a:p>
          <a:p>
            <a:pPr algn="r"/>
            <a:r>
              <a:rPr lang="ru-RU" b="1" i="1" dirty="0">
                <a:ln w="0"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учителем русского языка и литературы</a:t>
            </a:r>
          </a:p>
          <a:p>
            <a:pPr algn="r"/>
            <a:r>
              <a:rPr lang="ru-RU" b="1" i="1" dirty="0">
                <a:ln w="0"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МБОУ СОШ «ГОРКИ-Х»</a:t>
            </a:r>
          </a:p>
          <a:p>
            <a:pPr algn="r"/>
            <a:r>
              <a:rPr lang="ru-RU" b="1" i="1" dirty="0">
                <a:ln w="0"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Алексеевой Жанной Владимировной</a:t>
            </a:r>
          </a:p>
          <a:p>
            <a:pPr algn="r"/>
            <a:r>
              <a:rPr lang="ru-RU" b="1" i="1" dirty="0">
                <a:ln w="0"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учениками 5 «В» класса</a:t>
            </a:r>
          </a:p>
          <a:p>
            <a:pPr algn="r"/>
            <a:r>
              <a:rPr lang="ru-RU" b="1" i="1" dirty="0">
                <a:ln w="0"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Григоренко Дмитрием</a:t>
            </a:r>
            <a:r>
              <a:rPr lang="en-US" b="1" i="1" dirty="0">
                <a:ln w="0"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b="1" i="1" dirty="0">
                <a:ln w="0"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i="1" dirty="0" err="1">
                <a:ln w="0"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Стрельцовой</a:t>
            </a:r>
            <a:r>
              <a:rPr lang="ru-RU" b="1" i="1" dirty="0">
                <a:ln w="0"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Яной</a:t>
            </a:r>
            <a:r>
              <a:rPr lang="en-US" b="1" i="1" dirty="0">
                <a:ln w="0"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b="1" i="1" dirty="0">
                <a:ln w="0"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i="1" dirty="0" err="1">
                <a:ln w="0"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Гулиной</a:t>
            </a:r>
            <a:r>
              <a:rPr lang="ru-RU" b="1" i="1" dirty="0">
                <a:ln w="0"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Марией и</a:t>
            </a:r>
          </a:p>
          <a:p>
            <a:pPr algn="r"/>
            <a:r>
              <a:rPr lang="ru-RU" b="1" i="1" dirty="0">
                <a:ln w="0"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 «Г» класса</a:t>
            </a:r>
          </a:p>
          <a:p>
            <a:pPr algn="r"/>
            <a:r>
              <a:rPr lang="ru-RU" b="1" i="1" dirty="0">
                <a:ln w="0"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Корнеевой </a:t>
            </a:r>
            <a:r>
              <a:rPr lang="ru-RU" b="1" i="1" dirty="0" err="1">
                <a:ln w="0"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Ульяной</a:t>
            </a:r>
            <a:endParaRPr lang="ru-RU" b="1" i="1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ru-RU" b="1" i="1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b="1" i="1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23484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apertlynomismuptrain.xyz/images/586f0250c96a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551268"/>
            <a:ext cx="9429848" cy="3450696"/>
          </a:xfrm>
        </p:spPr>
        <p:txBody>
          <a:bodyPr>
            <a:noAutofit/>
          </a:bodyPr>
          <a:lstStyle/>
          <a:p>
            <a:pPr>
              <a:buFont typeface="Courier New" pitchFamily="49" charset="0"/>
              <a:buChar char="o"/>
            </a:pPr>
            <a:r>
              <a:rPr lang="ru-RU" sz="20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	закрепление знаний о сказке как особом жанре устного народного творчества;</a:t>
            </a:r>
          </a:p>
          <a:p>
            <a:pPr>
              <a:buFont typeface="Courier New" pitchFamily="49" charset="0"/>
              <a:buChar char="o"/>
            </a:pPr>
            <a:r>
              <a:rPr lang="ru-RU" sz="20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	знакомство с приемами </a:t>
            </a:r>
            <a:r>
              <a:rPr lang="ru-RU" sz="2000" b="1" dirty="0" err="1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сюжетосложения</a:t>
            </a:r>
            <a:r>
              <a:rPr lang="ru-RU" sz="20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 волшебной сказки;</a:t>
            </a:r>
          </a:p>
          <a:p>
            <a:pPr>
              <a:buFont typeface="Courier New" pitchFamily="49" charset="0"/>
              <a:buChar char="o"/>
            </a:pPr>
            <a:r>
              <a:rPr lang="ru-RU" sz="20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	знакомство с литературоведческими понятиями;</a:t>
            </a:r>
          </a:p>
          <a:p>
            <a:pPr>
              <a:buFont typeface="Courier New" pitchFamily="49" charset="0"/>
              <a:buChar char="o"/>
            </a:pPr>
            <a:r>
              <a:rPr lang="ru-RU" sz="20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	обучение приемам сочинительства сказок;</a:t>
            </a:r>
          </a:p>
          <a:p>
            <a:pPr>
              <a:buFont typeface="Courier New" pitchFamily="49" charset="0"/>
              <a:buChar char="o"/>
            </a:pPr>
            <a:r>
              <a:rPr lang="ru-RU" sz="20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	развитие связной речи;</a:t>
            </a:r>
          </a:p>
          <a:p>
            <a:pPr>
              <a:buFont typeface="Courier New" pitchFamily="49" charset="0"/>
              <a:buChar char="o"/>
            </a:pPr>
            <a:r>
              <a:rPr lang="ru-RU" sz="20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	развитие творческого потенциала обучающихся;</a:t>
            </a:r>
          </a:p>
          <a:p>
            <a:pPr>
              <a:buFont typeface="Courier New" pitchFamily="49" charset="0"/>
              <a:buChar char="o"/>
            </a:pPr>
            <a:r>
              <a:rPr lang="ru-RU" sz="20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	воспитание культуры общения;</a:t>
            </a:r>
          </a:p>
          <a:p>
            <a:pPr>
              <a:buFont typeface="Courier New" pitchFamily="49" charset="0"/>
              <a:buChar char="o"/>
            </a:pPr>
            <a:r>
              <a:rPr lang="ru-RU" sz="20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	воспитание бережного отношения к народным сказкам и любви к русскому языку.</a:t>
            </a:r>
          </a:p>
          <a:p>
            <a:pPr>
              <a:buFont typeface="Courier New" pitchFamily="49" charset="0"/>
              <a:buChar char="o"/>
            </a:pPr>
            <a:endParaRPr lang="ru-RU" sz="20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44624" y="980728"/>
            <a:ext cx="8229600" cy="1252728"/>
          </a:xfrm>
        </p:spPr>
        <p:txBody>
          <a:bodyPr>
            <a:noAutofit/>
          </a:bodyPr>
          <a:lstStyle/>
          <a:p>
            <a:pPr algn="r"/>
            <a:r>
              <a:rPr lang="ru-RU" sz="6600" dirty="0">
                <a:ln w="18415" cmpd="sng">
                  <a:solidFill>
                    <a:sysClr val="windowText" lastClr="00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Цели урока</a:t>
            </a:r>
            <a:r>
              <a:rPr lang="ru-RU" sz="6600" dirty="0">
                <a:ln>
                  <a:solidFill>
                    <a:sysClr val="windowText" lastClr="000000"/>
                  </a:solidFill>
                </a:ln>
              </a:rPr>
              <a:t>: </a:t>
            </a:r>
            <a:br>
              <a:rPr lang="ru-RU" sz="6600" dirty="0">
                <a:ln>
                  <a:solidFill>
                    <a:sysClr val="windowText" lastClr="000000"/>
                  </a:solidFill>
                </a:ln>
              </a:rPr>
            </a:br>
            <a:endParaRPr lang="ru-RU" sz="6600" dirty="0">
              <a:ln>
                <a:solidFill>
                  <a:sysClr val="windowText" lastClr="00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4634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apertlynomismuptrain.xyz/images/586f0250c96a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813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695513"/>
            <a:ext cx="7408333" cy="3450696"/>
          </a:xfrm>
        </p:spPr>
        <p:txBody>
          <a:bodyPr/>
          <a:lstStyle/>
          <a:p>
            <a:pPr marL="0" indent="0">
              <a:buNone/>
            </a:pPr>
            <a:endParaRPr lang="ru-RU" dirty="0">
              <a:ln>
                <a:solidFill>
                  <a:srgbClr val="FFFF00"/>
                </a:solidFill>
              </a:ln>
            </a:endParaRPr>
          </a:p>
          <a:p>
            <a:pPr marL="0" indent="0">
              <a:buNone/>
            </a:pPr>
            <a:r>
              <a:rPr lang="ru-RU" dirty="0">
                <a:ln>
                  <a:solidFill>
                    <a:srgbClr val="FFFF00"/>
                  </a:solidFill>
                </a:ln>
              </a:rPr>
              <a:t>От существительного «складка» (вымысел), от глагола «складывать»).</a:t>
            </a:r>
          </a:p>
          <a:p>
            <a:pPr marL="0" indent="0">
              <a:buNone/>
            </a:pPr>
            <a:r>
              <a:rPr lang="ru-RU" dirty="0">
                <a:ln>
                  <a:solidFill>
                    <a:srgbClr val="FFFF00"/>
                  </a:solidFill>
                </a:ln>
              </a:rPr>
              <a:t>К какому творчеству она относится?</a:t>
            </a:r>
          </a:p>
          <a:p>
            <a:pPr marL="0" indent="0">
              <a:buNone/>
            </a:pPr>
            <a:r>
              <a:rPr lang="ru-RU" dirty="0">
                <a:ln>
                  <a:solidFill>
                    <a:srgbClr val="FFFF00"/>
                  </a:solidFill>
                </a:ln>
              </a:rPr>
              <a:t>К устному народному творчеству.</a:t>
            </a:r>
            <a:endParaRPr lang="en-US" dirty="0">
              <a:ln>
                <a:solidFill>
                  <a:srgbClr val="FFFF00"/>
                </a:solidFill>
              </a:ln>
            </a:endParaRPr>
          </a:p>
          <a:p>
            <a:pPr marL="0" indent="0">
              <a:buNone/>
            </a:pPr>
            <a:endParaRPr lang="ru-RU" dirty="0">
              <a:ln>
                <a:solidFill>
                  <a:srgbClr val="FFFF00"/>
                </a:solidFill>
              </a:ln>
            </a:endParaRPr>
          </a:p>
          <a:p>
            <a:endParaRPr lang="ru-RU" dirty="0">
              <a:ln>
                <a:solidFill>
                  <a:srgbClr val="FFFF00"/>
                </a:solidFill>
              </a:ln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15504" y="414936"/>
            <a:ext cx="8064896" cy="1552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ru-RU" sz="2800" dirty="0">
                <a:ln w="18415" cmpd="sng">
                  <a:solidFill>
                    <a:sysClr val="windowText" lastClr="00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От какого слова образовалось слово «сказка»?</a:t>
            </a:r>
            <a:endParaRPr lang="ru-RU" sz="2800" b="1" dirty="0">
              <a:ln>
                <a:solidFill>
                  <a:sysClr val="windowText" lastClr="00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3703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apertlynomismuptrain.xyz/images/586f0250c96a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43108" y="714356"/>
            <a:ext cx="531748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b="1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rPr>
              <a:t>Виды сказок</a:t>
            </a:r>
            <a:endParaRPr lang="ru-RU" sz="6600" dirty="0"/>
          </a:p>
        </p:txBody>
      </p:sp>
      <p:sp>
        <p:nvSpPr>
          <p:cNvPr id="6" name="TextBox 5"/>
          <p:cNvSpPr txBox="1"/>
          <p:nvPr/>
        </p:nvSpPr>
        <p:spPr>
          <a:xfrm>
            <a:off x="1214414" y="2071678"/>
            <a:ext cx="44710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48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Народные</a:t>
            </a:r>
          </a:p>
          <a:p>
            <a:pPr>
              <a:buFont typeface="Arial" pitchFamily="34" charset="0"/>
              <a:buChar char="•"/>
            </a:pPr>
            <a:r>
              <a:rPr lang="ru-RU" sz="48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Литературные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apertlynomismuptrain.xyz/images/586f0250c96a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846243261"/>
              </p:ext>
            </p:extLst>
          </p:nvPr>
        </p:nvGraphicFramePr>
        <p:xfrm>
          <a:off x="871538" y="2674938"/>
          <a:ext cx="7408862" cy="3901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44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0443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3200" i="1" kern="1200" dirty="0">
                          <a:ln w="18415" cmpd="sng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+mj-cs"/>
                        </a:rPr>
                        <a:t>Жанры</a:t>
                      </a:r>
                      <a:r>
                        <a:rPr lang="en-US" sz="3200" i="1" kern="1200" dirty="0">
                          <a:ln w="18415" cmpd="sng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+mj-cs"/>
                        </a:rPr>
                        <a:t> </a:t>
                      </a:r>
                      <a:r>
                        <a:rPr lang="ru-RU" sz="3200" i="1" kern="1200" dirty="0">
                          <a:ln w="18415" cmpd="sng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+mj-cs"/>
                        </a:rPr>
                        <a:t>сказок</a:t>
                      </a:r>
                      <a:endParaRPr lang="ru-RU" sz="20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3200" b="1" i="1" kern="1200" dirty="0">
                          <a:ln w="18415" cmpd="sng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+mj-cs"/>
                        </a:rPr>
                        <a:t>Примеры</a:t>
                      </a:r>
                      <a:r>
                        <a:rPr lang="ru-RU" sz="2000" dirty="0"/>
                        <a:t> </a:t>
                      </a:r>
                    </a:p>
                  </a:txBody>
                  <a:tcPr marL="82321" marR="82321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/>
                        <a:t>Сказки о животных</a:t>
                      </a:r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«Лиса и волк» , «Лиса и журавль», «Теремок», «Журавль и цапля»</a:t>
                      </a:r>
                    </a:p>
                  </a:txBody>
                  <a:tcPr marL="82321" marR="82321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/>
                        <a:t>Бытовые сказки</a:t>
                      </a:r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«Каша из топора», «Жена-спорщица», «Солдатская шинель»</a:t>
                      </a:r>
                    </a:p>
                  </a:txBody>
                  <a:tcPr marL="82321" marR="82321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/>
                        <a:t>Волшебные сказки</a:t>
                      </a:r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«Царевна-лягушка», «Сивка-бурка», «Марья </a:t>
                      </a:r>
                      <a:r>
                        <a:rPr lang="ru-RU" sz="2000" dirty="0" err="1"/>
                        <a:t>Моревна</a:t>
                      </a:r>
                      <a:r>
                        <a:rPr lang="ru-RU" sz="2000" dirty="0"/>
                        <a:t>», «Иван-крестьянский сын</a:t>
                      </a:r>
                      <a:r>
                        <a:rPr lang="ru-RU" sz="2000" baseline="0" dirty="0"/>
                        <a:t>  и чудо-юдо»</a:t>
                      </a:r>
                      <a:endParaRPr lang="ru-RU" sz="2000" dirty="0"/>
                    </a:p>
                  </a:txBody>
                  <a:tcPr marL="82321" marR="82321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Заголовок 3"/>
          <p:cNvSpPr txBox="1">
            <a:spLocks/>
          </p:cNvSpPr>
          <p:nvPr/>
        </p:nvSpPr>
        <p:spPr>
          <a:xfrm>
            <a:off x="689769" y="608879"/>
            <a:ext cx="7772400" cy="20882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8800" i="1" dirty="0">
                <a:ln w="18415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ea typeface="Calibri"/>
              </a:rPr>
              <a:t>Жанры </a:t>
            </a:r>
            <a:r>
              <a:rPr lang="ru-RU" sz="8800" i="1" dirty="0" err="1">
                <a:ln w="18415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ea typeface="Calibri"/>
              </a:rPr>
              <a:t>народых</a:t>
            </a:r>
            <a:r>
              <a:rPr lang="ru-RU" sz="8800" i="1" dirty="0">
                <a:ln w="18415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ea typeface="Calibri"/>
              </a:rPr>
              <a:t> сказок</a:t>
            </a:r>
            <a:r>
              <a:rPr lang="en-US" sz="8800" i="1" dirty="0">
                <a:ln w="18415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ea typeface="Calibri"/>
              </a:rPr>
              <a:t>:</a:t>
            </a:r>
            <a:endParaRPr lang="ru-RU" sz="8800" i="1" dirty="0">
              <a:ln w="18415" cmpd="sng">
                <a:solidFill>
                  <a:schemeClr val="tx1">
                    <a:lumMod val="85000"/>
                    <a:lumOff val="15000"/>
                  </a:schemeClr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0664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apertlynomismuptrain.xyz/images/586f0250c96a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27615565"/>
              </p:ext>
            </p:extLst>
          </p:nvPr>
        </p:nvGraphicFramePr>
        <p:xfrm>
          <a:off x="539553" y="1268760"/>
          <a:ext cx="7696895" cy="546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427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18299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6962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b="1" i="1" kern="1200" dirty="0">
                          <a:ln w="18415" cmpd="sng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+mj-cs"/>
                        </a:rPr>
                        <a:t>Выразительные</a:t>
                      </a:r>
                      <a:r>
                        <a:rPr lang="ru-RU" sz="2000" b="1" i="1" kern="1200" baseline="0" dirty="0">
                          <a:ln w="18415" cmpd="sng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+mj-cs"/>
                        </a:rPr>
                        <a:t> средства</a:t>
                      </a:r>
                      <a:endParaRPr lang="ru-RU" sz="20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2000" b="1" i="1" kern="1200" dirty="0">
                          <a:ln w="18415" cmpd="sng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+mj-cs"/>
                        </a:rPr>
                        <a:t>Определение</a:t>
                      </a:r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2000" b="1" i="1" kern="1200" dirty="0">
                          <a:ln w="18415" cmpd="sng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+mj-cs"/>
                        </a:rPr>
                        <a:t>Примеры</a:t>
                      </a:r>
                    </a:p>
                  </a:txBody>
                  <a:tcPr marL="82321" marR="82321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постоянные эпитеты</a:t>
                      </a:r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красочные определения, подчеркивающие признаки предмета, которые употребляются с устойчивом сочетании с одним определяем словом</a:t>
                      </a:r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«терем расписной», «живая вода», «травушка-муравушка», «красная девица», «добрый молодец»</a:t>
                      </a:r>
                    </a:p>
                    <a:p>
                      <a:endParaRPr lang="ru-RU" dirty="0"/>
                    </a:p>
                  </a:txBody>
                  <a:tcPr marL="82321" marR="82321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повторы</a:t>
                      </a:r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повторение</a:t>
                      </a:r>
                      <a:r>
                        <a:rPr lang="ru-RU" baseline="0" dirty="0"/>
                        <a:t>  слов с целью сохранения напевности сказа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«жили-были», «ехали-ехали», «шел-шел»</a:t>
                      </a:r>
                    </a:p>
                    <a:p>
                      <a:endParaRPr lang="ru-RU" dirty="0"/>
                    </a:p>
                  </a:txBody>
                  <a:tcPr marL="82321" marR="82321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олицетворение</a:t>
                      </a:r>
                    </a:p>
                    <a:p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приписывание свойств и признаков одушевлённых предметов неодушевлённым</a:t>
                      </a:r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«завыла яблоня, закричала», «ветер засвистел», «котелок засопел, засвистел»</a:t>
                      </a:r>
                    </a:p>
                    <a:p>
                      <a:endParaRPr lang="ru-RU" dirty="0"/>
                    </a:p>
                  </a:txBody>
                  <a:tcPr marL="82321" marR="82321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82321" marR="82321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858424"/>
          </a:xfrm>
        </p:spPr>
        <p:txBody>
          <a:bodyPr>
            <a:normAutofit fontScale="90000"/>
          </a:bodyPr>
          <a:lstStyle/>
          <a:p>
            <a:r>
              <a:rPr lang="ru-RU" sz="6600" dirty="0">
                <a:ln w="18415" cmpd="sng">
                  <a:solidFill>
                    <a:sysClr val="windowText" lastClr="00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Язык сказок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349431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://apertlynomismuptrain.xyz/images/586f0250c96a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900" dirty="0">
                <a:ln w="18415" cmpd="sng">
                  <a:solidFill>
                    <a:sysClr val="windowText" lastClr="00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Композиция сказки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280080"/>
            <a:ext cx="1440160" cy="636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присказка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1907704" y="1916832"/>
            <a:ext cx="432048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2339752" y="2018186"/>
            <a:ext cx="1728192" cy="5400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зачин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688711" y="2641127"/>
            <a:ext cx="2016224" cy="6012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завязка </a:t>
            </a:r>
          </a:p>
          <a:p>
            <a:pPr algn="ctr"/>
            <a:r>
              <a:rPr lang="ru-RU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события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2821142" y="2086465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4825534" y="3370385"/>
            <a:ext cx="223224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кульминация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3896644" y="2643967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5693395" y="4097181"/>
            <a:ext cx="1778496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развязка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372200" y="4905164"/>
            <a:ext cx="199452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концовка</a:t>
            </a:r>
          </a:p>
          <a:p>
            <a:pPr algn="ctr"/>
            <a:endParaRPr lang="ru-RU" dirty="0"/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5374940" y="4064974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4723669" y="3411381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50145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http://apertlynomismuptrain.xyz/images/586f0250c96a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>
          <a:xfrm>
            <a:off x="-1116632" y="719139"/>
            <a:ext cx="9433743" cy="963612"/>
          </a:xfrm>
        </p:spPr>
        <p:txBody>
          <a:bodyPr/>
          <a:lstStyle/>
          <a:p>
            <a:r>
              <a:rPr lang="ru-RU" sz="3200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Где повторы</a:t>
            </a:r>
            <a:r>
              <a:rPr lang="en-US" sz="3200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</a:t>
            </a:r>
            <a:r>
              <a:rPr lang="ru-RU" sz="3200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зачины</a:t>
            </a:r>
            <a:r>
              <a:rPr lang="en-US" sz="3200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</a:t>
            </a:r>
            <a:r>
              <a:rPr lang="ru-RU" sz="3200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присказки</a:t>
            </a:r>
            <a:r>
              <a:rPr lang="en-US" sz="3200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</a:t>
            </a:r>
            <a:r>
              <a:rPr lang="ru-RU" sz="3200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ru-RU" sz="3200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3200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концовки сказок?</a:t>
            </a:r>
            <a:endParaRPr lang="ru-RU" sz="3200" b="1" i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216068" name="Text Box 4"/>
          <p:cNvSpPr txBox="1">
            <a:spLocks noChangeArrowheads="1"/>
          </p:cNvSpPr>
          <p:nvPr/>
        </p:nvSpPr>
        <p:spPr bwMode="auto">
          <a:xfrm>
            <a:off x="4048125" y="327025"/>
            <a:ext cx="1841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latin typeface="Tahoma" pitchFamily="34" charset="0"/>
            </a:endParaRPr>
          </a:p>
        </p:txBody>
      </p:sp>
      <p:sp>
        <p:nvSpPr>
          <p:cNvPr id="216069" name="Rectangle 5"/>
          <p:cNvSpPr>
            <a:spLocks noChangeArrowheads="1"/>
          </p:cNvSpPr>
          <p:nvPr/>
        </p:nvSpPr>
        <p:spPr bwMode="auto">
          <a:xfrm>
            <a:off x="1403350" y="1989138"/>
            <a:ext cx="3240088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</a:rPr>
              <a:t>Жили-были в Тридевятом царстве,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</a:rPr>
              <a:t>В Тридесятом государстве…</a:t>
            </a:r>
          </a:p>
        </p:txBody>
      </p:sp>
      <p:sp>
        <p:nvSpPr>
          <p:cNvPr id="216071" name="Rectangle 7"/>
          <p:cNvSpPr>
            <a:spLocks noChangeArrowheads="1"/>
          </p:cNvSpPr>
          <p:nvPr/>
        </p:nvSpPr>
        <p:spPr bwMode="auto">
          <a:xfrm>
            <a:off x="1403350" y="3068638"/>
            <a:ext cx="3240088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</a:rPr>
              <a:t>Солнце высоко, колодец далёко,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</a:rPr>
              <a:t>Жар донимает, пот выступает.</a:t>
            </a:r>
          </a:p>
        </p:txBody>
      </p:sp>
      <p:sp>
        <p:nvSpPr>
          <p:cNvPr id="216074" name="Rectangle 10"/>
          <p:cNvSpPr>
            <a:spLocks noChangeArrowheads="1"/>
          </p:cNvSpPr>
          <p:nvPr/>
        </p:nvSpPr>
        <p:spPr bwMode="auto">
          <a:xfrm>
            <a:off x="1403350" y="4149725"/>
            <a:ext cx="3240088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</a:rPr>
              <a:t>Скоро сказка сказывается,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</a:rPr>
              <a:t>Да не скоро дело делается.</a:t>
            </a:r>
          </a:p>
        </p:txBody>
      </p:sp>
      <p:sp>
        <p:nvSpPr>
          <p:cNvPr id="216075" name="Rectangle 11"/>
          <p:cNvSpPr>
            <a:spLocks noChangeArrowheads="1"/>
          </p:cNvSpPr>
          <p:nvPr/>
        </p:nvSpPr>
        <p:spPr bwMode="auto">
          <a:xfrm>
            <a:off x="1403350" y="5229225"/>
            <a:ext cx="3240088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</a:rPr>
              <a:t>Я там был, мёд, пиво пил,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</a:rPr>
              <a:t>По усам текло, а в рот не попало.</a:t>
            </a:r>
          </a:p>
        </p:txBody>
      </p:sp>
      <p:sp>
        <p:nvSpPr>
          <p:cNvPr id="216080" name="Rectangle 16"/>
          <p:cNvSpPr>
            <a:spLocks noChangeArrowheads="1"/>
          </p:cNvSpPr>
          <p:nvPr/>
        </p:nvSpPr>
        <p:spPr bwMode="auto">
          <a:xfrm>
            <a:off x="5292725" y="1989138"/>
            <a:ext cx="2663825" cy="3816350"/>
          </a:xfrm>
          <a:prstGeom prst="rect">
            <a:avLst/>
          </a:prstGeom>
          <a:solidFill>
            <a:srgbClr val="FFFF66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6082" name="Text Box 18"/>
          <p:cNvSpPr txBox="1">
            <a:spLocks noChangeArrowheads="1"/>
          </p:cNvSpPr>
          <p:nvPr/>
        </p:nvSpPr>
        <p:spPr bwMode="auto">
          <a:xfrm>
            <a:off x="4500563" y="2060575"/>
            <a:ext cx="3600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>
                <a:solidFill>
                  <a:srgbClr val="FF0000"/>
                </a:solidFill>
                <a:latin typeface="Arial" charset="0"/>
              </a:rPr>
              <a:t>ЗАЧИН</a:t>
            </a:r>
          </a:p>
        </p:txBody>
      </p:sp>
      <p:sp>
        <p:nvSpPr>
          <p:cNvPr id="216083" name="Text Box 19"/>
          <p:cNvSpPr txBox="1">
            <a:spLocks noChangeArrowheads="1"/>
          </p:cNvSpPr>
          <p:nvPr/>
        </p:nvSpPr>
        <p:spPr bwMode="auto">
          <a:xfrm>
            <a:off x="5580063" y="3068638"/>
            <a:ext cx="162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FF0000"/>
                </a:solidFill>
                <a:latin typeface="Arial" charset="0"/>
              </a:rPr>
              <a:t>ПОВТОР</a:t>
            </a:r>
          </a:p>
        </p:txBody>
      </p:sp>
      <p:sp>
        <p:nvSpPr>
          <p:cNvPr id="216086" name="Text Box 22"/>
          <p:cNvSpPr txBox="1">
            <a:spLocks noChangeArrowheads="1"/>
          </p:cNvSpPr>
          <p:nvPr/>
        </p:nvSpPr>
        <p:spPr bwMode="auto">
          <a:xfrm>
            <a:off x="5651500" y="4149725"/>
            <a:ext cx="2138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>
                <a:solidFill>
                  <a:srgbClr val="FF0000"/>
                </a:solidFill>
                <a:latin typeface="Arial" charset="0"/>
              </a:rPr>
              <a:t>ПРИСКАЗКА</a:t>
            </a:r>
          </a:p>
        </p:txBody>
      </p:sp>
      <p:sp>
        <p:nvSpPr>
          <p:cNvPr id="216087" name="Text Box 23"/>
          <p:cNvSpPr txBox="1">
            <a:spLocks noChangeArrowheads="1"/>
          </p:cNvSpPr>
          <p:nvPr/>
        </p:nvSpPr>
        <p:spPr bwMode="auto">
          <a:xfrm>
            <a:off x="5651500" y="5229225"/>
            <a:ext cx="19859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>
                <a:solidFill>
                  <a:srgbClr val="FF0000"/>
                </a:solidFill>
                <a:latin typeface="Arial" charset="0"/>
              </a:rPr>
              <a:t>КОНЦОВКА</a:t>
            </a:r>
          </a:p>
        </p:txBody>
      </p:sp>
      <p:sp>
        <p:nvSpPr>
          <p:cNvPr id="216088" name="Line 24"/>
          <p:cNvSpPr>
            <a:spLocks noChangeShapeType="1"/>
          </p:cNvSpPr>
          <p:nvPr/>
        </p:nvSpPr>
        <p:spPr bwMode="auto">
          <a:xfrm>
            <a:off x="4643438" y="2349500"/>
            <a:ext cx="649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6089" name="Line 25"/>
          <p:cNvSpPr>
            <a:spLocks noChangeShapeType="1"/>
          </p:cNvSpPr>
          <p:nvPr/>
        </p:nvSpPr>
        <p:spPr bwMode="auto">
          <a:xfrm>
            <a:off x="4643438" y="3357563"/>
            <a:ext cx="649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6091" name="Line 27"/>
          <p:cNvSpPr>
            <a:spLocks noChangeShapeType="1"/>
          </p:cNvSpPr>
          <p:nvPr/>
        </p:nvSpPr>
        <p:spPr bwMode="auto">
          <a:xfrm>
            <a:off x="4643438" y="4437063"/>
            <a:ext cx="649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6092" name="Line 28"/>
          <p:cNvSpPr>
            <a:spLocks noChangeShapeType="1"/>
          </p:cNvSpPr>
          <p:nvPr/>
        </p:nvSpPr>
        <p:spPr bwMode="auto">
          <a:xfrm>
            <a:off x="4643438" y="5516563"/>
            <a:ext cx="649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6093" name="Line 29"/>
          <p:cNvSpPr>
            <a:spLocks noChangeShapeType="1"/>
          </p:cNvSpPr>
          <p:nvPr/>
        </p:nvSpPr>
        <p:spPr bwMode="auto">
          <a:xfrm>
            <a:off x="5219700" y="2349500"/>
            <a:ext cx="730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b="1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10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6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6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16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16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6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6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082" grpId="0"/>
      <p:bldP spid="216083" grpId="0"/>
      <p:bldP spid="216086" grpId="0"/>
      <p:bldP spid="21608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apertlynomismuptrain.xyz/images/586f0250c96a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42" y="709361"/>
            <a:ext cx="7262193" cy="864096"/>
          </a:xfrm>
        </p:spPr>
        <p:txBody>
          <a:bodyPr/>
          <a:lstStyle/>
          <a:p>
            <a:r>
              <a:rPr lang="ru-RU" sz="4800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Особенности сказки</a:t>
            </a:r>
            <a:endParaRPr lang="ru-RU" sz="4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xmlns="" val="1518924393"/>
              </p:ext>
            </p:extLst>
          </p:nvPr>
        </p:nvGraphicFramePr>
        <p:xfrm>
          <a:off x="1259632" y="1556792"/>
          <a:ext cx="6284168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420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14208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352120">
                <a:tc>
                  <a:txBody>
                    <a:bodyPr/>
                    <a:lstStyle/>
                    <a:p>
                      <a:r>
                        <a:rPr lang="ru-RU" dirty="0"/>
                        <a:t>Персонажи сказки.</a:t>
                      </a:r>
                    </a:p>
                    <a:p>
                      <a:r>
                        <a:rPr lang="ru-RU" dirty="0"/>
                        <a:t>	</a:t>
                      </a:r>
                    </a:p>
                  </a:txBody>
                  <a:tcPr marL="76049" marR="7604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положительные герои (Иван-царевич, Иван-дурак, Василиса Премудрая, крестьянский сын, царевна-лягушка);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 отрицательные герои (Баба Яга, Кощей Бессмертный, чудо-юдо, Лихо Одноглазое)</a:t>
                      </a:r>
                    </a:p>
                    <a:p>
                      <a:endParaRPr lang="ru-RU" dirty="0"/>
                    </a:p>
                  </a:txBody>
                  <a:tcPr marL="76049" marR="76049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669246">
                <a:tc>
                  <a:txBody>
                    <a:bodyPr/>
                    <a:lstStyle/>
                    <a:p>
                      <a:r>
                        <a:rPr lang="ru-RU" dirty="0"/>
                        <a:t>Магическое число </a:t>
                      </a:r>
                    </a:p>
                  </a:txBody>
                  <a:tcPr marL="76049" marR="7604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три (три сына, три задания для героя, три загадки, три дороги, три дня для выполнения задания, головы чудо-</a:t>
                      </a:r>
                      <a:r>
                        <a:rPr lang="ru-RU" dirty="0" err="1"/>
                        <a:t>юда</a:t>
                      </a:r>
                      <a:r>
                        <a:rPr lang="ru-RU" dirty="0"/>
                        <a:t> делятся на число «три»)</a:t>
                      </a:r>
                    </a:p>
                    <a:p>
                      <a:endParaRPr lang="ru-RU" dirty="0"/>
                    </a:p>
                  </a:txBody>
                  <a:tcPr marL="76049" marR="76049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450459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apertlynomismuptrain.xyz/images/586f0250c96a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828600" y="642860"/>
            <a:ext cx="8495927" cy="1008112"/>
          </a:xfrm>
        </p:spPr>
        <p:txBody>
          <a:bodyPr/>
          <a:lstStyle/>
          <a:p>
            <a:r>
              <a:rPr lang="ru-RU" sz="3600" dirty="0"/>
              <a:t>	</a:t>
            </a:r>
            <a:r>
              <a:rPr lang="ru-RU" sz="3600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Алгоритм подготовки к написанию сказки.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475656" y="2060848"/>
            <a:ext cx="6984776" cy="4248472"/>
          </a:xfrm>
        </p:spPr>
        <p:txBody>
          <a:bodyPr/>
          <a:lstStyle/>
          <a:p>
            <a:r>
              <a:rPr lang="ru-RU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•	</a:t>
            </a:r>
            <a:r>
              <a:rPr lang="ru-RU" sz="2400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Выберите сюжет для волшебной сказки</a:t>
            </a:r>
          </a:p>
          <a:p>
            <a:r>
              <a:rPr lang="ru-RU" sz="2400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•	Придумайте героев своей истории. </a:t>
            </a:r>
          </a:p>
          <a:p>
            <a:r>
              <a:rPr lang="ru-RU" sz="2400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•	Хорошо пропишите характеры героев. </a:t>
            </a:r>
          </a:p>
          <a:p>
            <a:r>
              <a:rPr lang="ru-RU" sz="2400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•	Перед написанием составьте план вашей сказки</a:t>
            </a:r>
          </a:p>
          <a:p>
            <a:pPr marL="0" indent="0">
              <a:buNone/>
            </a:pPr>
            <a:endParaRPr lang="ru-RU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6" name="Picture 4" descr="album_0308172145_562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02332"/>
            <a:ext cx="1460429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576378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apertlynomismuptrain.xyz/images/586f0250c96a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4856923" y="1460959"/>
            <a:ext cx="4633382" cy="3475037"/>
          </a:xfrm>
          <a:effectLst>
            <a:softEdge rad="317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467544" y="692696"/>
            <a:ext cx="3899925" cy="292494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TextBox 5"/>
          <p:cNvSpPr txBox="1"/>
          <p:nvPr/>
        </p:nvSpPr>
        <p:spPr>
          <a:xfrm>
            <a:off x="857224" y="3714752"/>
            <a:ext cx="762260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Вопросы, задаваемые участниками проекта учителям и школьникам:</a:t>
            </a:r>
          </a:p>
          <a:p>
            <a:pPr marL="342900" indent="-342900">
              <a:buAutoNum type="arabicPeriod"/>
            </a:pPr>
            <a:r>
              <a:rPr lang="ru-RU" dirty="0"/>
              <a:t>Что Вам известно о жанре СКАЗКА?</a:t>
            </a:r>
          </a:p>
          <a:p>
            <a:pPr marL="342900" indent="-342900">
              <a:buAutoNum type="arabicPeriod"/>
            </a:pPr>
            <a:r>
              <a:rPr lang="ru-RU" dirty="0"/>
              <a:t>Перечислите известных писателей-сказочников?</a:t>
            </a:r>
          </a:p>
          <a:p>
            <a:pPr marL="342900" indent="-342900">
              <a:buAutoNum type="arabicPeriod"/>
            </a:pPr>
            <a:r>
              <a:rPr lang="ru-RU" dirty="0"/>
              <a:t>Сюжет какой сказки встречается у разных авторов?</a:t>
            </a:r>
          </a:p>
          <a:p>
            <a:pPr marL="342900" indent="-342900">
              <a:buAutoNum type="arabicPeriod"/>
            </a:pPr>
            <a:r>
              <a:rPr lang="ru-RU" dirty="0"/>
              <a:t>Есть ли у Вас любимые и нелюбимые сказки?</a:t>
            </a:r>
          </a:p>
          <a:p>
            <a:pPr marL="342900" indent="-342900">
              <a:buAutoNum type="arabicPeriod"/>
            </a:pPr>
            <a:r>
              <a:rPr lang="ru-RU" dirty="0"/>
              <a:t>Когда-нибудь Вы сочиняли сказку?</a:t>
            </a:r>
          </a:p>
          <a:p>
            <a:pPr marL="342900" indent="-342900">
              <a:buAutoNum type="arabicPeriod"/>
            </a:pPr>
            <a:endParaRPr lang="ru-RU" dirty="0"/>
          </a:p>
          <a:p>
            <a:pPr marL="342900" indent="-342900">
              <a:buAutoNum type="arabicPeriod"/>
            </a:pPr>
            <a:endParaRPr lang="ru-RU" dirty="0"/>
          </a:p>
          <a:p>
            <a:pPr marL="342900" indent="-342900">
              <a:buAutoNum type="arabicPeriod"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53281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apertlynomismuptrain.xyz/images/586f0250c96a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620689"/>
            <a:ext cx="3816424" cy="2862318"/>
          </a:xfrm>
          <a:effectLst>
            <a:softEdge rad="317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5" y="3256114"/>
            <a:ext cx="4250452" cy="318783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26" name="Picture 2" descr="F:\DCIM\101SSCAM\SDC1106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714356"/>
            <a:ext cx="3714776" cy="278608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9" name="Picture 5" descr="F:\DCIM\101SSCAM\SDC1106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596" y="3500438"/>
            <a:ext cx="4000528" cy="3000397"/>
          </a:xfrm>
          <a:prstGeom prst="rect">
            <a:avLst/>
          </a:prstGeom>
          <a:noFill/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xmlns="" val="33615979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apertlynomismuptrain.xyz/images/586f0250c96a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-1116632" y="1196752"/>
            <a:ext cx="8229600" cy="858424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rmAutofit fontScale="97500"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>
              <a:buNone/>
            </a:pPr>
            <a:endParaRPr lang="ru-RU" dirty="0"/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-1006896" y="1985220"/>
            <a:ext cx="10150896" cy="2088231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rm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>
              <a:buNone/>
            </a:pPr>
            <a:r>
              <a:rPr lang="ru-RU" sz="7200" i="1" dirty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ea typeface="Calibri"/>
              </a:rPr>
              <a:t>Спасибо за внимание!</a:t>
            </a:r>
            <a:endParaRPr lang="ru-RU" sz="7200" i="1" dirty="0">
              <a:ln w="18415" cmpd="sng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5980154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335</TotalTime>
  <Words>415</Words>
  <Application>Microsoft Office PowerPoint</Application>
  <PresentationFormat>Экран (4:3)</PresentationFormat>
  <Paragraphs>96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Воздушный поток</vt:lpstr>
      <vt:lpstr>Волна</vt:lpstr>
      <vt:lpstr>В мире сказок</vt:lpstr>
      <vt:lpstr> Цели урока:  </vt:lpstr>
      <vt:lpstr>Слайд 3</vt:lpstr>
      <vt:lpstr>Слайд 4</vt:lpstr>
      <vt:lpstr>Слайд 5</vt:lpstr>
      <vt:lpstr>Язык сказок</vt:lpstr>
      <vt:lpstr>Композиция сказки</vt:lpstr>
      <vt:lpstr>Где повторы, зачины, присказки,  концовки сказок?</vt:lpstr>
      <vt:lpstr>Особенности сказки</vt:lpstr>
      <vt:lpstr> Алгоритм подготовки к написанию сказки.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nata</dc:creator>
  <cp:lastModifiedBy>pc-sgx48</cp:lastModifiedBy>
  <cp:revision>38</cp:revision>
  <dcterms:created xsi:type="dcterms:W3CDTF">2013-10-01T06:19:13Z</dcterms:created>
  <dcterms:modified xsi:type="dcterms:W3CDTF">2017-03-29T07:18:52Z</dcterms:modified>
</cp:coreProperties>
</file>