
<file path=[Content_Types].xml><?xml version="1.0" encoding="utf-8"?>
<Types xmlns="http://schemas.openxmlformats.org/package/2006/content-types">
  <Default Extension="mp3" ContentType="audio/mpeg"/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3" r:id="rId4"/>
    <p:sldId id="268" r:id="rId5"/>
    <p:sldId id="269" r:id="rId6"/>
    <p:sldId id="270" r:id="rId7"/>
    <p:sldId id="260" r:id="rId8"/>
    <p:sldId id="258" r:id="rId9"/>
    <p:sldId id="261" r:id="rId10"/>
    <p:sldId id="265" r:id="rId11"/>
    <p:sldId id="266" r:id="rId12"/>
    <p:sldId id="267" r:id="rId13"/>
    <p:sldId id="25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99"/>
    <a:srgbClr val="FF99FF"/>
    <a:srgbClr val="FFCC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C39170-8B1A-492C-A701-038ED21283D7}" type="doc">
      <dgm:prSet loTypeId="urn:microsoft.com/office/officeart/2008/layout/RadialCluster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7C2EEC3-5669-4745-8999-ED36B7FEA4FE}">
      <dgm:prSet phldrT="[Текст]" custT="1"/>
      <dgm:spPr/>
      <dgm:t>
        <a:bodyPr/>
        <a:lstStyle/>
        <a:p>
          <a:r>
            <a:rPr lang="ru-RU" sz="2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</a:t>
          </a:r>
          <a:r>
            <a:rPr lang="ru-RU" sz="2000" b="1" i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ВИДЕОРОЛИКОВ</a:t>
          </a:r>
          <a:endParaRPr lang="ru-RU" sz="20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349338-2452-47AA-AA73-73569DABD475}" type="parTrans" cxnId="{B5C4297C-05DF-4F13-B85B-521470B90381}">
      <dgm:prSet/>
      <dgm:spPr/>
      <dgm:t>
        <a:bodyPr/>
        <a:lstStyle/>
        <a:p>
          <a:endParaRPr lang="ru-RU"/>
        </a:p>
      </dgm:t>
    </dgm:pt>
    <dgm:pt modelId="{894A42DE-DB9A-4802-97CE-72B64893119E}" type="sibTrans" cxnId="{B5C4297C-05DF-4F13-B85B-521470B90381}">
      <dgm:prSet/>
      <dgm:spPr/>
      <dgm:t>
        <a:bodyPr/>
        <a:lstStyle/>
        <a:p>
          <a:endParaRPr lang="ru-RU"/>
        </a:p>
      </dgm:t>
    </dgm:pt>
    <dgm:pt modelId="{98D86CC1-8EBD-4757-B557-8A370BC1C8E6}">
      <dgm:prSet/>
      <dgm:spPr>
        <a:solidFill>
          <a:srgbClr val="FFCCFF"/>
        </a:solidFill>
      </dgm:spPr>
      <dgm:t>
        <a:bodyPr/>
        <a:lstStyle/>
        <a:p>
          <a:r>
            <a: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Реализация важного  принципа организации работы с семьей: </a:t>
          </a:r>
          <a:r>
            <a:rPr lang="ru-RU" b="1" i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открытость детского сада для семьи </a:t>
          </a:r>
          <a:endParaRPr lang="ru-RU" b="1" i="1" u="sng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5152D2-D909-43CC-B919-B6295142F429}" type="parTrans" cxnId="{E3ADA445-2ECD-4865-AC6F-5CEE99A56D07}">
      <dgm:prSet/>
      <dgm:spPr/>
      <dgm:t>
        <a:bodyPr/>
        <a:lstStyle/>
        <a:p>
          <a:endParaRPr lang="ru-RU"/>
        </a:p>
      </dgm:t>
    </dgm:pt>
    <dgm:pt modelId="{CC7B9457-B63E-4F63-88D0-79DC45F1AC21}" type="sibTrans" cxnId="{E3ADA445-2ECD-4865-AC6F-5CEE99A56D07}">
      <dgm:prSet/>
      <dgm:spPr/>
      <dgm:t>
        <a:bodyPr/>
        <a:lstStyle/>
        <a:p>
          <a:endParaRPr lang="ru-RU"/>
        </a:p>
      </dgm:t>
    </dgm:pt>
    <dgm:pt modelId="{7DD94630-FB80-4F65-AA92-95FA7F58F714}">
      <dgm:prSet custT="1"/>
      <dgm:spPr/>
      <dgm:t>
        <a:bodyPr/>
        <a:lstStyle/>
        <a:p>
          <a:r>
            <a:rPr lang="ru-RU" sz="18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Вовлечение семей                           в образовательную деятельность</a:t>
          </a:r>
          <a:endParaRPr lang="ru-RU" sz="18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65BCB3-A779-49C1-B411-9EBC7B0E8F62}" type="parTrans" cxnId="{AF42D6E3-3A72-43FC-BA87-365CC9BCD0B7}">
      <dgm:prSet/>
      <dgm:spPr/>
      <dgm:t>
        <a:bodyPr/>
        <a:lstStyle/>
        <a:p>
          <a:endParaRPr lang="ru-RU"/>
        </a:p>
      </dgm:t>
    </dgm:pt>
    <dgm:pt modelId="{934CA53B-5795-4C75-BD17-68B8AB369C68}" type="sibTrans" cxnId="{AF42D6E3-3A72-43FC-BA87-365CC9BCD0B7}">
      <dgm:prSet/>
      <dgm:spPr/>
      <dgm:t>
        <a:bodyPr/>
        <a:lstStyle/>
        <a:p>
          <a:endParaRPr lang="ru-RU"/>
        </a:p>
      </dgm:t>
    </dgm:pt>
    <dgm:pt modelId="{BB851490-D36C-4E8F-A592-79D44E8AAE89}">
      <dgm:prSet custT="1"/>
      <dgm:spPr/>
      <dgm:t>
        <a:bodyPr/>
        <a:lstStyle/>
        <a:p>
          <a:r>
            <a:rPr lang="ru-RU" sz="18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 родительско-педагогической компетентности </a:t>
          </a:r>
          <a:endParaRPr lang="ru-RU" sz="1800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22B336-E3AF-422A-A316-01DF0C9DD3BD}" type="sibTrans" cxnId="{0EF53E50-F7CB-475E-AF96-665AC338A0A9}">
      <dgm:prSet/>
      <dgm:spPr/>
      <dgm:t>
        <a:bodyPr/>
        <a:lstStyle/>
        <a:p>
          <a:endParaRPr lang="ru-RU"/>
        </a:p>
      </dgm:t>
    </dgm:pt>
    <dgm:pt modelId="{5D1DB1E2-D63C-4D77-BE9B-B891F91A5A4B}" type="parTrans" cxnId="{0EF53E50-F7CB-475E-AF96-665AC338A0A9}">
      <dgm:prSet/>
      <dgm:spPr/>
      <dgm:t>
        <a:bodyPr/>
        <a:lstStyle/>
        <a:p>
          <a:endParaRPr lang="ru-RU"/>
        </a:p>
      </dgm:t>
    </dgm:pt>
    <dgm:pt modelId="{9B4FE746-D998-4977-8412-D4C4352B9AAC}">
      <dgm:prSet/>
      <dgm:spPr/>
      <dgm:t>
        <a:bodyPr/>
        <a:lstStyle/>
        <a:p>
          <a:r>
            <a: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Ознакомление с фрагментами НОД, развлечений и самостоятельной деятельности детей, как на занятиях, так и в других режимных моментах.</a:t>
          </a:r>
          <a:endParaRPr lang="ru-RU" b="1" i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8B7DDF-4822-4E3A-9242-E926E4BE77BB}" type="sibTrans" cxnId="{F67A603A-FC41-4E00-905F-D5245ED034C3}">
      <dgm:prSet/>
      <dgm:spPr/>
      <dgm:t>
        <a:bodyPr/>
        <a:lstStyle/>
        <a:p>
          <a:endParaRPr lang="ru-RU"/>
        </a:p>
      </dgm:t>
    </dgm:pt>
    <dgm:pt modelId="{6E534D0A-AB26-465D-A929-363BE67CFB0F}" type="parTrans" cxnId="{F67A603A-FC41-4E00-905F-D5245ED034C3}">
      <dgm:prSet/>
      <dgm:spPr/>
      <dgm:t>
        <a:bodyPr/>
        <a:lstStyle/>
        <a:p>
          <a:endParaRPr lang="ru-RU"/>
        </a:p>
      </dgm:t>
    </dgm:pt>
    <dgm:pt modelId="{A44C3796-E7CC-4045-93FE-F2C036A6C8F1}" type="pres">
      <dgm:prSet presAssocID="{B7C39170-8B1A-492C-A701-038ED21283D7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5DBC8F2-1665-4C04-86CD-1ACB1FFED6CD}" type="pres">
      <dgm:prSet presAssocID="{07C2EEC3-5669-4745-8999-ED36B7FEA4FE}" presName="singleCycle" presStyleCnt="0"/>
      <dgm:spPr/>
    </dgm:pt>
    <dgm:pt modelId="{1CB61CC2-5ADC-42D6-8E89-72AAA2F02566}" type="pres">
      <dgm:prSet presAssocID="{07C2EEC3-5669-4745-8999-ED36B7FEA4FE}" presName="singleCenter" presStyleLbl="node1" presStyleIdx="0" presStyleCnt="5" custScaleX="184387" custScaleY="92974" custLinFactNeighborX="283" custLinFactNeighborY="-1133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5D13D5C4-44FF-4A7B-A583-961612CD7F13}" type="pres">
      <dgm:prSet presAssocID="{5165BCB3-A779-49C1-B411-9EBC7B0E8F62}" presName="Name56" presStyleLbl="parChTrans1D2" presStyleIdx="0" presStyleCnt="4"/>
      <dgm:spPr/>
      <dgm:t>
        <a:bodyPr/>
        <a:lstStyle/>
        <a:p>
          <a:endParaRPr lang="ru-RU"/>
        </a:p>
      </dgm:t>
    </dgm:pt>
    <dgm:pt modelId="{F3C9A7F2-65D5-4293-B9B2-C06811303558}" type="pres">
      <dgm:prSet presAssocID="{7DD94630-FB80-4F65-AA92-95FA7F58F714}" presName="text0" presStyleLbl="node1" presStyleIdx="1" presStyleCnt="5" custScaleX="316739" custScaleY="1246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BEFA81-D754-4B7F-9A3B-CFB403911BB6}" type="pres">
      <dgm:prSet presAssocID="{5D1DB1E2-D63C-4D77-BE9B-B891F91A5A4B}" presName="Name56" presStyleLbl="parChTrans1D2" presStyleIdx="1" presStyleCnt="4"/>
      <dgm:spPr/>
      <dgm:t>
        <a:bodyPr/>
        <a:lstStyle/>
        <a:p>
          <a:endParaRPr lang="ru-RU"/>
        </a:p>
      </dgm:t>
    </dgm:pt>
    <dgm:pt modelId="{B6DFFB0E-182F-4039-A218-BB2E23D8A976}" type="pres">
      <dgm:prSet presAssocID="{BB851490-D36C-4E8F-A592-79D44E8AAE89}" presName="text0" presStyleLbl="node1" presStyleIdx="2" presStyleCnt="5" custScaleX="263996" custScaleY="140938" custRadScaleRad="190297" custRadScaleInc="38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A4D9D7-A044-4457-9B42-4C97DC095DB0}" type="pres">
      <dgm:prSet presAssocID="{6E534D0A-AB26-465D-A929-363BE67CFB0F}" presName="Name56" presStyleLbl="parChTrans1D2" presStyleIdx="2" presStyleCnt="4"/>
      <dgm:spPr/>
      <dgm:t>
        <a:bodyPr/>
        <a:lstStyle/>
        <a:p>
          <a:endParaRPr lang="ru-RU"/>
        </a:p>
      </dgm:t>
    </dgm:pt>
    <dgm:pt modelId="{9644B705-2B9E-4C4E-8DE4-157429489054}" type="pres">
      <dgm:prSet presAssocID="{9B4FE746-D998-4977-8412-D4C4352B9AAC}" presName="text0" presStyleLbl="node1" presStyleIdx="3" presStyleCnt="5" custScaleX="334609" custScaleY="133067" custRadScaleRad="96079" custRadScaleInc="-6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E4CDF1-6501-4866-9FB9-2BA2EB4986EE}" type="pres">
      <dgm:prSet presAssocID="{735152D2-D909-43CC-B919-B6295142F429}" presName="Name56" presStyleLbl="parChTrans1D2" presStyleIdx="3" presStyleCnt="4"/>
      <dgm:spPr/>
      <dgm:t>
        <a:bodyPr/>
        <a:lstStyle/>
        <a:p>
          <a:endParaRPr lang="ru-RU"/>
        </a:p>
      </dgm:t>
    </dgm:pt>
    <dgm:pt modelId="{176AD4A0-6E2B-4AFE-81B9-971F00AD4620}" type="pres">
      <dgm:prSet presAssocID="{98D86CC1-8EBD-4757-B557-8A370BC1C8E6}" presName="text0" presStyleLbl="node1" presStyleIdx="4" presStyleCnt="5" custScaleX="270253" custScaleY="147437" custRadScaleRad="190210" custRadScaleInc="-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565E8A-3E00-4B6D-92E2-35ECC012972B}" type="presOf" srcId="{07C2EEC3-5669-4745-8999-ED36B7FEA4FE}" destId="{1CB61CC2-5ADC-42D6-8E89-72AAA2F02566}" srcOrd="0" destOrd="0" presId="urn:microsoft.com/office/officeart/2008/layout/RadialCluster"/>
    <dgm:cxn modelId="{AF221172-6256-4B98-87C4-E88D7C9756B4}" type="presOf" srcId="{6E534D0A-AB26-465D-A929-363BE67CFB0F}" destId="{89A4D9D7-A044-4457-9B42-4C97DC095DB0}" srcOrd="0" destOrd="0" presId="urn:microsoft.com/office/officeart/2008/layout/RadialCluster"/>
    <dgm:cxn modelId="{B35A61DF-2CD5-4B15-B4EE-5447079C86E9}" type="presOf" srcId="{735152D2-D909-43CC-B919-B6295142F429}" destId="{8CE4CDF1-6501-4866-9FB9-2BA2EB4986EE}" srcOrd="0" destOrd="0" presId="urn:microsoft.com/office/officeart/2008/layout/RadialCluster"/>
    <dgm:cxn modelId="{2127AD9C-ED2C-4BF9-96E8-8CFF2B5B023F}" type="presOf" srcId="{9B4FE746-D998-4977-8412-D4C4352B9AAC}" destId="{9644B705-2B9E-4C4E-8DE4-157429489054}" srcOrd="0" destOrd="0" presId="urn:microsoft.com/office/officeart/2008/layout/RadialCluster"/>
    <dgm:cxn modelId="{053EACBA-A83B-4976-A682-CA6F4B261E73}" type="presOf" srcId="{BB851490-D36C-4E8F-A592-79D44E8AAE89}" destId="{B6DFFB0E-182F-4039-A218-BB2E23D8A976}" srcOrd="0" destOrd="0" presId="urn:microsoft.com/office/officeart/2008/layout/RadialCluster"/>
    <dgm:cxn modelId="{A56BDAE5-29ED-495B-812A-8AF15181EDB3}" type="presOf" srcId="{7DD94630-FB80-4F65-AA92-95FA7F58F714}" destId="{F3C9A7F2-65D5-4293-B9B2-C06811303558}" srcOrd="0" destOrd="0" presId="urn:microsoft.com/office/officeart/2008/layout/RadialCluster"/>
    <dgm:cxn modelId="{B5C4297C-05DF-4F13-B85B-521470B90381}" srcId="{B7C39170-8B1A-492C-A701-038ED21283D7}" destId="{07C2EEC3-5669-4745-8999-ED36B7FEA4FE}" srcOrd="0" destOrd="0" parTransId="{48349338-2452-47AA-AA73-73569DABD475}" sibTransId="{894A42DE-DB9A-4802-97CE-72B64893119E}"/>
    <dgm:cxn modelId="{E84CEA36-FB40-4FEA-8CF5-63E4EFC02931}" type="presOf" srcId="{5165BCB3-A779-49C1-B411-9EBC7B0E8F62}" destId="{5D13D5C4-44FF-4A7B-A583-961612CD7F13}" srcOrd="0" destOrd="0" presId="urn:microsoft.com/office/officeart/2008/layout/RadialCluster"/>
    <dgm:cxn modelId="{1DF59E5B-1B99-4711-9C94-F48EB2635073}" type="presOf" srcId="{98D86CC1-8EBD-4757-B557-8A370BC1C8E6}" destId="{176AD4A0-6E2B-4AFE-81B9-971F00AD4620}" srcOrd="0" destOrd="0" presId="urn:microsoft.com/office/officeart/2008/layout/RadialCluster"/>
    <dgm:cxn modelId="{730F127D-1CFD-4A3B-B5B9-C24414A61677}" type="presOf" srcId="{B7C39170-8B1A-492C-A701-038ED21283D7}" destId="{A44C3796-E7CC-4045-93FE-F2C036A6C8F1}" srcOrd="0" destOrd="0" presId="urn:microsoft.com/office/officeart/2008/layout/RadialCluster"/>
    <dgm:cxn modelId="{E3ADA445-2ECD-4865-AC6F-5CEE99A56D07}" srcId="{07C2EEC3-5669-4745-8999-ED36B7FEA4FE}" destId="{98D86CC1-8EBD-4757-B557-8A370BC1C8E6}" srcOrd="3" destOrd="0" parTransId="{735152D2-D909-43CC-B919-B6295142F429}" sibTransId="{CC7B9457-B63E-4F63-88D0-79DC45F1AC21}"/>
    <dgm:cxn modelId="{F67A603A-FC41-4E00-905F-D5245ED034C3}" srcId="{07C2EEC3-5669-4745-8999-ED36B7FEA4FE}" destId="{9B4FE746-D998-4977-8412-D4C4352B9AAC}" srcOrd="2" destOrd="0" parTransId="{6E534D0A-AB26-465D-A929-363BE67CFB0F}" sibTransId="{6A8B7DDF-4822-4E3A-9242-E926E4BE77BB}"/>
    <dgm:cxn modelId="{D2ADC119-E91C-4F78-9BF1-D3555486E580}" type="presOf" srcId="{5D1DB1E2-D63C-4D77-BE9B-B891F91A5A4B}" destId="{6FBEFA81-D754-4B7F-9A3B-CFB403911BB6}" srcOrd="0" destOrd="0" presId="urn:microsoft.com/office/officeart/2008/layout/RadialCluster"/>
    <dgm:cxn modelId="{AF42D6E3-3A72-43FC-BA87-365CC9BCD0B7}" srcId="{07C2EEC3-5669-4745-8999-ED36B7FEA4FE}" destId="{7DD94630-FB80-4F65-AA92-95FA7F58F714}" srcOrd="0" destOrd="0" parTransId="{5165BCB3-A779-49C1-B411-9EBC7B0E8F62}" sibTransId="{934CA53B-5795-4C75-BD17-68B8AB369C68}"/>
    <dgm:cxn modelId="{0EF53E50-F7CB-475E-AF96-665AC338A0A9}" srcId="{07C2EEC3-5669-4745-8999-ED36B7FEA4FE}" destId="{BB851490-D36C-4E8F-A592-79D44E8AAE89}" srcOrd="1" destOrd="0" parTransId="{5D1DB1E2-D63C-4D77-BE9B-B891F91A5A4B}" sibTransId="{FF22B336-E3AF-422A-A316-01DF0C9DD3BD}"/>
    <dgm:cxn modelId="{A896261E-E409-4772-803B-AFD492276BC9}" type="presParOf" srcId="{A44C3796-E7CC-4045-93FE-F2C036A6C8F1}" destId="{05DBC8F2-1665-4C04-86CD-1ACB1FFED6CD}" srcOrd="0" destOrd="0" presId="urn:microsoft.com/office/officeart/2008/layout/RadialCluster"/>
    <dgm:cxn modelId="{1C449928-09CF-4005-BAB7-6CD60DF400B4}" type="presParOf" srcId="{05DBC8F2-1665-4C04-86CD-1ACB1FFED6CD}" destId="{1CB61CC2-5ADC-42D6-8E89-72AAA2F02566}" srcOrd="0" destOrd="0" presId="urn:microsoft.com/office/officeart/2008/layout/RadialCluster"/>
    <dgm:cxn modelId="{B8317F49-2502-48B9-AEDD-5EBF5205CB14}" type="presParOf" srcId="{05DBC8F2-1665-4C04-86CD-1ACB1FFED6CD}" destId="{5D13D5C4-44FF-4A7B-A583-961612CD7F13}" srcOrd="1" destOrd="0" presId="urn:microsoft.com/office/officeart/2008/layout/RadialCluster"/>
    <dgm:cxn modelId="{4AA8CAC4-6C55-4172-9BD1-1C61186F041E}" type="presParOf" srcId="{05DBC8F2-1665-4C04-86CD-1ACB1FFED6CD}" destId="{F3C9A7F2-65D5-4293-B9B2-C06811303558}" srcOrd="2" destOrd="0" presId="urn:microsoft.com/office/officeart/2008/layout/RadialCluster"/>
    <dgm:cxn modelId="{D0BDC31D-6633-44FB-946F-B79AA15D264D}" type="presParOf" srcId="{05DBC8F2-1665-4C04-86CD-1ACB1FFED6CD}" destId="{6FBEFA81-D754-4B7F-9A3B-CFB403911BB6}" srcOrd="3" destOrd="0" presId="urn:microsoft.com/office/officeart/2008/layout/RadialCluster"/>
    <dgm:cxn modelId="{0FFB3D59-DACD-496A-8639-A9CC840249D8}" type="presParOf" srcId="{05DBC8F2-1665-4C04-86CD-1ACB1FFED6CD}" destId="{B6DFFB0E-182F-4039-A218-BB2E23D8A976}" srcOrd="4" destOrd="0" presId="urn:microsoft.com/office/officeart/2008/layout/RadialCluster"/>
    <dgm:cxn modelId="{60859C9C-A3F7-4BDA-A406-1B9803B58A71}" type="presParOf" srcId="{05DBC8F2-1665-4C04-86CD-1ACB1FFED6CD}" destId="{89A4D9D7-A044-4457-9B42-4C97DC095DB0}" srcOrd="5" destOrd="0" presId="urn:microsoft.com/office/officeart/2008/layout/RadialCluster"/>
    <dgm:cxn modelId="{7ABFDAEB-327E-46B5-85D9-386C2D0F40C2}" type="presParOf" srcId="{05DBC8F2-1665-4C04-86CD-1ACB1FFED6CD}" destId="{9644B705-2B9E-4C4E-8DE4-157429489054}" srcOrd="6" destOrd="0" presId="urn:microsoft.com/office/officeart/2008/layout/RadialCluster"/>
    <dgm:cxn modelId="{C257B2A9-EAFF-448F-8EF9-C15D829EC2DF}" type="presParOf" srcId="{05DBC8F2-1665-4C04-86CD-1ACB1FFED6CD}" destId="{8CE4CDF1-6501-4866-9FB9-2BA2EB4986EE}" srcOrd="7" destOrd="0" presId="urn:microsoft.com/office/officeart/2008/layout/RadialCluster"/>
    <dgm:cxn modelId="{40097AEA-BD1C-42F4-A151-86E6BB595AA2}" type="presParOf" srcId="{05DBC8F2-1665-4C04-86CD-1ACB1FFED6CD}" destId="{176AD4A0-6E2B-4AFE-81B9-971F00AD4620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7A5CA3-0E78-405C-B296-0C2E57152889}" type="doc">
      <dgm:prSet loTypeId="urn:microsoft.com/office/officeart/2005/8/layout/chevron2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4C5CD5C1-B066-42B3-B63B-852907385DB2}">
      <dgm:prSet phldrT="[Текст]" phldr="1"/>
      <dgm:spPr>
        <a:solidFill>
          <a:srgbClr val="FF99FF"/>
        </a:solidFill>
      </dgm:spPr>
      <dgm:t>
        <a:bodyPr/>
        <a:lstStyle/>
        <a:p>
          <a:endParaRPr lang="ru-RU"/>
        </a:p>
      </dgm:t>
    </dgm:pt>
    <dgm:pt modelId="{958269A0-31AF-452E-8B90-3B52FDCCFF20}" type="parTrans" cxnId="{91122B80-2D5A-4D78-A9DA-C63B9CAE2F4D}">
      <dgm:prSet/>
      <dgm:spPr/>
      <dgm:t>
        <a:bodyPr/>
        <a:lstStyle/>
        <a:p>
          <a:endParaRPr lang="ru-RU"/>
        </a:p>
      </dgm:t>
    </dgm:pt>
    <dgm:pt modelId="{C0074CE7-FF4E-4C52-93D1-346B84FA0169}" type="sibTrans" cxnId="{91122B80-2D5A-4D78-A9DA-C63B9CAE2F4D}">
      <dgm:prSet/>
      <dgm:spPr/>
      <dgm:t>
        <a:bodyPr/>
        <a:lstStyle/>
        <a:p>
          <a:endParaRPr lang="ru-RU"/>
        </a:p>
      </dgm:t>
    </dgm:pt>
    <dgm:pt modelId="{8669D94E-9974-45DD-8F77-2B9102F5CB32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удобство и комфорт </a:t>
          </a:r>
          <a:r>
            <a: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(экономия времени, возможность просмотра на любых устройствах: телефон, планшет, ноутбук, компьютер)</a:t>
          </a:r>
          <a:endParaRPr lang="ru-RU" sz="24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8F1587-AA86-4976-A5F0-610DC00B2EA0}" type="parTrans" cxnId="{032D3F22-9520-42AD-BE05-78A5E5B38C35}">
      <dgm:prSet/>
      <dgm:spPr/>
      <dgm:t>
        <a:bodyPr/>
        <a:lstStyle/>
        <a:p>
          <a:endParaRPr lang="ru-RU"/>
        </a:p>
      </dgm:t>
    </dgm:pt>
    <dgm:pt modelId="{703F1739-6C0D-4780-B178-6F0BA827AA63}" type="sibTrans" cxnId="{032D3F22-9520-42AD-BE05-78A5E5B38C35}">
      <dgm:prSet/>
      <dgm:spPr/>
      <dgm:t>
        <a:bodyPr/>
        <a:lstStyle/>
        <a:p>
          <a:endParaRPr lang="ru-RU"/>
        </a:p>
      </dgm:t>
    </dgm:pt>
    <dgm:pt modelId="{E7C75882-6ACD-4957-BED2-BBFC228C623B}">
      <dgm:prSet phldrT="[Текст]" phldr="1"/>
      <dgm:spPr/>
      <dgm:t>
        <a:bodyPr/>
        <a:lstStyle/>
        <a:p>
          <a:endParaRPr lang="ru-RU"/>
        </a:p>
      </dgm:t>
    </dgm:pt>
    <dgm:pt modelId="{57EB5CF1-6F55-40F2-91B8-A22DD471FB77}" type="parTrans" cxnId="{3BC84518-92E9-4E46-AA1E-DAB2DBDDC59B}">
      <dgm:prSet/>
      <dgm:spPr/>
      <dgm:t>
        <a:bodyPr/>
        <a:lstStyle/>
        <a:p>
          <a:endParaRPr lang="ru-RU"/>
        </a:p>
      </dgm:t>
    </dgm:pt>
    <dgm:pt modelId="{EDA9DED2-D39F-4FA8-816B-EBE14F845A33}" type="sibTrans" cxnId="{3BC84518-92E9-4E46-AA1E-DAB2DBDDC59B}">
      <dgm:prSet/>
      <dgm:spPr/>
      <dgm:t>
        <a:bodyPr/>
        <a:lstStyle/>
        <a:p>
          <a:endParaRPr lang="ru-RU"/>
        </a:p>
      </dgm:t>
    </dgm:pt>
    <dgm:pt modelId="{E389935E-730F-4E5C-974F-1946B09D6354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быстро доносить до родителей нужную информацию</a:t>
          </a:r>
          <a:endParaRPr lang="ru-RU" sz="2400" b="1" i="1" dirty="0">
            <a:solidFill>
              <a:srgbClr val="000099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773747-BF3D-41B8-B400-DE0D27CCBD33}" type="parTrans" cxnId="{4E68E77D-5D19-4480-8D1D-1CD9DD14B43E}">
      <dgm:prSet/>
      <dgm:spPr/>
      <dgm:t>
        <a:bodyPr/>
        <a:lstStyle/>
        <a:p>
          <a:endParaRPr lang="ru-RU"/>
        </a:p>
      </dgm:t>
    </dgm:pt>
    <dgm:pt modelId="{88BECF87-FCF1-4CC0-8BFE-6910ED22E7E2}" type="sibTrans" cxnId="{4E68E77D-5D19-4480-8D1D-1CD9DD14B43E}">
      <dgm:prSet/>
      <dgm:spPr/>
      <dgm:t>
        <a:bodyPr/>
        <a:lstStyle/>
        <a:p>
          <a:endParaRPr lang="ru-RU"/>
        </a:p>
      </dgm:t>
    </dgm:pt>
    <dgm:pt modelId="{74D06BE4-F5BD-434A-83CC-F01ACE5C0484}">
      <dgm:prSet phldrT="[Текст]" phldr="1"/>
      <dgm:spPr/>
      <dgm:t>
        <a:bodyPr/>
        <a:lstStyle/>
        <a:p>
          <a:endParaRPr lang="ru-RU" dirty="0"/>
        </a:p>
      </dgm:t>
    </dgm:pt>
    <dgm:pt modelId="{EDE32588-0136-418E-ADE5-74A4BC1DBE5B}" type="parTrans" cxnId="{5D8B4370-FBF5-4261-AF25-6ED83ADD07E1}">
      <dgm:prSet/>
      <dgm:spPr/>
      <dgm:t>
        <a:bodyPr/>
        <a:lstStyle/>
        <a:p>
          <a:endParaRPr lang="ru-RU"/>
        </a:p>
      </dgm:t>
    </dgm:pt>
    <dgm:pt modelId="{789C332C-0CAD-45C6-A6A4-0E337069496A}" type="sibTrans" cxnId="{5D8B4370-FBF5-4261-AF25-6ED83ADD07E1}">
      <dgm:prSet/>
      <dgm:spPr/>
      <dgm:t>
        <a:bodyPr/>
        <a:lstStyle/>
        <a:p>
          <a:endParaRPr lang="ru-RU"/>
        </a:p>
      </dgm:t>
    </dgm:pt>
    <dgm:pt modelId="{C8FA146A-7A12-4FB3-A336-930AAD915FDD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для последующего неоднократного просмотра мероприятия, хранение информации</a:t>
          </a:r>
          <a:endParaRPr lang="ru-RU" sz="2400" b="1" i="1" dirty="0">
            <a:solidFill>
              <a:srgbClr val="000099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28BED2-1953-4B78-8B13-62BEF003497B}" type="parTrans" cxnId="{A5A8BF4F-46F7-4C2A-85E2-134E80874D13}">
      <dgm:prSet/>
      <dgm:spPr/>
      <dgm:t>
        <a:bodyPr/>
        <a:lstStyle/>
        <a:p>
          <a:endParaRPr lang="ru-RU"/>
        </a:p>
      </dgm:t>
    </dgm:pt>
    <dgm:pt modelId="{1CA5FB3C-DE1F-452C-9A9A-149F71852F40}" type="sibTrans" cxnId="{A5A8BF4F-46F7-4C2A-85E2-134E80874D13}">
      <dgm:prSet/>
      <dgm:spPr/>
      <dgm:t>
        <a:bodyPr/>
        <a:lstStyle/>
        <a:p>
          <a:endParaRPr lang="ru-RU"/>
        </a:p>
      </dgm:t>
    </dgm:pt>
    <dgm:pt modelId="{F4E2EAAE-D47E-43B2-AC1A-9CA0BF761363}">
      <dgm:prSet/>
      <dgm:spPr/>
      <dgm:t>
        <a:bodyPr/>
        <a:lstStyle/>
        <a:p>
          <a:endParaRPr lang="ru-RU"/>
        </a:p>
      </dgm:t>
    </dgm:pt>
    <dgm:pt modelId="{03CCB476-31C3-406E-97AC-15B16A97834E}" type="parTrans" cxnId="{1B8040A4-1903-4481-8997-F06403499EEE}">
      <dgm:prSet/>
      <dgm:spPr/>
      <dgm:t>
        <a:bodyPr/>
        <a:lstStyle/>
        <a:p>
          <a:endParaRPr lang="ru-RU"/>
        </a:p>
      </dgm:t>
    </dgm:pt>
    <dgm:pt modelId="{C586786B-CB68-4FA6-9142-B06627612C01}" type="sibTrans" cxnId="{1B8040A4-1903-4481-8997-F06403499EEE}">
      <dgm:prSet/>
      <dgm:spPr/>
      <dgm:t>
        <a:bodyPr/>
        <a:lstStyle/>
        <a:p>
          <a:endParaRPr lang="ru-RU"/>
        </a:p>
      </dgm:t>
    </dgm:pt>
    <dgm:pt modelId="{772904C9-4CE4-43E2-88E0-77A748DF25CB}">
      <dgm:prSet custT="1"/>
      <dgm:spPr/>
      <dgm:t>
        <a:bodyPr/>
        <a:lstStyle/>
        <a:p>
          <a:r>
            <a:rPr lang="ru-RU" sz="2400" b="1" i="1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оперативно получать обратную связь</a:t>
          </a:r>
          <a:endParaRPr lang="ru-RU" sz="2400" b="1" i="1" dirty="0">
            <a:solidFill>
              <a:srgbClr val="000099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C4C19A-F2F7-4ABE-BA96-4E0B2F952A19}" type="parTrans" cxnId="{54BCB7CE-9D20-4FB0-ADD7-FFDA6D0E6BF6}">
      <dgm:prSet/>
      <dgm:spPr/>
      <dgm:t>
        <a:bodyPr/>
        <a:lstStyle/>
        <a:p>
          <a:endParaRPr lang="ru-RU"/>
        </a:p>
      </dgm:t>
    </dgm:pt>
    <dgm:pt modelId="{49D37FBC-0E91-47E1-8D2C-C7C74A1E4152}" type="sibTrans" cxnId="{54BCB7CE-9D20-4FB0-ADD7-FFDA6D0E6BF6}">
      <dgm:prSet/>
      <dgm:spPr/>
      <dgm:t>
        <a:bodyPr/>
        <a:lstStyle/>
        <a:p>
          <a:endParaRPr lang="ru-RU"/>
        </a:p>
      </dgm:t>
    </dgm:pt>
    <dgm:pt modelId="{DFE156D8-A7B9-416F-9FA8-DC7318A7E67D}" type="pres">
      <dgm:prSet presAssocID="{447A5CA3-0E78-405C-B296-0C2E5715288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DB6451-B7C1-4F54-83BF-42AB9254702B}" type="pres">
      <dgm:prSet presAssocID="{4C5CD5C1-B066-42B3-B63B-852907385DB2}" presName="composite" presStyleCnt="0"/>
      <dgm:spPr/>
    </dgm:pt>
    <dgm:pt modelId="{0D68DA50-7E58-42A0-9E2E-85AE10E3D115}" type="pres">
      <dgm:prSet presAssocID="{4C5CD5C1-B066-42B3-B63B-852907385DB2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2369A4-7BEF-430B-93F5-7BFC931C300A}" type="pres">
      <dgm:prSet presAssocID="{4C5CD5C1-B066-42B3-B63B-852907385DB2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A537F-80D3-4BED-AC52-7FCA778476E9}" type="pres">
      <dgm:prSet presAssocID="{C0074CE7-FF4E-4C52-93D1-346B84FA0169}" presName="sp" presStyleCnt="0"/>
      <dgm:spPr/>
    </dgm:pt>
    <dgm:pt modelId="{D2A51E20-DD91-4EE6-AB78-2106C7A7E4F8}" type="pres">
      <dgm:prSet presAssocID="{E7C75882-6ACD-4957-BED2-BBFC228C623B}" presName="composite" presStyleCnt="0"/>
      <dgm:spPr/>
    </dgm:pt>
    <dgm:pt modelId="{F9E4AB65-11AD-4AD0-9D69-B0F9B76E8263}" type="pres">
      <dgm:prSet presAssocID="{E7C75882-6ACD-4957-BED2-BBFC228C623B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A358A7-A73F-4B64-8FFC-69FCE6A543F4}" type="pres">
      <dgm:prSet presAssocID="{E7C75882-6ACD-4957-BED2-BBFC228C623B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195772-675F-4C54-8231-2AB83010868D}" type="pres">
      <dgm:prSet presAssocID="{EDA9DED2-D39F-4FA8-816B-EBE14F845A33}" presName="sp" presStyleCnt="0"/>
      <dgm:spPr/>
    </dgm:pt>
    <dgm:pt modelId="{9A6DDBAD-C128-44DA-A8FE-E863F654D674}" type="pres">
      <dgm:prSet presAssocID="{74D06BE4-F5BD-434A-83CC-F01ACE5C0484}" presName="composite" presStyleCnt="0"/>
      <dgm:spPr/>
    </dgm:pt>
    <dgm:pt modelId="{C456213A-46AB-4D89-8148-1776CF4EB1F2}" type="pres">
      <dgm:prSet presAssocID="{74D06BE4-F5BD-434A-83CC-F01ACE5C0484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7EA4A9-9817-490F-A1C5-CD59006FAF37}" type="pres">
      <dgm:prSet presAssocID="{74D06BE4-F5BD-434A-83CC-F01ACE5C0484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334B93-3566-427A-B75D-D3F935EDF207}" type="pres">
      <dgm:prSet presAssocID="{789C332C-0CAD-45C6-A6A4-0E337069496A}" presName="sp" presStyleCnt="0"/>
      <dgm:spPr/>
    </dgm:pt>
    <dgm:pt modelId="{25AB2D64-3D22-4300-8702-5EA547DE4C59}" type="pres">
      <dgm:prSet presAssocID="{F4E2EAAE-D47E-43B2-AC1A-9CA0BF761363}" presName="composite" presStyleCnt="0"/>
      <dgm:spPr/>
    </dgm:pt>
    <dgm:pt modelId="{5E165CD7-F96D-4341-A94F-E01350794F00}" type="pres">
      <dgm:prSet presAssocID="{F4E2EAAE-D47E-43B2-AC1A-9CA0BF761363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141B51-01AB-4F03-BFC7-FFED000B0C9B}" type="pres">
      <dgm:prSet presAssocID="{F4E2EAAE-D47E-43B2-AC1A-9CA0BF761363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1B5EA6-6DAB-4EB2-B11D-C2E11288E374}" type="presOf" srcId="{C8FA146A-7A12-4FB3-A336-930AAD915FDD}" destId="{3C7EA4A9-9817-490F-A1C5-CD59006FAF37}" srcOrd="0" destOrd="0" presId="urn:microsoft.com/office/officeart/2005/8/layout/chevron2"/>
    <dgm:cxn modelId="{7E7B3F02-D9D2-47DB-A6BC-C0863BA6C748}" type="presOf" srcId="{74D06BE4-F5BD-434A-83CC-F01ACE5C0484}" destId="{C456213A-46AB-4D89-8148-1776CF4EB1F2}" srcOrd="0" destOrd="0" presId="urn:microsoft.com/office/officeart/2005/8/layout/chevron2"/>
    <dgm:cxn modelId="{5D8B4370-FBF5-4261-AF25-6ED83ADD07E1}" srcId="{447A5CA3-0E78-405C-B296-0C2E57152889}" destId="{74D06BE4-F5BD-434A-83CC-F01ACE5C0484}" srcOrd="2" destOrd="0" parTransId="{EDE32588-0136-418E-ADE5-74A4BC1DBE5B}" sibTransId="{789C332C-0CAD-45C6-A6A4-0E337069496A}"/>
    <dgm:cxn modelId="{8F227C0F-65CF-4412-BFC4-FF1C6B17B88F}" type="presOf" srcId="{4C5CD5C1-B066-42B3-B63B-852907385DB2}" destId="{0D68DA50-7E58-42A0-9E2E-85AE10E3D115}" srcOrd="0" destOrd="0" presId="urn:microsoft.com/office/officeart/2005/8/layout/chevron2"/>
    <dgm:cxn modelId="{54BCB7CE-9D20-4FB0-ADD7-FFDA6D0E6BF6}" srcId="{F4E2EAAE-D47E-43B2-AC1A-9CA0BF761363}" destId="{772904C9-4CE4-43E2-88E0-77A748DF25CB}" srcOrd="0" destOrd="0" parTransId="{B2C4C19A-F2F7-4ABE-BA96-4E0B2F952A19}" sibTransId="{49D37FBC-0E91-47E1-8D2C-C7C74A1E4152}"/>
    <dgm:cxn modelId="{D61EC5E9-6809-465E-B6E1-9A563740CD1F}" type="presOf" srcId="{772904C9-4CE4-43E2-88E0-77A748DF25CB}" destId="{E7141B51-01AB-4F03-BFC7-FFED000B0C9B}" srcOrd="0" destOrd="0" presId="urn:microsoft.com/office/officeart/2005/8/layout/chevron2"/>
    <dgm:cxn modelId="{4E68E77D-5D19-4480-8D1D-1CD9DD14B43E}" srcId="{E7C75882-6ACD-4957-BED2-BBFC228C623B}" destId="{E389935E-730F-4E5C-974F-1946B09D6354}" srcOrd="0" destOrd="0" parTransId="{15773747-BF3D-41B8-B400-DE0D27CCBD33}" sibTransId="{88BECF87-FCF1-4CC0-8BFE-6910ED22E7E2}"/>
    <dgm:cxn modelId="{E1DDA512-D1BB-4478-B2C5-3E63AAD087FD}" type="presOf" srcId="{447A5CA3-0E78-405C-B296-0C2E57152889}" destId="{DFE156D8-A7B9-416F-9FA8-DC7318A7E67D}" srcOrd="0" destOrd="0" presId="urn:microsoft.com/office/officeart/2005/8/layout/chevron2"/>
    <dgm:cxn modelId="{032D3F22-9520-42AD-BE05-78A5E5B38C35}" srcId="{4C5CD5C1-B066-42B3-B63B-852907385DB2}" destId="{8669D94E-9974-45DD-8F77-2B9102F5CB32}" srcOrd="0" destOrd="0" parTransId="{1B8F1587-AA86-4976-A5F0-610DC00B2EA0}" sibTransId="{703F1739-6C0D-4780-B178-6F0BA827AA63}"/>
    <dgm:cxn modelId="{4102016B-C3F0-487D-A22C-7AD1F79A4FB5}" type="presOf" srcId="{8669D94E-9974-45DD-8F77-2B9102F5CB32}" destId="{082369A4-7BEF-430B-93F5-7BFC931C300A}" srcOrd="0" destOrd="0" presId="urn:microsoft.com/office/officeart/2005/8/layout/chevron2"/>
    <dgm:cxn modelId="{91122B80-2D5A-4D78-A9DA-C63B9CAE2F4D}" srcId="{447A5CA3-0E78-405C-B296-0C2E57152889}" destId="{4C5CD5C1-B066-42B3-B63B-852907385DB2}" srcOrd="0" destOrd="0" parTransId="{958269A0-31AF-452E-8B90-3B52FDCCFF20}" sibTransId="{C0074CE7-FF4E-4C52-93D1-346B84FA0169}"/>
    <dgm:cxn modelId="{BFDEFC38-7D95-4CE5-A354-F1A5F5E0AA1F}" type="presOf" srcId="{E389935E-730F-4E5C-974F-1946B09D6354}" destId="{D6A358A7-A73F-4B64-8FFC-69FCE6A543F4}" srcOrd="0" destOrd="0" presId="urn:microsoft.com/office/officeart/2005/8/layout/chevron2"/>
    <dgm:cxn modelId="{1B8040A4-1903-4481-8997-F06403499EEE}" srcId="{447A5CA3-0E78-405C-B296-0C2E57152889}" destId="{F4E2EAAE-D47E-43B2-AC1A-9CA0BF761363}" srcOrd="3" destOrd="0" parTransId="{03CCB476-31C3-406E-97AC-15B16A97834E}" sibTransId="{C586786B-CB68-4FA6-9142-B06627612C01}"/>
    <dgm:cxn modelId="{A5A8BF4F-46F7-4C2A-85E2-134E80874D13}" srcId="{74D06BE4-F5BD-434A-83CC-F01ACE5C0484}" destId="{C8FA146A-7A12-4FB3-A336-930AAD915FDD}" srcOrd="0" destOrd="0" parTransId="{0F28BED2-1953-4B78-8B13-62BEF003497B}" sibTransId="{1CA5FB3C-DE1F-452C-9A9A-149F71852F40}"/>
    <dgm:cxn modelId="{6EB9507B-611D-4C9E-99D5-464C328012ED}" type="presOf" srcId="{E7C75882-6ACD-4957-BED2-BBFC228C623B}" destId="{F9E4AB65-11AD-4AD0-9D69-B0F9B76E8263}" srcOrd="0" destOrd="0" presId="urn:microsoft.com/office/officeart/2005/8/layout/chevron2"/>
    <dgm:cxn modelId="{27F8FB23-46CF-410E-9152-BA2B52727A6E}" type="presOf" srcId="{F4E2EAAE-D47E-43B2-AC1A-9CA0BF761363}" destId="{5E165CD7-F96D-4341-A94F-E01350794F00}" srcOrd="0" destOrd="0" presId="urn:microsoft.com/office/officeart/2005/8/layout/chevron2"/>
    <dgm:cxn modelId="{3BC84518-92E9-4E46-AA1E-DAB2DBDDC59B}" srcId="{447A5CA3-0E78-405C-B296-0C2E57152889}" destId="{E7C75882-6ACD-4957-BED2-BBFC228C623B}" srcOrd="1" destOrd="0" parTransId="{57EB5CF1-6F55-40F2-91B8-A22DD471FB77}" sibTransId="{EDA9DED2-D39F-4FA8-816B-EBE14F845A33}"/>
    <dgm:cxn modelId="{9B320B63-1D87-4F98-9C48-7A655ED5AE58}" type="presParOf" srcId="{DFE156D8-A7B9-416F-9FA8-DC7318A7E67D}" destId="{8ADB6451-B7C1-4F54-83BF-42AB9254702B}" srcOrd="0" destOrd="0" presId="urn:microsoft.com/office/officeart/2005/8/layout/chevron2"/>
    <dgm:cxn modelId="{8A536E37-1512-4286-898B-BB2DA44871C0}" type="presParOf" srcId="{8ADB6451-B7C1-4F54-83BF-42AB9254702B}" destId="{0D68DA50-7E58-42A0-9E2E-85AE10E3D115}" srcOrd="0" destOrd="0" presId="urn:microsoft.com/office/officeart/2005/8/layout/chevron2"/>
    <dgm:cxn modelId="{E7D15787-2396-4FAA-B4ED-E9B8D061350B}" type="presParOf" srcId="{8ADB6451-B7C1-4F54-83BF-42AB9254702B}" destId="{082369A4-7BEF-430B-93F5-7BFC931C300A}" srcOrd="1" destOrd="0" presId="urn:microsoft.com/office/officeart/2005/8/layout/chevron2"/>
    <dgm:cxn modelId="{B55FC9D8-9BBD-4E89-80AC-C7954EF19AB7}" type="presParOf" srcId="{DFE156D8-A7B9-416F-9FA8-DC7318A7E67D}" destId="{719A537F-80D3-4BED-AC52-7FCA778476E9}" srcOrd="1" destOrd="0" presId="urn:microsoft.com/office/officeart/2005/8/layout/chevron2"/>
    <dgm:cxn modelId="{6713C1D9-09DB-4D8B-AF73-DEE7CC10C029}" type="presParOf" srcId="{DFE156D8-A7B9-416F-9FA8-DC7318A7E67D}" destId="{D2A51E20-DD91-4EE6-AB78-2106C7A7E4F8}" srcOrd="2" destOrd="0" presId="urn:microsoft.com/office/officeart/2005/8/layout/chevron2"/>
    <dgm:cxn modelId="{1F6B83A2-2068-4C57-9502-E604E454D27F}" type="presParOf" srcId="{D2A51E20-DD91-4EE6-AB78-2106C7A7E4F8}" destId="{F9E4AB65-11AD-4AD0-9D69-B0F9B76E8263}" srcOrd="0" destOrd="0" presId="urn:microsoft.com/office/officeart/2005/8/layout/chevron2"/>
    <dgm:cxn modelId="{799C7ACE-6AEB-4289-8717-91BC454F13F5}" type="presParOf" srcId="{D2A51E20-DD91-4EE6-AB78-2106C7A7E4F8}" destId="{D6A358A7-A73F-4B64-8FFC-69FCE6A543F4}" srcOrd="1" destOrd="0" presId="urn:microsoft.com/office/officeart/2005/8/layout/chevron2"/>
    <dgm:cxn modelId="{64A70FC6-FB31-482F-A2D9-B84E04F46F38}" type="presParOf" srcId="{DFE156D8-A7B9-416F-9FA8-DC7318A7E67D}" destId="{0F195772-675F-4C54-8231-2AB83010868D}" srcOrd="3" destOrd="0" presId="urn:microsoft.com/office/officeart/2005/8/layout/chevron2"/>
    <dgm:cxn modelId="{18FC109A-D1E0-4292-82F1-8FDBB42F3B5F}" type="presParOf" srcId="{DFE156D8-A7B9-416F-9FA8-DC7318A7E67D}" destId="{9A6DDBAD-C128-44DA-A8FE-E863F654D674}" srcOrd="4" destOrd="0" presId="urn:microsoft.com/office/officeart/2005/8/layout/chevron2"/>
    <dgm:cxn modelId="{0DE8218A-C8FC-4C4B-9FEB-C69CFA4A6612}" type="presParOf" srcId="{9A6DDBAD-C128-44DA-A8FE-E863F654D674}" destId="{C456213A-46AB-4D89-8148-1776CF4EB1F2}" srcOrd="0" destOrd="0" presId="urn:microsoft.com/office/officeart/2005/8/layout/chevron2"/>
    <dgm:cxn modelId="{923CE0C0-593E-4378-8F1E-1B4FA64F6AFD}" type="presParOf" srcId="{9A6DDBAD-C128-44DA-A8FE-E863F654D674}" destId="{3C7EA4A9-9817-490F-A1C5-CD59006FAF37}" srcOrd="1" destOrd="0" presId="urn:microsoft.com/office/officeart/2005/8/layout/chevron2"/>
    <dgm:cxn modelId="{0CF21562-3AA0-4629-AA2E-B6D44C649E96}" type="presParOf" srcId="{DFE156D8-A7B9-416F-9FA8-DC7318A7E67D}" destId="{81334B93-3566-427A-B75D-D3F935EDF207}" srcOrd="5" destOrd="0" presId="urn:microsoft.com/office/officeart/2005/8/layout/chevron2"/>
    <dgm:cxn modelId="{E911121B-7E70-42C0-BCAF-A568CAAECFE9}" type="presParOf" srcId="{DFE156D8-A7B9-416F-9FA8-DC7318A7E67D}" destId="{25AB2D64-3D22-4300-8702-5EA547DE4C59}" srcOrd="6" destOrd="0" presId="urn:microsoft.com/office/officeart/2005/8/layout/chevron2"/>
    <dgm:cxn modelId="{0CA576A3-0470-4589-B2F5-205648CF5934}" type="presParOf" srcId="{25AB2D64-3D22-4300-8702-5EA547DE4C59}" destId="{5E165CD7-F96D-4341-A94F-E01350794F00}" srcOrd="0" destOrd="0" presId="urn:microsoft.com/office/officeart/2005/8/layout/chevron2"/>
    <dgm:cxn modelId="{8E3B559F-0434-418D-ABE8-E9321F998C9D}" type="presParOf" srcId="{25AB2D64-3D22-4300-8702-5EA547DE4C59}" destId="{E7141B51-01AB-4F03-BFC7-FFED000B0C9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B61CC2-5ADC-42D6-8E89-72AAA2F02566}">
      <dsp:nvSpPr>
        <dsp:cNvPr id="0" name=""/>
        <dsp:cNvSpPr/>
      </dsp:nvSpPr>
      <dsp:spPr>
        <a:xfrm>
          <a:off x="4260008" y="1815150"/>
          <a:ext cx="2891423" cy="145795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</a:t>
          </a:r>
          <a:r>
            <a:rPr lang="ru-RU" sz="2000" b="1" i="1" kern="12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ВИДЕОРОЛИКОВ</a:t>
          </a:r>
          <a:endParaRPr lang="ru-RU" sz="20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31179" y="1886321"/>
        <a:ext cx="2749081" cy="1315608"/>
      </dsp:txXfrm>
    </dsp:sp>
    <dsp:sp modelId="{5D13D5C4-44FF-4A7B-A583-961612CD7F13}">
      <dsp:nvSpPr>
        <dsp:cNvPr id="0" name=""/>
        <dsp:cNvSpPr/>
      </dsp:nvSpPr>
      <dsp:spPr>
        <a:xfrm rot="16180091">
          <a:off x="5371251" y="1486810"/>
          <a:ext cx="65669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6691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C9A7F2-65D5-4293-B9B2-C06811303558}">
      <dsp:nvSpPr>
        <dsp:cNvPr id="0" name=""/>
        <dsp:cNvSpPr/>
      </dsp:nvSpPr>
      <dsp:spPr>
        <a:xfrm>
          <a:off x="4030001" y="-151148"/>
          <a:ext cx="3327804" cy="1309619"/>
        </a:xfrm>
        <a:prstGeom prst="roundRect">
          <a:avLst/>
        </a:prstGeom>
        <a:gradFill rotWithShape="0">
          <a:gsLst>
            <a:gs pos="0">
              <a:schemeClr val="accent4">
                <a:hueOff val="2598923"/>
                <a:satOff val="-11992"/>
                <a:lumOff val="4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598923"/>
                <a:satOff val="-11992"/>
                <a:lumOff val="4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598923"/>
                <a:satOff val="-11992"/>
                <a:lumOff val="4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Вовлечение семей                           в образовательную деятельность</a:t>
          </a:r>
          <a:endParaRPr lang="ru-RU" sz="18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93931" y="-87218"/>
        <a:ext cx="3199944" cy="1181759"/>
      </dsp:txXfrm>
    </dsp:sp>
    <dsp:sp modelId="{6FBEFA81-D754-4B7F-9A3B-CFB403911BB6}">
      <dsp:nvSpPr>
        <dsp:cNvPr id="0" name=""/>
        <dsp:cNvSpPr/>
      </dsp:nvSpPr>
      <dsp:spPr>
        <a:xfrm rot="144957">
          <a:off x="7150931" y="2628893"/>
          <a:ext cx="112780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27809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DFFB0E-182F-4039-A218-BB2E23D8A976}">
      <dsp:nvSpPr>
        <dsp:cNvPr id="0" name=""/>
        <dsp:cNvSpPr/>
      </dsp:nvSpPr>
      <dsp:spPr>
        <a:xfrm>
          <a:off x="8278239" y="1970797"/>
          <a:ext cx="2773662" cy="1480758"/>
        </a:xfrm>
        <a:prstGeom prst="roundRect">
          <a:avLst/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 родительско-педагогической компетентности </a:t>
          </a:r>
          <a:endParaRPr lang="ru-RU" sz="18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50524" y="2043082"/>
        <a:ext cx="2629092" cy="1336188"/>
      </dsp:txXfrm>
    </dsp:sp>
    <dsp:sp modelId="{89A4D9D7-A044-4457-9B42-4C97DC095DB0}">
      <dsp:nvSpPr>
        <dsp:cNvPr id="0" name=""/>
        <dsp:cNvSpPr/>
      </dsp:nvSpPr>
      <dsp:spPr>
        <a:xfrm rot="5401611">
          <a:off x="5392639" y="3585694"/>
          <a:ext cx="62518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25185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44B705-2B9E-4C4E-8DE4-157429489054}">
      <dsp:nvSpPr>
        <dsp:cNvPr id="0" name=""/>
        <dsp:cNvSpPr/>
      </dsp:nvSpPr>
      <dsp:spPr>
        <a:xfrm>
          <a:off x="3946981" y="3898287"/>
          <a:ext cx="3515554" cy="1398062"/>
        </a:xfrm>
        <a:prstGeom prst="roundRect">
          <a:avLst/>
        </a:prstGeom>
        <a:gradFill rotWithShape="0">
          <a:gsLst>
            <a:gs pos="0">
              <a:schemeClr val="accent4">
                <a:hueOff val="7796769"/>
                <a:satOff val="-35976"/>
                <a:lumOff val="132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796769"/>
                <a:satOff val="-35976"/>
                <a:lumOff val="132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796769"/>
                <a:satOff val="-35976"/>
                <a:lumOff val="132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Ознакомление с фрагментами НОД, развлечений и самостоятельной деятельности детей, как на занятиях, так и в других режимных моментах.</a:t>
          </a:r>
          <a:endParaRPr lang="ru-RU" sz="1600" b="1" i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15229" y="3966535"/>
        <a:ext cx="3379058" cy="1261566"/>
      </dsp:txXfrm>
    </dsp:sp>
    <dsp:sp modelId="{8CE4CDF1-6501-4866-9FB9-2BA2EB4986EE}">
      <dsp:nvSpPr>
        <dsp:cNvPr id="0" name=""/>
        <dsp:cNvSpPr/>
      </dsp:nvSpPr>
      <dsp:spPr>
        <a:xfrm rot="10756585">
          <a:off x="3142405" y="2569442"/>
          <a:ext cx="111764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17647" y="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6AD4A0-6E2B-4AFE-81B9-971F00AD4620}">
      <dsp:nvSpPr>
        <dsp:cNvPr id="0" name=""/>
        <dsp:cNvSpPr/>
      </dsp:nvSpPr>
      <dsp:spPr>
        <a:xfrm>
          <a:off x="303049" y="1819909"/>
          <a:ext cx="2839400" cy="1549040"/>
        </a:xfrm>
        <a:prstGeom prst="roundRect">
          <a:avLst/>
        </a:prstGeom>
        <a:solidFill>
          <a:srgbClr val="FFCCFF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Реализация важного  принципа организации работы с семьей: </a:t>
          </a:r>
          <a:r>
            <a:rPr lang="ru-RU" sz="1800" b="1" i="1" u="sng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открытость детского сада для семьи </a:t>
          </a:r>
          <a:endParaRPr lang="ru-RU" sz="1800" b="1" i="1" u="sng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8667" y="1895527"/>
        <a:ext cx="2688164" cy="13978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68DA50-7E58-42A0-9E2E-85AE10E3D115}">
      <dsp:nvSpPr>
        <dsp:cNvPr id="0" name=""/>
        <dsp:cNvSpPr/>
      </dsp:nvSpPr>
      <dsp:spPr>
        <a:xfrm rot="5400000">
          <a:off x="-189202" y="192683"/>
          <a:ext cx="1261351" cy="882946"/>
        </a:xfrm>
        <a:prstGeom prst="chevron">
          <a:avLst/>
        </a:prstGeom>
        <a:solidFill>
          <a:srgbClr val="FF99FF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 rot="-5400000">
        <a:off x="1" y="444953"/>
        <a:ext cx="882946" cy="378405"/>
      </dsp:txXfrm>
    </dsp:sp>
    <dsp:sp modelId="{082369A4-7BEF-430B-93F5-7BFC931C300A}">
      <dsp:nvSpPr>
        <dsp:cNvPr id="0" name=""/>
        <dsp:cNvSpPr/>
      </dsp:nvSpPr>
      <dsp:spPr>
        <a:xfrm rot="5400000">
          <a:off x="5647587" y="-4761160"/>
          <a:ext cx="819878" cy="103491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i="1" kern="12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удобство и комфорт </a:t>
          </a:r>
          <a:r>
            <a:rPr lang="ru-RU" sz="24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(экономия времени, возможность просмотра на любых устройствах: телефон, планшет, ноутбук, компьютер)</a:t>
          </a:r>
          <a:endParaRPr lang="ru-RU" sz="2400" b="1" i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882947" y="43503"/>
        <a:ext cx="10309137" cy="739832"/>
      </dsp:txXfrm>
    </dsp:sp>
    <dsp:sp modelId="{F9E4AB65-11AD-4AD0-9D69-B0F9B76E8263}">
      <dsp:nvSpPr>
        <dsp:cNvPr id="0" name=""/>
        <dsp:cNvSpPr/>
      </dsp:nvSpPr>
      <dsp:spPr>
        <a:xfrm rot="5400000">
          <a:off x="-189202" y="1307560"/>
          <a:ext cx="1261351" cy="882946"/>
        </a:xfrm>
        <a:prstGeom prst="chevron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 rot="-5400000">
        <a:off x="1" y="1559830"/>
        <a:ext cx="882946" cy="378405"/>
      </dsp:txXfrm>
    </dsp:sp>
    <dsp:sp modelId="{D6A358A7-A73F-4B64-8FFC-69FCE6A543F4}">
      <dsp:nvSpPr>
        <dsp:cNvPr id="0" name=""/>
        <dsp:cNvSpPr/>
      </dsp:nvSpPr>
      <dsp:spPr>
        <a:xfrm rot="5400000">
          <a:off x="5647587" y="-3646283"/>
          <a:ext cx="819878" cy="103491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i="1" kern="12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быстро доносить до родителей нужную информацию</a:t>
          </a:r>
          <a:endParaRPr lang="ru-RU" sz="2400" b="1" i="1" kern="1200" dirty="0">
            <a:solidFill>
              <a:srgbClr val="000099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882947" y="1158380"/>
        <a:ext cx="10309137" cy="739832"/>
      </dsp:txXfrm>
    </dsp:sp>
    <dsp:sp modelId="{C456213A-46AB-4D89-8148-1776CF4EB1F2}">
      <dsp:nvSpPr>
        <dsp:cNvPr id="0" name=""/>
        <dsp:cNvSpPr/>
      </dsp:nvSpPr>
      <dsp:spPr>
        <a:xfrm rot="5400000">
          <a:off x="-189202" y="2422436"/>
          <a:ext cx="1261351" cy="882946"/>
        </a:xfrm>
        <a:prstGeom prst="chevron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 rot="-5400000">
        <a:off x="1" y="2674706"/>
        <a:ext cx="882946" cy="378405"/>
      </dsp:txXfrm>
    </dsp:sp>
    <dsp:sp modelId="{3C7EA4A9-9817-490F-A1C5-CD59006FAF37}">
      <dsp:nvSpPr>
        <dsp:cNvPr id="0" name=""/>
        <dsp:cNvSpPr/>
      </dsp:nvSpPr>
      <dsp:spPr>
        <a:xfrm rot="5400000">
          <a:off x="5647587" y="-2531407"/>
          <a:ext cx="819878" cy="103491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i="1" kern="12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для последующего неоднократного просмотра мероприятия, хранение информации</a:t>
          </a:r>
          <a:endParaRPr lang="ru-RU" sz="2400" b="1" i="1" kern="1200" dirty="0">
            <a:solidFill>
              <a:srgbClr val="000099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882947" y="2273256"/>
        <a:ext cx="10309137" cy="739832"/>
      </dsp:txXfrm>
    </dsp:sp>
    <dsp:sp modelId="{5E165CD7-F96D-4341-A94F-E01350794F00}">
      <dsp:nvSpPr>
        <dsp:cNvPr id="0" name=""/>
        <dsp:cNvSpPr/>
      </dsp:nvSpPr>
      <dsp:spPr>
        <a:xfrm rot="5400000">
          <a:off x="-189202" y="3537313"/>
          <a:ext cx="1261351" cy="882946"/>
        </a:xfrm>
        <a:prstGeom prst="chevron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 rot="-5400000">
        <a:off x="1" y="3789583"/>
        <a:ext cx="882946" cy="378405"/>
      </dsp:txXfrm>
    </dsp:sp>
    <dsp:sp modelId="{E7141B51-01AB-4F03-BFC7-FFED000B0C9B}">
      <dsp:nvSpPr>
        <dsp:cNvPr id="0" name=""/>
        <dsp:cNvSpPr/>
      </dsp:nvSpPr>
      <dsp:spPr>
        <a:xfrm rot="5400000">
          <a:off x="5647587" y="-1416530"/>
          <a:ext cx="819878" cy="103491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i="1" kern="12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оперативно получать обратную связь</a:t>
          </a:r>
          <a:endParaRPr lang="ru-RU" sz="2400" b="1" i="1" kern="1200" dirty="0">
            <a:solidFill>
              <a:srgbClr val="000099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882947" y="3388133"/>
        <a:ext cx="10309137" cy="7398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506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486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83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731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928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11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430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579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239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850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040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F91C2-804E-4551-BFD5-10B2BCB57141}" type="datetimeFigureOut">
              <a:rPr lang="ru-RU" smtClean="0"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E32D9-F785-4E4D-B20C-5754A71C1C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654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audio" Target="../media/media1.mp3"/><Relationship Id="rId7" Type="http://schemas.openxmlformats.org/officeDocument/2006/relationships/image" Target="../media/image1.png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6.xml"/><Relationship Id="rId5" Type="http://schemas.openxmlformats.org/officeDocument/2006/relationships/audio" Target="../media/media2.m4a"/><Relationship Id="rId4" Type="http://schemas.microsoft.com/office/2007/relationships/media" Target="../media/media2.m4a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gif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6.gif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6.gif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3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6.gif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image" Target="../media/image7.gif"/><Relationship Id="rId3" Type="http://schemas.openxmlformats.org/officeDocument/2006/relationships/audio" Target="../media/media8.m4a"/><Relationship Id="rId7" Type="http://schemas.openxmlformats.org/officeDocument/2006/relationships/diagramLayout" Target="../diagrams/layout1.xml"/><Relationship Id="rId12" Type="http://schemas.openxmlformats.org/officeDocument/2006/relationships/image" Target="../media/image2.gif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diagramData" Target="../diagrams/data1.xml"/><Relationship Id="rId11" Type="http://schemas.openxmlformats.org/officeDocument/2006/relationships/image" Target="../media/image5.gif"/><Relationship Id="rId5" Type="http://schemas.openxmlformats.org/officeDocument/2006/relationships/image" Target="../media/image4.jpeg"/><Relationship Id="rId1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slideLayout" Target="../slideLayouts/slideLayout7.xml"/><Relationship Id="rId9" Type="http://schemas.openxmlformats.org/officeDocument/2006/relationships/diagramColors" Target="../diagrams/colors1.xml"/><Relationship Id="rId1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9.m4a"/><Relationship Id="rId7" Type="http://schemas.openxmlformats.org/officeDocument/2006/relationships/image" Target="../media/image10.jpe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6.gif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audio" Target="../media/media10.m4a"/><Relationship Id="rId7" Type="http://schemas.openxmlformats.org/officeDocument/2006/relationships/image" Target="../media/image11.jpe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6.gif"/><Relationship Id="rId5" Type="http://schemas.openxmlformats.org/officeDocument/2006/relationships/image" Target="../media/image9.png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audio" Target="../media/media11.m4a"/><Relationship Id="rId7" Type="http://schemas.openxmlformats.org/officeDocument/2006/relationships/diagramLayout" Target="../diagrams/layout2.xml"/><Relationship Id="rId12" Type="http://schemas.openxmlformats.org/officeDocument/2006/relationships/image" Target="../media/image3.png"/><Relationship Id="rId2" Type="http://schemas.microsoft.com/office/2007/relationships/media" Target="../media/media11.m4a"/><Relationship Id="rId1" Type="http://schemas.openxmlformats.org/officeDocument/2006/relationships/tags" Target="../tags/tag10.xml"/><Relationship Id="rId6" Type="http://schemas.openxmlformats.org/officeDocument/2006/relationships/diagramData" Target="../diagrams/data2.xml"/><Relationship Id="rId11" Type="http://schemas.openxmlformats.org/officeDocument/2006/relationships/image" Target="../media/image6.gif"/><Relationship Id="rId5" Type="http://schemas.openxmlformats.org/officeDocument/2006/relationships/image" Target="../media/image4.jpeg"/><Relationship Id="rId10" Type="http://schemas.microsoft.com/office/2007/relationships/diagramDrawing" Target="../diagrams/drawing2.xml"/><Relationship Id="rId4" Type="http://schemas.openxmlformats.org/officeDocument/2006/relationships/slideLayout" Target="../slideLayouts/slideLayout6.xml"/><Relationship Id="rId9" Type="http://schemas.openxmlformats.org/officeDocument/2006/relationships/diagramColors" Target="../diagrams/colors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audio" Target="../media/media12.m4a"/><Relationship Id="rId7" Type="http://schemas.openxmlformats.org/officeDocument/2006/relationships/image" Target="../media/image15.jpeg"/><Relationship Id="rId2" Type="http://schemas.microsoft.com/office/2007/relationships/media" Target="../media/media12.m4a"/><Relationship Id="rId1" Type="http://schemas.openxmlformats.org/officeDocument/2006/relationships/tags" Target="../tags/tag11.xml"/><Relationship Id="rId6" Type="http://schemas.openxmlformats.org/officeDocument/2006/relationships/image" Target="../media/image14.jpeg"/><Relationship Id="rId5" Type="http://schemas.openxmlformats.org/officeDocument/2006/relationships/image" Target="../media/image4.jpeg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audio" Target="../media/media13.m4a"/><Relationship Id="rId7" Type="http://schemas.openxmlformats.org/officeDocument/2006/relationships/image" Target="../media/image19.jpeg"/><Relationship Id="rId2" Type="http://schemas.microsoft.com/office/2007/relationships/media" Target="../media/media13.m4a"/><Relationship Id="rId1" Type="http://schemas.openxmlformats.org/officeDocument/2006/relationships/tags" Target="../tags/tag12.xml"/><Relationship Id="rId6" Type="http://schemas.openxmlformats.org/officeDocument/2006/relationships/image" Target="../media/image18.jpeg"/><Relationship Id="rId11" Type="http://schemas.openxmlformats.org/officeDocument/2006/relationships/image" Target="../media/image3.png"/><Relationship Id="rId5" Type="http://schemas.openxmlformats.org/officeDocument/2006/relationships/image" Target="../media/image4.jpeg"/><Relationship Id="rId10" Type="http://schemas.openxmlformats.org/officeDocument/2006/relationships/image" Target="../media/image20.jpe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.png"/><Relationship Id="rId5" Type="http://schemas.openxmlformats.org/officeDocument/2006/relationships/image" Target="../media/image6.gif"/><Relationship Id="rId4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894995" y="365126"/>
            <a:ext cx="6946711" cy="3428952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rgbClr val="FF0000"/>
                </a:solidFill>
                <a:latin typeface="Gabriola" panose="04040605051002020D02" pitchFamily="82" charset="0"/>
              </a:rPr>
              <a:t>Видеоролики </a:t>
            </a:r>
            <a:r>
              <a:rPr lang="ru-RU" sz="6000" b="1" dirty="0">
                <a:solidFill>
                  <a:srgbClr val="000099"/>
                </a:solidFill>
                <a:latin typeface="Gabriola" panose="04040605051002020D02" pitchFamily="82" charset="0"/>
              </a:rPr>
              <a:t/>
            </a:r>
            <a:br>
              <a:rPr lang="ru-RU" sz="6000" b="1" dirty="0">
                <a:solidFill>
                  <a:srgbClr val="000099"/>
                </a:solidFill>
                <a:latin typeface="Gabriola" panose="04040605051002020D02" pitchFamily="82" charset="0"/>
              </a:rPr>
            </a:br>
            <a:r>
              <a:rPr lang="ru-RU" sz="5400" b="1" dirty="0">
                <a:solidFill>
                  <a:srgbClr val="000099"/>
                </a:solidFill>
                <a:latin typeface="Gabriola" panose="04040605051002020D02" pitchFamily="82" charset="0"/>
              </a:rPr>
              <a:t>как форма дистанционного взаимодействия</a:t>
            </a:r>
            <a:br>
              <a:rPr lang="ru-RU" sz="5400" b="1" dirty="0">
                <a:solidFill>
                  <a:srgbClr val="000099"/>
                </a:solidFill>
                <a:latin typeface="Gabriola" panose="04040605051002020D02" pitchFamily="82" charset="0"/>
              </a:rPr>
            </a:br>
            <a:r>
              <a:rPr lang="ru-RU" sz="5400" b="1" dirty="0">
                <a:solidFill>
                  <a:srgbClr val="000099"/>
                </a:solidFill>
                <a:latin typeface="Gabriola" panose="04040605051002020D02" pitchFamily="82" charset="0"/>
              </a:rPr>
              <a:t> с родителями воспитанников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20668" y="3794078"/>
            <a:ext cx="3207224" cy="3052375"/>
          </a:xfrm>
          <a:prstGeom prst="rect">
            <a:avLst/>
          </a:prstGeom>
        </p:spPr>
      </p:pic>
      <p:pic>
        <p:nvPicPr>
          <p:cNvPr id="3" name="3262146a298264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69326" y="5785513"/>
            <a:ext cx="609600" cy="609600"/>
          </a:xfrm>
          <a:prstGeom prst="rect">
            <a:avLst/>
          </a:prstGeom>
        </p:spPr>
      </p:pic>
      <p:pic>
        <p:nvPicPr>
          <p:cNvPr id="18" name="Звук 17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6071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689">
        <p15:prstTrans prst="wind"/>
      </p:transition>
    </mc:Choice>
    <mc:Fallback>
      <p:transition spd="slow" advTm="76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" grpId="0"/>
    </p:bldLst>
  </p:timing>
  <p:extLst>
    <p:ext uri="{E180D4A7-C9FB-4DFB-919C-405C955672EB}">
      <p14:showEvtLst xmlns:p14="http://schemas.microsoft.com/office/powerpoint/2010/main">
        <p14:playEvt time="17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02107"/>
            <a:ext cx="10515600" cy="3756496"/>
          </a:xfrm>
        </p:spPr>
        <p:txBody>
          <a:bodyPr>
            <a:normAutofit fontScale="90000"/>
          </a:bodyPr>
          <a:lstStyle/>
          <a:p>
            <a:pPr algn="just"/>
            <a:r>
              <a:rPr lang="ru-RU" b="1" dirty="0">
                <a:latin typeface="Gabriola" panose="04040605051002020D02" pitchFamily="82" charset="0"/>
              </a:rPr>
              <a:t>Введение </a:t>
            </a:r>
            <a:r>
              <a:rPr lang="ru-RU" b="1" dirty="0">
                <a:solidFill>
                  <a:srgbClr val="000099"/>
                </a:solidFill>
                <a:latin typeface="Gabriola" panose="04040605051002020D02" pitchFamily="82" charset="0"/>
              </a:rPr>
              <a:t>Федерального государственного образовательного стандарта дошкольного образования</a:t>
            </a:r>
            <a:r>
              <a:rPr lang="ru-RU" b="1" dirty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  <a:r>
              <a:rPr lang="ru-RU" b="1" dirty="0">
                <a:latin typeface="Gabriola" panose="04040605051002020D02" pitchFamily="82" charset="0"/>
              </a:rPr>
              <a:t>(Приказ Министерства образования и науки РФ от 17 октября 2013 г. № 1155) расширяет права семьи на получение информации об образовательной организации, о программе образования, о возможностях образовательной системы дошкольного образования в целом.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5353" y="4272322"/>
            <a:ext cx="2365749" cy="2335660"/>
          </a:xfrm>
          <a:prstGeom prst="rect">
            <a:avLst/>
          </a:prstGeom>
        </p:spPr>
      </p:pic>
      <p:pic>
        <p:nvPicPr>
          <p:cNvPr id="15" name="Звук 1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0508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8288">
        <p15:prstTrans prst="wind"/>
      </p:transition>
    </mc:Choice>
    <mc:Fallback>
      <p:transition spd="slow" advTm="82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04" y="1061163"/>
            <a:ext cx="11027391" cy="3974862"/>
          </a:xfrm>
        </p:spPr>
        <p:txBody>
          <a:bodyPr>
            <a:normAutofit fontScale="90000"/>
          </a:bodyPr>
          <a:lstStyle/>
          <a:p>
            <a:pPr algn="just"/>
            <a:r>
              <a:rPr lang="ru-RU" b="1" dirty="0">
                <a:latin typeface="Gabriola" panose="04040605051002020D02" pitchFamily="82" charset="0"/>
              </a:rPr>
              <a:t>Согласно </a:t>
            </a:r>
            <a:r>
              <a:rPr lang="ru-RU" b="1" dirty="0">
                <a:solidFill>
                  <a:srgbClr val="000099"/>
                </a:solidFill>
                <a:latin typeface="Gabriola" panose="04040605051002020D02" pitchFamily="82" charset="0"/>
              </a:rPr>
              <a:t>Федеральному закону </a:t>
            </a:r>
            <a:r>
              <a:rPr lang="ru-RU" b="1" dirty="0">
                <a:latin typeface="Gabriola" panose="04040605051002020D02" pitchFamily="82" charset="0"/>
              </a:rPr>
              <a:t>от 29.12.2012 № 273-ФЗ (ред. от 08.06.2020) </a:t>
            </a:r>
            <a:r>
              <a:rPr lang="ru-RU" b="1" dirty="0">
                <a:solidFill>
                  <a:srgbClr val="000099"/>
                </a:solidFill>
                <a:latin typeface="Gabriola" panose="04040605051002020D02" pitchFamily="82" charset="0"/>
              </a:rPr>
              <a:t>«Об образовании в Российской Федерации» </a:t>
            </a:r>
            <a:r>
              <a:rPr lang="ru-RU" b="1" dirty="0">
                <a:latin typeface="Gabriola" panose="04040605051002020D02" pitchFamily="82" charset="0"/>
              </a:rPr>
              <a:t>под </a:t>
            </a:r>
            <a:r>
              <a:rPr lang="ru-RU" b="1" i="1" u="sng" dirty="0">
                <a:latin typeface="Gabriola" panose="04040605051002020D02" pitchFamily="82" charset="0"/>
              </a:rPr>
              <a:t>дистанционными образовательными технологиями</a:t>
            </a:r>
            <a:r>
              <a:rPr lang="ru-RU" b="1" i="1" dirty="0">
                <a:latin typeface="Gabriola" panose="04040605051002020D02" pitchFamily="82" charset="0"/>
              </a:rPr>
              <a:t> </a:t>
            </a:r>
            <a:r>
              <a:rPr lang="ru-RU" b="1" dirty="0">
                <a:latin typeface="Gabriola" panose="04040605051002020D02" pitchFamily="82" charset="0"/>
              </a:rPr>
              <a:t>понимаются образовательные технологии, реализуемые в основном с применением информационно-телекоммуникационных сетей при опосредованном (на расстоянии) взаимодействии обучающихся и педагогических работников (статья 16).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65576" y="4363889"/>
            <a:ext cx="2169994" cy="2065224"/>
          </a:xfrm>
          <a:prstGeom prst="rect">
            <a:avLst/>
          </a:prstGeom>
        </p:spPr>
      </p:pic>
      <p:pic>
        <p:nvPicPr>
          <p:cNvPr id="15" name="Звук 1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4925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742">
        <p15:prstTrans prst="wind"/>
      </p:transition>
    </mc:Choice>
    <mc:Fallback>
      <p:transition spd="slow" advTm="97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4427" y="1033868"/>
            <a:ext cx="10515600" cy="3838383"/>
          </a:xfrm>
        </p:spPr>
        <p:txBody>
          <a:bodyPr>
            <a:normAutofit/>
          </a:bodyPr>
          <a:lstStyle/>
          <a:p>
            <a:pPr algn="just"/>
            <a:r>
              <a:rPr lang="ru-RU" sz="54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Видеоролик </a:t>
            </a:r>
            <a:r>
              <a:rPr lang="ru-RU" sz="5400" b="1" dirty="0" smtClean="0">
                <a:latin typeface="Gabriola" panose="04040605051002020D02" pitchFamily="82" charset="0"/>
              </a:rPr>
              <a:t>- это </a:t>
            </a:r>
            <a:r>
              <a:rPr lang="ru-RU" sz="5400" b="1" dirty="0">
                <a:latin typeface="Gabriola" panose="04040605051002020D02" pitchFamily="82" charset="0"/>
              </a:rPr>
              <a:t>короткий фильм, </a:t>
            </a:r>
            <a:r>
              <a:rPr lang="ru-RU" sz="5400" b="1" dirty="0" smtClean="0">
                <a:latin typeface="Gabriola" panose="04040605051002020D02" pitchFamily="82" charset="0"/>
              </a:rPr>
              <a:t>в </a:t>
            </a:r>
            <a:r>
              <a:rPr lang="ru-RU" sz="5400" b="1" dirty="0">
                <a:latin typeface="Gabriola" panose="04040605051002020D02" pitchFamily="82" charset="0"/>
              </a:rPr>
              <a:t>котором применяется музыкальное, звуковое сопровождение, текстовые, графические и видео вставки.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883">
            <a:off x="5565467" y="3763959"/>
            <a:ext cx="5051247" cy="2216581"/>
          </a:xfrm>
          <a:prstGeom prst="rect">
            <a:avLst/>
          </a:prstGeom>
        </p:spPr>
      </p:pic>
      <p:pic>
        <p:nvPicPr>
          <p:cNvPr id="13" name="Звук 1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140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024">
        <p15:prstTrans prst="wind"/>
      </p:transition>
    </mc:Choice>
    <mc:Fallback>
      <p:transition spd="slow" advTm="90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1319" y="2397696"/>
            <a:ext cx="11218459" cy="3388955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/>
            </a:r>
            <a:br>
              <a:rPr lang="ru-RU" sz="48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</a:br>
            <a:r>
              <a:rPr lang="ru-RU" sz="4800" b="1" dirty="0">
                <a:solidFill>
                  <a:srgbClr val="000099"/>
                </a:solidFill>
                <a:latin typeface="Gabriola" panose="04040605051002020D02" pitchFamily="82" charset="0"/>
              </a:rPr>
              <a:t/>
            </a:r>
            <a:br>
              <a:rPr lang="ru-RU" sz="4800" b="1" dirty="0">
                <a:solidFill>
                  <a:srgbClr val="000099"/>
                </a:solidFill>
                <a:latin typeface="Gabriola" panose="04040605051002020D02" pitchFamily="82" charset="0"/>
              </a:rPr>
            </a:br>
            <a:r>
              <a:rPr lang="ru-RU" sz="48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Цель:</a:t>
            </a:r>
            <a:r>
              <a:rPr lang="ru-RU" sz="4000" dirty="0" smtClean="0"/>
              <a:t>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активного взаимодействия с родителями, вовлечение их в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образовательную деятельность; создание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открытого пространства взаимодействия специалистов и родителей.</a:t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883">
            <a:off x="4162989" y="943020"/>
            <a:ext cx="3866023" cy="1696483"/>
          </a:xfrm>
          <a:prstGeom prst="rect">
            <a:avLst/>
          </a:prstGeom>
        </p:spPr>
      </p:pic>
      <p:pic>
        <p:nvPicPr>
          <p:cNvPr id="15" name="Звук 1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210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293">
        <p15:prstTrans prst="wind"/>
      </p:transition>
    </mc:Choice>
    <mc:Fallback>
      <p:transition spd="slow" advTm="102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619834" y="1173707"/>
            <a:ext cx="10939819" cy="364395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800" b="1" dirty="0" smtClean="0">
                <a:solidFill>
                  <a:srgbClr val="000099"/>
                </a:solidFill>
                <a:latin typeface="Gabriola" panose="04040605051002020D02" pitchFamily="82" charset="0"/>
                <a:ea typeface="+mj-ea"/>
                <a:cs typeface="+mj-cs"/>
              </a:rPr>
              <a:t>                                          Задачи</a:t>
            </a:r>
            <a:r>
              <a:rPr lang="ru-RU" sz="4800" b="1" dirty="0">
                <a:solidFill>
                  <a:srgbClr val="000099"/>
                </a:solidFill>
                <a:latin typeface="Gabriola" panose="04040605051002020D02" pitchFamily="82" charset="0"/>
                <a:ea typeface="+mj-ea"/>
                <a:cs typeface="+mj-cs"/>
              </a:rPr>
              <a:t>:</a:t>
            </a:r>
            <a:r>
              <a:rPr lang="ru-RU" sz="32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</a:b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1.	разнообразить взаимодействие с родителями воспитанников в условиях пандемии продуктивными формами;</a:t>
            </a:r>
            <a:b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2.	формировать у родителей положительную мотивацию к </a:t>
            </a:r>
            <a:r>
              <a:rPr lang="ru-RU" b="1" i="1" dirty="0" err="1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воспитательно</a:t>
            </a: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-образовательной деятельности с детьми, к дошкольной образовательной организации в целом;</a:t>
            </a:r>
            <a:b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3.	построить доверительные и партнерские отношения в системе «педагог-родитель».</a:t>
            </a:r>
            <a:b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883">
            <a:off x="4156732" y="4432289"/>
            <a:ext cx="3866023" cy="1696483"/>
          </a:xfrm>
          <a:prstGeom prst="rect">
            <a:avLst/>
          </a:prstGeom>
        </p:spPr>
      </p:pic>
      <p:pic>
        <p:nvPicPr>
          <p:cNvPr id="13" name="Звук 1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1097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4355">
        <p15:prstTrans prst="wind"/>
      </p:transition>
    </mc:Choice>
    <mc:Fallback>
      <p:transition spd="slow" advTm="143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59258207"/>
              </p:ext>
            </p:extLst>
          </p:nvPr>
        </p:nvGraphicFramePr>
        <p:xfrm>
          <a:off x="382137" y="805218"/>
          <a:ext cx="11354938" cy="5227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89189" y="805218"/>
            <a:ext cx="2365749" cy="23356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15" y="4136421"/>
            <a:ext cx="2229205" cy="22700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37" y="431041"/>
            <a:ext cx="2608362" cy="26083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62B5DC"/>
              </a:clrFrom>
              <a:clrTo>
                <a:srgbClr val="62B5D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289" y="4204516"/>
            <a:ext cx="2463786" cy="1847839"/>
          </a:xfrm>
          <a:prstGeom prst="rect">
            <a:avLst/>
          </a:prstGeom>
        </p:spPr>
      </p:pic>
      <p:pic>
        <p:nvPicPr>
          <p:cNvPr id="14" name="Звук 1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150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7045">
        <p15:prstTrans prst="wind"/>
      </p:transition>
    </mc:Choice>
    <mc:Fallback>
      <p:transition spd="slow" advTm="170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 rot="250581">
            <a:off x="7929855" y="2350482"/>
            <a:ext cx="4024968" cy="28607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solidFill>
                <a:srgbClr val="000099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rot="250581">
            <a:off x="4041494" y="1776845"/>
            <a:ext cx="3877202" cy="3302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solidFill>
                <a:srgbClr val="000099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 rot="250581">
            <a:off x="88504" y="1390579"/>
            <a:ext cx="3819405" cy="321978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Определение темы </a:t>
            </a:r>
            <a:endParaRPr lang="ru-RU" sz="3200" b="1" dirty="0">
              <a:solidFill>
                <a:srgbClr val="000099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137779" y="71929"/>
            <a:ext cx="4742832" cy="80152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Этапы создания видеоролика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4169">
            <a:off x="374323" y="5269264"/>
            <a:ext cx="2968275" cy="157356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646" y="4164037"/>
            <a:ext cx="1222007" cy="118995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432" y="5202524"/>
            <a:ext cx="2744985" cy="164901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883">
            <a:off x="5904670" y="5240415"/>
            <a:ext cx="2968275" cy="145147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4169">
            <a:off x="8838348" y="5431998"/>
            <a:ext cx="2968275" cy="1410239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 rot="250581">
            <a:off x="4014881" y="1916614"/>
            <a:ext cx="3819405" cy="321978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Сбор фото и видео материалов; подбор фонов, стихов, анимации, картинок и др. </a:t>
            </a:r>
            <a:endParaRPr lang="ru-RU" sz="3200" b="1" dirty="0">
              <a:solidFill>
                <a:srgbClr val="000099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 rot="250581">
            <a:off x="8036787" y="2343119"/>
            <a:ext cx="3819405" cy="321978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Создание презентации</a:t>
            </a:r>
          </a:p>
          <a:p>
            <a:pPr algn="ctr"/>
            <a:r>
              <a:rPr lang="en-US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PowerPoint </a:t>
            </a:r>
            <a:endParaRPr lang="ru-RU" sz="3200" b="1" dirty="0" smtClean="0">
              <a:solidFill>
                <a:srgbClr val="000099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  </a:t>
            </a:r>
            <a:endParaRPr lang="ru-RU" sz="3200" b="1" dirty="0">
              <a:solidFill>
                <a:srgbClr val="000099"/>
              </a:solidFill>
              <a:latin typeface="Gabriola" panose="04040605051002020D02" pitchFamily="82" charset="0"/>
            </a:endParaRPr>
          </a:p>
        </p:txBody>
      </p:sp>
      <p:pic>
        <p:nvPicPr>
          <p:cNvPr id="18" name="Звук 1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0181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5057">
        <p15:prstTrans prst="wind"/>
      </p:transition>
    </mc:Choice>
    <mc:Fallback>
      <p:transition spd="slow" advTm="150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3129146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 rot="21434810">
            <a:off x="4746391" y="2069207"/>
            <a:ext cx="3813292" cy="28607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Наложение мелодии                     на видео </a:t>
            </a:r>
          </a:p>
          <a:p>
            <a:pPr algn="ctr"/>
            <a:r>
              <a:rPr lang="ru-RU" sz="40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 </a:t>
            </a:r>
            <a:endParaRPr lang="ru-RU" sz="4000" b="1" dirty="0">
              <a:solidFill>
                <a:srgbClr val="000099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rot="21354162">
            <a:off x="4631943" y="1777599"/>
            <a:ext cx="3979794" cy="33028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b="1" dirty="0">
              <a:solidFill>
                <a:srgbClr val="000099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 rot="21342763">
            <a:off x="296457" y="2285914"/>
            <a:ext cx="4014178" cy="296989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Перевод презентации</a:t>
            </a:r>
            <a:endParaRPr lang="ru-RU" sz="3200" b="1" dirty="0">
              <a:solidFill>
                <a:srgbClr val="000099"/>
              </a:solidFill>
              <a:latin typeface="Gabriola" panose="04040605051002020D02" pitchFamily="82" charset="0"/>
            </a:endParaRPr>
          </a:p>
          <a:p>
            <a:pPr algn="ctr"/>
            <a:r>
              <a:rPr lang="en-US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PowerPoint</a:t>
            </a:r>
            <a:r>
              <a:rPr lang="ru-RU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 в режим видео</a:t>
            </a:r>
          </a:p>
          <a:p>
            <a:pPr algn="ctr"/>
            <a:endParaRPr lang="ru-RU" sz="3200" b="1" dirty="0">
              <a:solidFill>
                <a:srgbClr val="000099"/>
              </a:solidFill>
              <a:latin typeface="Gabriola" panose="04040605051002020D02" pitchFamily="82" charset="0"/>
            </a:endParaRPr>
          </a:p>
          <a:p>
            <a:pPr algn="ctr"/>
            <a:r>
              <a:rPr lang="en-US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 </a:t>
            </a:r>
            <a:r>
              <a:rPr lang="ru-RU" sz="32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  </a:t>
            </a:r>
            <a:endParaRPr lang="ru-RU" sz="3200" b="1" dirty="0">
              <a:solidFill>
                <a:srgbClr val="000099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31928" y="167356"/>
            <a:ext cx="4383356" cy="71890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Gabriola" panose="04040605051002020D02" pitchFamily="82" charset="0"/>
              </a:rPr>
              <a:t>Этапы создания видеоролика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4169">
            <a:off x="208471" y="5085317"/>
            <a:ext cx="3346506" cy="17740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032" y="4071027"/>
            <a:ext cx="1052035" cy="105203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519" y="4955817"/>
            <a:ext cx="2890507" cy="18257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883">
            <a:off x="6113796" y="4939854"/>
            <a:ext cx="3416301" cy="16705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4169">
            <a:off x="9303989" y="5021411"/>
            <a:ext cx="3537479" cy="168067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797">
            <a:off x="9162964" y="1889997"/>
            <a:ext cx="3324358" cy="2390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689" y="3085121"/>
            <a:ext cx="1618957" cy="1618957"/>
          </a:xfrm>
          <a:prstGeom prst="rect">
            <a:avLst/>
          </a:prstGeom>
        </p:spPr>
      </p:pic>
      <p:pic>
        <p:nvPicPr>
          <p:cNvPr id="16" name="Звук 1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7900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4758">
        <p15:prstTrans prst="wind"/>
      </p:transition>
    </mc:Choice>
    <mc:Fallback>
      <p:transition spd="slow" advTm="147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0128373"/>
              </p:ext>
            </p:extLst>
          </p:nvPr>
        </p:nvGraphicFramePr>
        <p:xfrm>
          <a:off x="368489" y="1678675"/>
          <a:ext cx="11232107" cy="461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68489" y="803488"/>
            <a:ext cx="11464119" cy="875187"/>
          </a:xfrm>
        </p:spPr>
        <p:txBody>
          <a:bodyPr/>
          <a:lstStyle/>
          <a:p>
            <a:pPr algn="ctr"/>
            <a:r>
              <a:rPr lang="ru-RU" b="1" dirty="0">
                <a:latin typeface="Gabriola" panose="04040605051002020D02" pitchFamily="82" charset="0"/>
              </a:rPr>
              <a:t>У этой формы взаимодействия явно есть свои </a:t>
            </a:r>
            <a:r>
              <a:rPr lang="ru-RU" b="1" dirty="0">
                <a:solidFill>
                  <a:srgbClr val="FF0000"/>
                </a:solidFill>
                <a:latin typeface="Gabriola" panose="04040605051002020D02" pitchFamily="82" charset="0"/>
              </a:rPr>
              <a:t>плюсы: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883">
            <a:off x="8407070" y="4697832"/>
            <a:ext cx="2929591" cy="1285559"/>
          </a:xfrm>
          <a:prstGeom prst="rect">
            <a:avLst/>
          </a:prstGeom>
        </p:spPr>
      </p:pic>
      <p:pic>
        <p:nvPicPr>
          <p:cNvPr id="10" name="Звук 9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81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182">
        <p15:prstTrans prst="wind"/>
      </p:transition>
    </mc:Choice>
    <mc:Fallback>
      <p:transition spd="slow" advTm="121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Graphic spid="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69" y="937467"/>
            <a:ext cx="2187665" cy="47399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800" y="937467"/>
            <a:ext cx="2187666" cy="47399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87" y="937467"/>
            <a:ext cx="2209364" cy="47869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683" y="937467"/>
            <a:ext cx="2264479" cy="47399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Звук 1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8929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3745">
        <p15:prstTrans prst="wind"/>
      </p:transition>
    </mc:Choice>
    <mc:Fallback>
      <p:transition spd="slow" advTm="137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27908"/>
            <a:ext cx="2233360" cy="48389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11"/>
          <a:stretch/>
        </p:blipFill>
        <p:spPr>
          <a:xfrm>
            <a:off x="5304920" y="2055817"/>
            <a:ext cx="2206801" cy="37241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560" y="3604793"/>
            <a:ext cx="2460028" cy="25051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01273" y="936700"/>
            <a:ext cx="2365749" cy="23356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250"/>
          <a:stretch/>
        </p:blipFill>
        <p:spPr>
          <a:xfrm>
            <a:off x="9367022" y="2710686"/>
            <a:ext cx="2211506" cy="30067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Звук 1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3104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449">
        <p15:prstTrans prst="wind"/>
      </p:transition>
    </mc:Choice>
    <mc:Fallback>
      <p:transition spd="slow" advTm="124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7791" y="300251"/>
            <a:ext cx="6796585" cy="350214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8900" b="1" dirty="0">
                <a:solidFill>
                  <a:srgbClr val="FFFF00"/>
                </a:solidFill>
                <a:latin typeface="Gabriola" panose="04040605051002020D02" pitchFamily="82" charset="0"/>
              </a:rPr>
              <a:t>Спасибо                            за внимание!</a:t>
            </a:r>
            <a:br>
              <a:rPr lang="ru-RU" sz="8900" b="1" dirty="0">
                <a:solidFill>
                  <a:srgbClr val="FFFF00"/>
                </a:solidFill>
                <a:latin typeface="Gabriola" panose="04040605051002020D02" pitchFamily="82" charset="0"/>
              </a:rPr>
            </a:br>
            <a:r>
              <a:rPr lang="ru-RU" sz="7300" b="1" dirty="0">
                <a:solidFill>
                  <a:srgbClr val="000099"/>
                </a:solidFill>
                <a:latin typeface="Gabriola" panose="04040605051002020D02" pitchFamily="82" charset="0"/>
              </a:rPr>
              <a:t> Успехов </a:t>
            </a:r>
            <a:r>
              <a:rPr lang="ru-RU" sz="7300" b="1" dirty="0" smtClean="0">
                <a:solidFill>
                  <a:srgbClr val="000099"/>
                </a:solidFill>
                <a:latin typeface="Gabriola" panose="04040605051002020D02" pitchFamily="82" charset="0"/>
              </a:rPr>
              <a:t>в </a:t>
            </a:r>
            <a:r>
              <a:rPr lang="ru-RU" sz="7300" b="1" dirty="0">
                <a:solidFill>
                  <a:srgbClr val="000099"/>
                </a:solidFill>
                <a:latin typeface="Gabriola" panose="04040605051002020D02" pitchFamily="82" charset="0"/>
              </a:rPr>
              <a:t>работе!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915" y="3922450"/>
            <a:ext cx="6141493" cy="2815492"/>
          </a:xfrm>
          <a:prstGeom prst="rect">
            <a:avLst/>
          </a:prstGeom>
        </p:spPr>
      </p:pic>
      <p:pic>
        <p:nvPicPr>
          <p:cNvPr id="8" name="Звук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421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3998">
        <p15:prstTrans prst="wind"/>
      </p:transition>
    </mc:Choice>
    <mc:Fallback>
      <p:transition spd="slow" advTm="239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9|2.3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2|2.4|2.5|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1|3.1|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|4"/>
</p:tagLst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</TotalTime>
  <Words>261</Words>
  <Application>Microsoft Office PowerPoint</Application>
  <PresentationFormat>Широкоэкранный</PresentationFormat>
  <Paragraphs>30</Paragraphs>
  <Slides>13</Slides>
  <Notes>0</Notes>
  <HiddenSlides>0</HiddenSlides>
  <MMClips>14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Gabriola</vt:lpstr>
      <vt:lpstr>Times New Roman</vt:lpstr>
      <vt:lpstr>Тема Office</vt:lpstr>
      <vt:lpstr>Видеоролики  как форма дистанционного взаимодействия  с родителями воспитанников</vt:lpstr>
      <vt:lpstr>Введение Федерального государственного образовательного стандарта дошкольного образования (Приказ Министерства образования и науки РФ от 17 октября 2013 г. № 1155) расширяет права семьи на получение информации об образовательной организации, о программе образования, о возможностях образовательной системы дошкольного образования в целом.</vt:lpstr>
      <vt:lpstr>Согласно Федеральному закону от 29.12.2012 № 273-ФЗ (ред. от 08.06.2020) «Об образовании в Российской Федерации» под дистанционными образовательными технологиями понимаются образовательные технологии, реализуемые в основном с применением информационно-телекоммуникационных сетей при опосредованном (на расстоянии) взаимодействии обучающихся и педагогических работников (статья 16).</vt:lpstr>
      <vt:lpstr>Видеоролик - это короткий фильм, в котором применяется музыкальное, звуковое сопровождение, текстовые, графические и видео вставки.</vt:lpstr>
      <vt:lpstr>  Цель: обеспечение активного взаимодействия с родителями, вовлечение их в образовательную деятельность; создание открытого пространства взаимодействия специалистов и родителей.  </vt:lpstr>
      <vt:lpstr>Презентация PowerPoint</vt:lpstr>
      <vt:lpstr>Презентация PowerPoint</vt:lpstr>
      <vt:lpstr>Презентация PowerPoint</vt:lpstr>
      <vt:lpstr>Презентация PowerPoint</vt:lpstr>
      <vt:lpstr>У этой формы взаимодействия явно есть свои плюсы:</vt:lpstr>
      <vt:lpstr>Презентация PowerPoint</vt:lpstr>
      <vt:lpstr>Презентация PowerPoint</vt:lpstr>
      <vt:lpstr>Спасибо                            за внимание!  Успехов в работе!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Видеоролики  как форма взаимодействия                   с родителями в условиях пандемии</dc:title>
  <dc:creator>user</dc:creator>
  <cp:lastModifiedBy>user</cp:lastModifiedBy>
  <cp:revision>7</cp:revision>
  <dcterms:created xsi:type="dcterms:W3CDTF">2021-03-10T04:59:50Z</dcterms:created>
  <dcterms:modified xsi:type="dcterms:W3CDTF">2021-11-07T12:45:38Z</dcterms:modified>
</cp:coreProperties>
</file>