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57" r:id="rId5"/>
    <p:sldId id="258" r:id="rId6"/>
    <p:sldId id="259" r:id="rId7"/>
    <p:sldId id="260" r:id="rId8"/>
    <p:sldId id="266" r:id="rId9"/>
    <p:sldId id="267" r:id="rId10"/>
    <p:sldId id="268" r:id="rId11"/>
    <p:sldId id="277" r:id="rId12"/>
    <p:sldId id="280" r:id="rId13"/>
    <p:sldId id="278" r:id="rId14"/>
    <p:sldId id="279" r:id="rId15"/>
    <p:sldId id="275" r:id="rId16"/>
    <p:sldId id="276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93ACB1-4983-4870-B502-86A13AA267F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75124D8-2081-4DF6-826C-09BF6FF2EF64}">
      <dgm:prSet phldrT="[Текст]"/>
      <dgm:spPr/>
      <dgm:t>
        <a:bodyPr/>
        <a:lstStyle/>
        <a:p>
          <a:r>
            <a:rPr lang="ru-RU" sz="3200" b="1" dirty="0"/>
            <a:t>Повысить мотивацию педагогических работников </a:t>
          </a:r>
          <a:br>
            <a:rPr lang="en-US" dirty="0"/>
          </a:br>
          <a:r>
            <a:rPr lang="ru-RU" sz="3200" b="1" dirty="0"/>
            <a:t>к труду и качеству образования </a:t>
          </a:r>
          <a:endParaRPr lang="ru-RU" sz="3200" b="1" dirty="0">
            <a:latin typeface="Trebuchet MS"/>
          </a:endParaRPr>
        </a:p>
      </dgm:t>
    </dgm:pt>
    <dgm:pt modelId="{1CFF451B-281F-4D0F-8D43-B9653C81B788}" type="parTrans" cxnId="{D81933B1-5D1B-4FFB-99AA-4F4F1237B3BC}">
      <dgm:prSet/>
      <dgm:spPr/>
      <dgm:t>
        <a:bodyPr/>
        <a:lstStyle/>
        <a:p>
          <a:endParaRPr lang="ru-RU"/>
        </a:p>
      </dgm:t>
    </dgm:pt>
    <dgm:pt modelId="{D6CA8876-FD1F-4D40-9AC1-1D0C96564E87}" type="sibTrans" cxnId="{D81933B1-5D1B-4FFB-99AA-4F4F1237B3BC}">
      <dgm:prSet/>
      <dgm:spPr/>
      <dgm:t>
        <a:bodyPr/>
        <a:lstStyle/>
        <a:p>
          <a:endParaRPr lang="ru-RU"/>
        </a:p>
      </dgm:t>
    </dgm:pt>
    <dgm:pt modelId="{44BDB530-3ED8-4F47-8A67-7C49418B90B7}">
      <dgm:prSet phldrT="[Текст]"/>
      <dgm:spPr/>
      <dgm:t>
        <a:bodyPr/>
        <a:lstStyle/>
        <a:p>
          <a:r>
            <a:rPr lang="ru-RU" sz="3200" b="1" dirty="0"/>
            <a:t>Установить единые </a:t>
          </a:r>
          <a:br>
            <a:rPr lang="en-US" sz="3200" b="1" dirty="0"/>
          </a:br>
          <a:r>
            <a:rPr lang="ru-RU" sz="3200" b="1" dirty="0"/>
            <a:t>требования к содержанию и качеству профессиональной педагогической деятельности</a:t>
          </a:r>
        </a:p>
      </dgm:t>
    </dgm:pt>
    <dgm:pt modelId="{A6936BD6-51A1-48E4-B07A-27D06A93C015}" type="parTrans" cxnId="{FE8C50B0-39EF-4504-BD80-0BB43A07F7D0}">
      <dgm:prSet/>
      <dgm:spPr/>
      <dgm:t>
        <a:bodyPr/>
        <a:lstStyle/>
        <a:p>
          <a:endParaRPr lang="ru-RU"/>
        </a:p>
      </dgm:t>
    </dgm:pt>
    <dgm:pt modelId="{98AF22C2-6C52-4E0F-9424-226215E1C5F5}" type="sibTrans" cxnId="{FE8C50B0-39EF-4504-BD80-0BB43A07F7D0}">
      <dgm:prSet/>
      <dgm:spPr/>
      <dgm:t>
        <a:bodyPr/>
        <a:lstStyle/>
        <a:p>
          <a:endParaRPr lang="ru-RU"/>
        </a:p>
      </dgm:t>
    </dgm:pt>
    <dgm:pt modelId="{E5009E39-9FAD-437B-9C7E-F6A3E8BFD4D3}" type="pres">
      <dgm:prSet presAssocID="{E293ACB1-4983-4870-B502-86A13AA267F4}" presName="linear" presStyleCnt="0">
        <dgm:presLayoutVars>
          <dgm:animLvl val="lvl"/>
          <dgm:resizeHandles val="exact"/>
        </dgm:presLayoutVars>
      </dgm:prSet>
      <dgm:spPr/>
    </dgm:pt>
    <dgm:pt modelId="{FF63475D-380D-40B9-8AE4-2A272B92A0F8}" type="pres">
      <dgm:prSet presAssocID="{E75124D8-2081-4DF6-826C-09BF6FF2EF6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22885F6-DBA9-4C32-B4F1-C444C87EAB5B}" type="pres">
      <dgm:prSet presAssocID="{D6CA8876-FD1F-4D40-9AC1-1D0C96564E87}" presName="spacer" presStyleCnt="0"/>
      <dgm:spPr/>
    </dgm:pt>
    <dgm:pt modelId="{5DD2E34C-3F31-46B4-8A68-06C2BDD3A298}" type="pres">
      <dgm:prSet presAssocID="{44BDB530-3ED8-4F47-8A67-7C49418B90B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C75A090-785A-4384-BEED-2091AE2F3062}" type="presOf" srcId="{44BDB530-3ED8-4F47-8A67-7C49418B90B7}" destId="{5DD2E34C-3F31-46B4-8A68-06C2BDD3A298}" srcOrd="0" destOrd="0" presId="urn:microsoft.com/office/officeart/2005/8/layout/vList2"/>
    <dgm:cxn modelId="{FE8C50B0-39EF-4504-BD80-0BB43A07F7D0}" srcId="{E293ACB1-4983-4870-B502-86A13AA267F4}" destId="{44BDB530-3ED8-4F47-8A67-7C49418B90B7}" srcOrd="1" destOrd="0" parTransId="{A6936BD6-51A1-48E4-B07A-27D06A93C015}" sibTransId="{98AF22C2-6C52-4E0F-9424-226215E1C5F5}"/>
    <dgm:cxn modelId="{D81933B1-5D1B-4FFB-99AA-4F4F1237B3BC}" srcId="{E293ACB1-4983-4870-B502-86A13AA267F4}" destId="{E75124D8-2081-4DF6-826C-09BF6FF2EF64}" srcOrd="0" destOrd="0" parTransId="{1CFF451B-281F-4D0F-8D43-B9653C81B788}" sibTransId="{D6CA8876-FD1F-4D40-9AC1-1D0C96564E87}"/>
    <dgm:cxn modelId="{1C86BDF3-0570-4273-828B-B230B6D9B220}" type="presOf" srcId="{E75124D8-2081-4DF6-826C-09BF6FF2EF64}" destId="{FF63475D-380D-40B9-8AE4-2A272B92A0F8}" srcOrd="0" destOrd="0" presId="urn:microsoft.com/office/officeart/2005/8/layout/vList2"/>
    <dgm:cxn modelId="{02EBB8FA-E35D-4655-A1CA-B5D4B575F48C}" type="presOf" srcId="{E293ACB1-4983-4870-B502-86A13AA267F4}" destId="{E5009E39-9FAD-437B-9C7E-F6A3E8BFD4D3}" srcOrd="0" destOrd="0" presId="urn:microsoft.com/office/officeart/2005/8/layout/vList2"/>
    <dgm:cxn modelId="{C54F293D-2ABA-4DD4-8760-C1FC87457C56}" type="presParOf" srcId="{E5009E39-9FAD-437B-9C7E-F6A3E8BFD4D3}" destId="{FF63475D-380D-40B9-8AE4-2A272B92A0F8}" srcOrd="0" destOrd="0" presId="urn:microsoft.com/office/officeart/2005/8/layout/vList2"/>
    <dgm:cxn modelId="{285E3632-6E90-424F-A809-025F5130E999}" type="presParOf" srcId="{E5009E39-9FAD-437B-9C7E-F6A3E8BFD4D3}" destId="{522885F6-DBA9-4C32-B4F1-C444C87EAB5B}" srcOrd="1" destOrd="0" presId="urn:microsoft.com/office/officeart/2005/8/layout/vList2"/>
    <dgm:cxn modelId="{D9AB4689-F7D9-4D47-A0DF-BDAE109BF56F}" type="presParOf" srcId="{E5009E39-9FAD-437B-9C7E-F6A3E8BFD4D3}" destId="{5DD2E34C-3F31-46B4-8A68-06C2BDD3A29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5A15A7-5318-456F-B1E4-31EB578C4CED}" type="doc">
      <dgm:prSet loTypeId="urn:microsoft.com/office/officeart/2005/8/layout/chevron2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B9417BD-C560-4095-9C24-CE918434B97B}">
      <dgm:prSet phldrT="[Текст]"/>
      <dgm:spPr/>
      <dgm:t>
        <a:bodyPr/>
        <a:lstStyle/>
        <a:p>
          <a:r>
            <a:rPr lang="ru-RU" dirty="0"/>
            <a:t>1.</a:t>
          </a:r>
        </a:p>
      </dgm:t>
    </dgm:pt>
    <dgm:pt modelId="{F46E3730-AF8A-4665-95B4-C83AE4EC6BFB}" type="parTrans" cxnId="{922FFBCD-8BB3-4867-8B34-C06188A5CFCF}">
      <dgm:prSet/>
      <dgm:spPr/>
      <dgm:t>
        <a:bodyPr/>
        <a:lstStyle/>
        <a:p>
          <a:endParaRPr lang="ru-RU"/>
        </a:p>
      </dgm:t>
    </dgm:pt>
    <dgm:pt modelId="{F4BBACD5-58C2-4694-BA9B-AA8F74FC07D1}" type="sibTrans" cxnId="{922FFBCD-8BB3-4867-8B34-C06188A5CFCF}">
      <dgm:prSet/>
      <dgm:spPr/>
      <dgm:t>
        <a:bodyPr/>
        <a:lstStyle/>
        <a:p>
          <a:endParaRPr lang="ru-RU"/>
        </a:p>
      </dgm:t>
    </dgm:pt>
    <dgm:pt modelId="{F7AC67F8-FB15-4D4F-9E78-A74C96DFE96F}">
      <dgm:prSet phldrT="[Текст]"/>
      <dgm:spPr/>
      <dgm:t>
        <a:bodyPr/>
        <a:lstStyle/>
        <a:p>
          <a:r>
            <a:rPr lang="ru-RU" sz="3400" dirty="0"/>
            <a:t>2.</a:t>
          </a:r>
        </a:p>
      </dgm:t>
    </dgm:pt>
    <dgm:pt modelId="{6AE202ED-374E-43CF-8637-A0D6049ABEE4}" type="parTrans" cxnId="{C584E8C3-646A-46F3-9467-04619E672039}">
      <dgm:prSet/>
      <dgm:spPr/>
      <dgm:t>
        <a:bodyPr/>
        <a:lstStyle/>
        <a:p>
          <a:endParaRPr lang="ru-RU"/>
        </a:p>
      </dgm:t>
    </dgm:pt>
    <dgm:pt modelId="{2569766B-F315-43AF-AC92-9851CB2DEA1B}" type="sibTrans" cxnId="{C584E8C3-646A-46F3-9467-04619E672039}">
      <dgm:prSet/>
      <dgm:spPr/>
      <dgm:t>
        <a:bodyPr/>
        <a:lstStyle/>
        <a:p>
          <a:endParaRPr lang="ru-RU"/>
        </a:p>
      </dgm:t>
    </dgm:pt>
    <dgm:pt modelId="{57002C55-2FE4-4324-83F3-C76D8752ECC1}">
      <dgm:prSet phldrT="[Текст]"/>
      <dgm:spPr/>
      <dgm:t>
        <a:bodyPr/>
        <a:lstStyle/>
        <a:p>
          <a:r>
            <a:rPr lang="ru-RU" sz="3400" dirty="0"/>
            <a:t>3.</a:t>
          </a:r>
        </a:p>
      </dgm:t>
    </dgm:pt>
    <dgm:pt modelId="{87FA8801-9C2D-4E76-9521-2AFCF611221B}" type="parTrans" cxnId="{A0A9D5F3-6DF0-4360-984D-7848E38D2C4D}">
      <dgm:prSet/>
      <dgm:spPr/>
      <dgm:t>
        <a:bodyPr/>
        <a:lstStyle/>
        <a:p>
          <a:endParaRPr lang="ru-RU"/>
        </a:p>
      </dgm:t>
    </dgm:pt>
    <dgm:pt modelId="{DDDC2578-5608-4AB2-B7B4-0E5DA47A6683}" type="sibTrans" cxnId="{A0A9D5F3-6DF0-4360-984D-7848E38D2C4D}">
      <dgm:prSet/>
      <dgm:spPr/>
      <dgm:t>
        <a:bodyPr/>
        <a:lstStyle/>
        <a:p>
          <a:endParaRPr lang="ru-RU"/>
        </a:p>
      </dgm:t>
    </dgm:pt>
    <dgm:pt modelId="{6DB5D61B-307D-4375-A148-87F1E22029B4}">
      <dgm:prSet phldrT="[Текст]"/>
      <dgm:spPr/>
      <dgm:t>
        <a:bodyPr/>
        <a:lstStyle/>
        <a:p>
          <a:r>
            <a:rPr lang="ru-RU" sz="3400" dirty="0"/>
            <a:t>4.</a:t>
          </a:r>
        </a:p>
      </dgm:t>
    </dgm:pt>
    <dgm:pt modelId="{D7F0147F-099C-4AA4-9D80-F6CD4F8E00C7}" type="parTrans" cxnId="{8998795C-A61E-4C52-935A-6F98D358804A}">
      <dgm:prSet/>
      <dgm:spPr/>
      <dgm:t>
        <a:bodyPr/>
        <a:lstStyle/>
        <a:p>
          <a:endParaRPr lang="ru-RU"/>
        </a:p>
      </dgm:t>
    </dgm:pt>
    <dgm:pt modelId="{49FD2136-0D0B-497F-9DFA-D9D8937459B3}" type="sibTrans" cxnId="{8998795C-A61E-4C52-935A-6F98D358804A}">
      <dgm:prSet/>
      <dgm:spPr/>
      <dgm:t>
        <a:bodyPr/>
        <a:lstStyle/>
        <a:p>
          <a:endParaRPr lang="ru-RU"/>
        </a:p>
      </dgm:t>
    </dgm:pt>
    <dgm:pt modelId="{F5361E0A-F23E-4AC3-853A-D72A2680A484}">
      <dgm:prSet phldrT="[Текст]"/>
      <dgm:spPr/>
      <dgm:t>
        <a:bodyPr/>
        <a:lstStyle/>
        <a:p>
          <a:r>
            <a:rPr lang="ru-RU" b="1" dirty="0"/>
            <a:t>Преодолеть технократический подход в оценке труда педагога</a:t>
          </a:r>
        </a:p>
      </dgm:t>
    </dgm:pt>
    <dgm:pt modelId="{54CCFF2C-C99D-4F95-A3D8-762877643BFA}" type="parTrans" cxnId="{559E7D66-5838-4A74-8152-56A00EFC261E}">
      <dgm:prSet/>
      <dgm:spPr/>
      <dgm:t>
        <a:bodyPr/>
        <a:lstStyle/>
        <a:p>
          <a:endParaRPr lang="ru-RU"/>
        </a:p>
      </dgm:t>
    </dgm:pt>
    <dgm:pt modelId="{BE07E5CD-ADE9-4B29-8845-62434C718590}" type="sibTrans" cxnId="{559E7D66-5838-4A74-8152-56A00EFC261E}">
      <dgm:prSet/>
      <dgm:spPr/>
      <dgm:t>
        <a:bodyPr/>
        <a:lstStyle/>
        <a:p>
          <a:endParaRPr lang="ru-RU"/>
        </a:p>
      </dgm:t>
    </dgm:pt>
    <dgm:pt modelId="{EBAB68C8-9AC0-4582-B975-AAD87C035CEC}">
      <dgm:prSet phldrT="[Текст]"/>
      <dgm:spPr/>
      <dgm:t>
        <a:bodyPr/>
        <a:lstStyle/>
        <a:p>
          <a:r>
            <a:rPr lang="ru-RU" sz="3400" b="1" dirty="0"/>
            <a:t>Обеспечить координированный рост свободы и ответственности педагога за результаты своего труда</a:t>
          </a:r>
        </a:p>
      </dgm:t>
    </dgm:pt>
    <dgm:pt modelId="{0B0E8791-0824-42E7-B929-D599FB2A1A0E}" type="parTrans" cxnId="{9A0EAB4A-1C22-48D5-A2B1-7CAE451CAAAF}">
      <dgm:prSet/>
      <dgm:spPr/>
      <dgm:t>
        <a:bodyPr/>
        <a:lstStyle/>
        <a:p>
          <a:endParaRPr lang="ru-RU"/>
        </a:p>
      </dgm:t>
    </dgm:pt>
    <dgm:pt modelId="{4521DAF1-D132-4D6B-9CC5-7EC0EF76DB59}" type="sibTrans" cxnId="{9A0EAB4A-1C22-48D5-A2B1-7CAE451CAAAF}">
      <dgm:prSet/>
      <dgm:spPr/>
      <dgm:t>
        <a:bodyPr/>
        <a:lstStyle/>
        <a:p>
          <a:endParaRPr lang="ru-RU"/>
        </a:p>
      </dgm:t>
    </dgm:pt>
    <dgm:pt modelId="{E83912B3-576A-4BB7-8D87-CF7B37DEDD02}">
      <dgm:prSet phldrT="[Текст]"/>
      <dgm:spPr/>
      <dgm:t>
        <a:bodyPr/>
        <a:lstStyle/>
        <a:p>
          <a:r>
            <a:rPr lang="ru-RU" sz="3400" b="1" dirty="0"/>
            <a:t>Избавить педагога от выполнения несвойственных функций, отвлекающих </a:t>
          </a:r>
          <a:br>
            <a:rPr lang="en-US" sz="3400" b="1" dirty="0"/>
          </a:br>
          <a:r>
            <a:rPr lang="ru-RU" sz="3400" b="1" dirty="0"/>
            <a:t>его от выполнения прямых обязанностей</a:t>
          </a:r>
        </a:p>
      </dgm:t>
    </dgm:pt>
    <dgm:pt modelId="{CC21B5E9-6095-45D6-B8B0-C8F0A9A20A32}" type="parTrans" cxnId="{F1134536-0E19-4B21-94DE-F12458D929C4}">
      <dgm:prSet/>
      <dgm:spPr/>
      <dgm:t>
        <a:bodyPr/>
        <a:lstStyle/>
        <a:p>
          <a:endParaRPr lang="ru-RU"/>
        </a:p>
      </dgm:t>
    </dgm:pt>
    <dgm:pt modelId="{CF81B8A4-EDBF-4BF2-A127-0726EB7BE53A}" type="sibTrans" cxnId="{F1134536-0E19-4B21-94DE-F12458D929C4}">
      <dgm:prSet/>
      <dgm:spPr/>
      <dgm:t>
        <a:bodyPr/>
        <a:lstStyle/>
        <a:p>
          <a:endParaRPr lang="ru-RU"/>
        </a:p>
      </dgm:t>
    </dgm:pt>
    <dgm:pt modelId="{B6BACC0F-80D1-40B7-A6A0-8623D833AB7B}">
      <dgm:prSet phldrT="[Текст]"/>
      <dgm:spPr/>
      <dgm:t>
        <a:bodyPr/>
        <a:lstStyle/>
        <a:p>
          <a:r>
            <a:rPr lang="ru-RU" sz="3400" b="1" dirty="0"/>
            <a:t>Мотивировать педагога на постоянное повышение квалификации</a:t>
          </a:r>
        </a:p>
      </dgm:t>
    </dgm:pt>
    <dgm:pt modelId="{FE0B9923-CAE2-48F2-8F80-4BB256958BA4}" type="parTrans" cxnId="{2C448993-0C06-44A8-AC95-810CCFEEEA03}">
      <dgm:prSet/>
      <dgm:spPr/>
      <dgm:t>
        <a:bodyPr/>
        <a:lstStyle/>
        <a:p>
          <a:endParaRPr lang="ru-RU"/>
        </a:p>
      </dgm:t>
    </dgm:pt>
    <dgm:pt modelId="{F2CD47F0-2A6E-429A-A4F1-30AF39014EB0}" type="sibTrans" cxnId="{2C448993-0C06-44A8-AC95-810CCFEEEA03}">
      <dgm:prSet/>
      <dgm:spPr/>
      <dgm:t>
        <a:bodyPr/>
        <a:lstStyle/>
        <a:p>
          <a:endParaRPr lang="ru-RU"/>
        </a:p>
      </dgm:t>
    </dgm:pt>
    <dgm:pt modelId="{3609672F-54B6-4219-B6F7-AABE3186CA3D}" type="pres">
      <dgm:prSet presAssocID="{0D5A15A7-5318-456F-B1E4-31EB578C4CED}" presName="linearFlow" presStyleCnt="0">
        <dgm:presLayoutVars>
          <dgm:dir/>
          <dgm:animLvl val="lvl"/>
          <dgm:resizeHandles val="exact"/>
        </dgm:presLayoutVars>
      </dgm:prSet>
      <dgm:spPr/>
    </dgm:pt>
    <dgm:pt modelId="{9026229A-21C0-469C-8957-7EE0E2ADA2D2}" type="pres">
      <dgm:prSet presAssocID="{FB9417BD-C560-4095-9C24-CE918434B97B}" presName="composite" presStyleCnt="0"/>
      <dgm:spPr/>
    </dgm:pt>
    <dgm:pt modelId="{5A373FB0-7E3F-4BC0-8FE5-CD2E1944EE5D}" type="pres">
      <dgm:prSet presAssocID="{FB9417BD-C560-4095-9C24-CE918434B97B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FFF6BC31-D20A-47EF-91A7-2CDF92B7A997}" type="pres">
      <dgm:prSet presAssocID="{FB9417BD-C560-4095-9C24-CE918434B97B}" presName="descendantText" presStyleLbl="alignAcc1" presStyleIdx="0" presStyleCnt="4">
        <dgm:presLayoutVars>
          <dgm:bulletEnabled val="1"/>
        </dgm:presLayoutVars>
      </dgm:prSet>
      <dgm:spPr/>
    </dgm:pt>
    <dgm:pt modelId="{4825A8FD-8E6A-43C6-96E5-7259F942A5DE}" type="pres">
      <dgm:prSet presAssocID="{F4BBACD5-58C2-4694-BA9B-AA8F74FC07D1}" presName="sp" presStyleCnt="0"/>
      <dgm:spPr/>
    </dgm:pt>
    <dgm:pt modelId="{8C487C5F-D382-456F-BDCB-0083C5E01EB9}" type="pres">
      <dgm:prSet presAssocID="{F7AC67F8-FB15-4D4F-9E78-A74C96DFE96F}" presName="composite" presStyleCnt="0"/>
      <dgm:spPr/>
    </dgm:pt>
    <dgm:pt modelId="{6173C371-2679-48E4-9842-27F456BE2C97}" type="pres">
      <dgm:prSet presAssocID="{F7AC67F8-FB15-4D4F-9E78-A74C96DFE96F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23226E8-774D-4FE3-8D39-EB60F10CD67D}" type="pres">
      <dgm:prSet presAssocID="{F7AC67F8-FB15-4D4F-9E78-A74C96DFE96F}" presName="descendantText" presStyleLbl="alignAcc1" presStyleIdx="1" presStyleCnt="4">
        <dgm:presLayoutVars>
          <dgm:bulletEnabled val="1"/>
        </dgm:presLayoutVars>
      </dgm:prSet>
      <dgm:spPr/>
    </dgm:pt>
    <dgm:pt modelId="{66FC6E18-7B18-4587-B677-9708449AC869}" type="pres">
      <dgm:prSet presAssocID="{2569766B-F315-43AF-AC92-9851CB2DEA1B}" presName="sp" presStyleCnt="0"/>
      <dgm:spPr/>
    </dgm:pt>
    <dgm:pt modelId="{26B2EFD1-2924-4F57-8A2C-2E674EEFFAEA}" type="pres">
      <dgm:prSet presAssocID="{57002C55-2FE4-4324-83F3-C76D8752ECC1}" presName="composite" presStyleCnt="0"/>
      <dgm:spPr/>
    </dgm:pt>
    <dgm:pt modelId="{8C20428B-1A6D-4FBB-AA53-CC39DA7552CD}" type="pres">
      <dgm:prSet presAssocID="{57002C55-2FE4-4324-83F3-C76D8752ECC1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8A294908-968F-49AE-96F6-D88E444043A5}" type="pres">
      <dgm:prSet presAssocID="{57002C55-2FE4-4324-83F3-C76D8752ECC1}" presName="descendantText" presStyleLbl="alignAcc1" presStyleIdx="2" presStyleCnt="4">
        <dgm:presLayoutVars>
          <dgm:bulletEnabled val="1"/>
        </dgm:presLayoutVars>
      </dgm:prSet>
      <dgm:spPr/>
    </dgm:pt>
    <dgm:pt modelId="{1D79B99E-2035-41A6-B351-9905D30E045A}" type="pres">
      <dgm:prSet presAssocID="{DDDC2578-5608-4AB2-B7B4-0E5DA47A6683}" presName="sp" presStyleCnt="0"/>
      <dgm:spPr/>
    </dgm:pt>
    <dgm:pt modelId="{031D92CB-2069-4636-BC41-A23CB12D23A8}" type="pres">
      <dgm:prSet presAssocID="{6DB5D61B-307D-4375-A148-87F1E22029B4}" presName="composite" presStyleCnt="0"/>
      <dgm:spPr/>
    </dgm:pt>
    <dgm:pt modelId="{F3897E4B-109E-4D77-8908-3A2EA190F896}" type="pres">
      <dgm:prSet presAssocID="{6DB5D61B-307D-4375-A148-87F1E22029B4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20381557-93A8-4BFF-B72B-A2427E22CAA7}" type="pres">
      <dgm:prSet presAssocID="{6DB5D61B-307D-4375-A148-87F1E22029B4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4DE77606-1603-48A0-A024-FFBC5FCF10B1}" type="presOf" srcId="{EBAB68C8-9AC0-4582-B975-AAD87C035CEC}" destId="{723226E8-774D-4FE3-8D39-EB60F10CD67D}" srcOrd="0" destOrd="0" presId="urn:microsoft.com/office/officeart/2005/8/layout/chevron2"/>
    <dgm:cxn modelId="{8C7B5911-D860-41E0-808E-07463DF3BFDC}" type="presOf" srcId="{6DB5D61B-307D-4375-A148-87F1E22029B4}" destId="{F3897E4B-109E-4D77-8908-3A2EA190F896}" srcOrd="0" destOrd="0" presId="urn:microsoft.com/office/officeart/2005/8/layout/chevron2"/>
    <dgm:cxn modelId="{F1134536-0E19-4B21-94DE-F12458D929C4}" srcId="{57002C55-2FE4-4324-83F3-C76D8752ECC1}" destId="{E83912B3-576A-4BB7-8D87-CF7B37DEDD02}" srcOrd="0" destOrd="0" parTransId="{CC21B5E9-6095-45D6-B8B0-C8F0A9A20A32}" sibTransId="{CF81B8A4-EDBF-4BF2-A127-0726EB7BE53A}"/>
    <dgm:cxn modelId="{8998795C-A61E-4C52-935A-6F98D358804A}" srcId="{0D5A15A7-5318-456F-B1E4-31EB578C4CED}" destId="{6DB5D61B-307D-4375-A148-87F1E22029B4}" srcOrd="3" destOrd="0" parTransId="{D7F0147F-099C-4AA4-9D80-F6CD4F8E00C7}" sibTransId="{49FD2136-0D0B-497F-9DFA-D9D8937459B3}"/>
    <dgm:cxn modelId="{4CD5AF5F-EE99-47C5-A5B7-4FFBE888FC42}" type="presOf" srcId="{F7AC67F8-FB15-4D4F-9E78-A74C96DFE96F}" destId="{6173C371-2679-48E4-9842-27F456BE2C97}" srcOrd="0" destOrd="0" presId="urn:microsoft.com/office/officeart/2005/8/layout/chevron2"/>
    <dgm:cxn modelId="{F6241262-41F0-4895-95DD-69CA71C530E8}" type="presOf" srcId="{57002C55-2FE4-4324-83F3-C76D8752ECC1}" destId="{8C20428B-1A6D-4FBB-AA53-CC39DA7552CD}" srcOrd="0" destOrd="0" presId="urn:microsoft.com/office/officeart/2005/8/layout/chevron2"/>
    <dgm:cxn modelId="{559E7D66-5838-4A74-8152-56A00EFC261E}" srcId="{FB9417BD-C560-4095-9C24-CE918434B97B}" destId="{F5361E0A-F23E-4AC3-853A-D72A2680A484}" srcOrd="0" destOrd="0" parTransId="{54CCFF2C-C99D-4F95-A3D8-762877643BFA}" sibTransId="{BE07E5CD-ADE9-4B29-8845-62434C718590}"/>
    <dgm:cxn modelId="{9A0EAB4A-1C22-48D5-A2B1-7CAE451CAAAF}" srcId="{F7AC67F8-FB15-4D4F-9E78-A74C96DFE96F}" destId="{EBAB68C8-9AC0-4582-B975-AAD87C035CEC}" srcOrd="0" destOrd="0" parTransId="{0B0E8791-0824-42E7-B929-D599FB2A1A0E}" sibTransId="{4521DAF1-D132-4D6B-9CC5-7EC0EF76DB59}"/>
    <dgm:cxn modelId="{DFB5B953-4E17-4ABB-A3D9-09EEEBD1CBFB}" type="presOf" srcId="{F5361E0A-F23E-4AC3-853A-D72A2680A484}" destId="{FFF6BC31-D20A-47EF-91A7-2CDF92B7A997}" srcOrd="0" destOrd="0" presId="urn:microsoft.com/office/officeart/2005/8/layout/chevron2"/>
    <dgm:cxn modelId="{22AB458C-7A99-49DE-9630-E63843FB2DAF}" type="presOf" srcId="{B6BACC0F-80D1-40B7-A6A0-8623D833AB7B}" destId="{20381557-93A8-4BFF-B72B-A2427E22CAA7}" srcOrd="0" destOrd="0" presId="urn:microsoft.com/office/officeart/2005/8/layout/chevron2"/>
    <dgm:cxn modelId="{14BFB691-F234-4791-B24C-0C1EC5F385F6}" type="presOf" srcId="{0D5A15A7-5318-456F-B1E4-31EB578C4CED}" destId="{3609672F-54B6-4219-B6F7-AABE3186CA3D}" srcOrd="0" destOrd="0" presId="urn:microsoft.com/office/officeart/2005/8/layout/chevron2"/>
    <dgm:cxn modelId="{2C448993-0C06-44A8-AC95-810CCFEEEA03}" srcId="{6DB5D61B-307D-4375-A148-87F1E22029B4}" destId="{B6BACC0F-80D1-40B7-A6A0-8623D833AB7B}" srcOrd="0" destOrd="0" parTransId="{FE0B9923-CAE2-48F2-8F80-4BB256958BA4}" sibTransId="{F2CD47F0-2A6E-429A-A4F1-30AF39014EB0}"/>
    <dgm:cxn modelId="{5C5A3795-8EAE-49F0-BA17-5BE18073D766}" type="presOf" srcId="{FB9417BD-C560-4095-9C24-CE918434B97B}" destId="{5A373FB0-7E3F-4BC0-8FE5-CD2E1944EE5D}" srcOrd="0" destOrd="0" presId="urn:microsoft.com/office/officeart/2005/8/layout/chevron2"/>
    <dgm:cxn modelId="{663AE4A3-1E71-44BB-9157-ABDF66406E9F}" type="presOf" srcId="{E83912B3-576A-4BB7-8D87-CF7B37DEDD02}" destId="{8A294908-968F-49AE-96F6-D88E444043A5}" srcOrd="0" destOrd="0" presId="urn:microsoft.com/office/officeart/2005/8/layout/chevron2"/>
    <dgm:cxn modelId="{C584E8C3-646A-46F3-9467-04619E672039}" srcId="{0D5A15A7-5318-456F-B1E4-31EB578C4CED}" destId="{F7AC67F8-FB15-4D4F-9E78-A74C96DFE96F}" srcOrd="1" destOrd="0" parTransId="{6AE202ED-374E-43CF-8637-A0D6049ABEE4}" sibTransId="{2569766B-F315-43AF-AC92-9851CB2DEA1B}"/>
    <dgm:cxn modelId="{922FFBCD-8BB3-4867-8B34-C06188A5CFCF}" srcId="{0D5A15A7-5318-456F-B1E4-31EB578C4CED}" destId="{FB9417BD-C560-4095-9C24-CE918434B97B}" srcOrd="0" destOrd="0" parTransId="{F46E3730-AF8A-4665-95B4-C83AE4EC6BFB}" sibTransId="{F4BBACD5-58C2-4694-BA9B-AA8F74FC07D1}"/>
    <dgm:cxn modelId="{A0A9D5F3-6DF0-4360-984D-7848E38D2C4D}" srcId="{0D5A15A7-5318-456F-B1E4-31EB578C4CED}" destId="{57002C55-2FE4-4324-83F3-C76D8752ECC1}" srcOrd="2" destOrd="0" parTransId="{87FA8801-9C2D-4E76-9521-2AFCF611221B}" sibTransId="{DDDC2578-5608-4AB2-B7B4-0E5DA47A6683}"/>
    <dgm:cxn modelId="{02336D08-3C1A-47DA-8476-F90E27126408}" type="presParOf" srcId="{3609672F-54B6-4219-B6F7-AABE3186CA3D}" destId="{9026229A-21C0-469C-8957-7EE0E2ADA2D2}" srcOrd="0" destOrd="0" presId="urn:microsoft.com/office/officeart/2005/8/layout/chevron2"/>
    <dgm:cxn modelId="{46D6D5A5-25FB-4F80-B725-A92095438546}" type="presParOf" srcId="{9026229A-21C0-469C-8957-7EE0E2ADA2D2}" destId="{5A373FB0-7E3F-4BC0-8FE5-CD2E1944EE5D}" srcOrd="0" destOrd="0" presId="urn:microsoft.com/office/officeart/2005/8/layout/chevron2"/>
    <dgm:cxn modelId="{C05F6DD4-CE4F-4344-82C3-5ABDAD0A886E}" type="presParOf" srcId="{9026229A-21C0-469C-8957-7EE0E2ADA2D2}" destId="{FFF6BC31-D20A-47EF-91A7-2CDF92B7A997}" srcOrd="1" destOrd="0" presId="urn:microsoft.com/office/officeart/2005/8/layout/chevron2"/>
    <dgm:cxn modelId="{7A5361E7-D57C-439D-80DE-C8BE8BFC8D9C}" type="presParOf" srcId="{3609672F-54B6-4219-B6F7-AABE3186CA3D}" destId="{4825A8FD-8E6A-43C6-96E5-7259F942A5DE}" srcOrd="1" destOrd="0" presId="urn:microsoft.com/office/officeart/2005/8/layout/chevron2"/>
    <dgm:cxn modelId="{41BDBC98-AE08-404D-AB5F-2E079BB0F542}" type="presParOf" srcId="{3609672F-54B6-4219-B6F7-AABE3186CA3D}" destId="{8C487C5F-D382-456F-BDCB-0083C5E01EB9}" srcOrd="2" destOrd="0" presId="urn:microsoft.com/office/officeart/2005/8/layout/chevron2"/>
    <dgm:cxn modelId="{8389C8E8-1158-493E-886D-070D1033F74E}" type="presParOf" srcId="{8C487C5F-D382-456F-BDCB-0083C5E01EB9}" destId="{6173C371-2679-48E4-9842-27F456BE2C97}" srcOrd="0" destOrd="0" presId="urn:microsoft.com/office/officeart/2005/8/layout/chevron2"/>
    <dgm:cxn modelId="{642A9B89-AFD8-4F81-885B-2126D233A59C}" type="presParOf" srcId="{8C487C5F-D382-456F-BDCB-0083C5E01EB9}" destId="{723226E8-774D-4FE3-8D39-EB60F10CD67D}" srcOrd="1" destOrd="0" presId="urn:microsoft.com/office/officeart/2005/8/layout/chevron2"/>
    <dgm:cxn modelId="{03F0E6CA-2CB0-487B-B00B-144CB4C75A49}" type="presParOf" srcId="{3609672F-54B6-4219-B6F7-AABE3186CA3D}" destId="{66FC6E18-7B18-4587-B677-9708449AC869}" srcOrd="3" destOrd="0" presId="urn:microsoft.com/office/officeart/2005/8/layout/chevron2"/>
    <dgm:cxn modelId="{AFD79C8E-D74B-4F4A-8554-0BC2F0AF3D9D}" type="presParOf" srcId="{3609672F-54B6-4219-B6F7-AABE3186CA3D}" destId="{26B2EFD1-2924-4F57-8A2C-2E674EEFFAEA}" srcOrd="4" destOrd="0" presId="urn:microsoft.com/office/officeart/2005/8/layout/chevron2"/>
    <dgm:cxn modelId="{CCFF271F-2330-4786-9E60-BEFDDCB2EC5B}" type="presParOf" srcId="{26B2EFD1-2924-4F57-8A2C-2E674EEFFAEA}" destId="{8C20428B-1A6D-4FBB-AA53-CC39DA7552CD}" srcOrd="0" destOrd="0" presId="urn:microsoft.com/office/officeart/2005/8/layout/chevron2"/>
    <dgm:cxn modelId="{96A74F3B-0DF6-4540-98B6-46DA3D54A397}" type="presParOf" srcId="{26B2EFD1-2924-4F57-8A2C-2E674EEFFAEA}" destId="{8A294908-968F-49AE-96F6-D88E444043A5}" srcOrd="1" destOrd="0" presId="urn:microsoft.com/office/officeart/2005/8/layout/chevron2"/>
    <dgm:cxn modelId="{DB785C83-C4C6-4739-BA05-F3292DBD44A3}" type="presParOf" srcId="{3609672F-54B6-4219-B6F7-AABE3186CA3D}" destId="{1D79B99E-2035-41A6-B351-9905D30E045A}" srcOrd="5" destOrd="0" presId="urn:microsoft.com/office/officeart/2005/8/layout/chevron2"/>
    <dgm:cxn modelId="{2CCB8FA5-1D34-42E2-AAC0-458B4A97644B}" type="presParOf" srcId="{3609672F-54B6-4219-B6F7-AABE3186CA3D}" destId="{031D92CB-2069-4636-BC41-A23CB12D23A8}" srcOrd="6" destOrd="0" presId="urn:microsoft.com/office/officeart/2005/8/layout/chevron2"/>
    <dgm:cxn modelId="{E670E463-51B2-4A3C-834F-C3229FB857EC}" type="presParOf" srcId="{031D92CB-2069-4636-BC41-A23CB12D23A8}" destId="{F3897E4B-109E-4D77-8908-3A2EA190F896}" srcOrd="0" destOrd="0" presId="urn:microsoft.com/office/officeart/2005/8/layout/chevron2"/>
    <dgm:cxn modelId="{046C63D0-3E31-4DD0-932C-3FFECF425B17}" type="presParOf" srcId="{031D92CB-2069-4636-BC41-A23CB12D23A8}" destId="{20381557-93A8-4BFF-B72B-A2427E22CAA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4EA875-C6C5-4CA4-BF39-DF09542D020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4AFC243-00B3-434F-A83A-FDA243351E13}">
      <dgm:prSet phldrT="[Текст]"/>
      <dgm:spPr/>
      <dgm:t>
        <a:bodyPr/>
        <a:lstStyle/>
        <a:p>
          <a:pPr algn="ctr"/>
          <a:r>
            <a:rPr lang="ru-RU" sz="3200" b="1" dirty="0"/>
            <a:t>формирует кадровую политику</a:t>
          </a:r>
          <a:endParaRPr lang="ru-RU" sz="3200" b="1" dirty="0">
            <a:latin typeface="Trebuchet MS"/>
          </a:endParaRPr>
        </a:p>
      </dgm:t>
    </dgm:pt>
    <dgm:pt modelId="{42AB08C4-D26A-4D2F-B2F9-F3C9C57F4FB2}" type="parTrans" cxnId="{4458C80B-ECE0-4EE0-BB63-AA3269970461}">
      <dgm:prSet/>
      <dgm:spPr/>
      <dgm:t>
        <a:bodyPr/>
        <a:lstStyle/>
        <a:p>
          <a:pPr algn="ctr"/>
          <a:endParaRPr lang="ru-RU"/>
        </a:p>
      </dgm:t>
    </dgm:pt>
    <dgm:pt modelId="{FD7BA447-38A6-4CCD-A973-E600617D5E8C}" type="sibTrans" cxnId="{4458C80B-ECE0-4EE0-BB63-AA3269970461}">
      <dgm:prSet/>
      <dgm:spPr/>
      <dgm:t>
        <a:bodyPr/>
        <a:lstStyle/>
        <a:p>
          <a:pPr algn="ctr"/>
          <a:endParaRPr lang="ru-RU"/>
        </a:p>
      </dgm:t>
    </dgm:pt>
    <dgm:pt modelId="{A32DF886-E232-4E43-9B0B-E0DB8BA323C7}">
      <dgm:prSet phldrT="[Текст]"/>
      <dgm:spPr/>
      <dgm:t>
        <a:bodyPr/>
        <a:lstStyle/>
        <a:p>
          <a:pPr algn="ctr"/>
          <a:r>
            <a:rPr lang="ru-RU" sz="3200" b="1" dirty="0"/>
            <a:t>управляет персоналом</a:t>
          </a:r>
        </a:p>
      </dgm:t>
    </dgm:pt>
    <dgm:pt modelId="{627F1AB1-E92A-487F-B73D-0B1B3CC96F9D}" type="parTrans" cxnId="{F0CAD96F-CE0F-4F8A-AD37-1F8A559BF908}">
      <dgm:prSet/>
      <dgm:spPr/>
      <dgm:t>
        <a:bodyPr/>
        <a:lstStyle/>
        <a:p>
          <a:pPr algn="ctr"/>
          <a:endParaRPr lang="ru-RU"/>
        </a:p>
      </dgm:t>
    </dgm:pt>
    <dgm:pt modelId="{182A80DD-BDA5-4AEC-8808-09D44BF8E542}" type="sibTrans" cxnId="{F0CAD96F-CE0F-4F8A-AD37-1F8A559BF908}">
      <dgm:prSet/>
      <dgm:spPr/>
      <dgm:t>
        <a:bodyPr/>
        <a:lstStyle/>
        <a:p>
          <a:pPr algn="ctr"/>
          <a:endParaRPr lang="ru-RU"/>
        </a:p>
      </dgm:t>
    </dgm:pt>
    <dgm:pt modelId="{2A3DF24E-37CE-4E4E-B597-CA658B4F10BB}">
      <dgm:prSet phldrT="[Текст]"/>
      <dgm:spPr/>
      <dgm:t>
        <a:bodyPr/>
        <a:lstStyle/>
        <a:p>
          <a:pPr algn="ctr"/>
          <a:r>
            <a:rPr lang="ru-RU" sz="3200" b="1" dirty="0"/>
            <a:t>организует обучение и аттестацию педагогов</a:t>
          </a:r>
        </a:p>
      </dgm:t>
    </dgm:pt>
    <dgm:pt modelId="{9FD236C1-E5DB-4798-A8E5-A1F5677536BA}" type="parTrans" cxnId="{C7FB5AF7-A86A-4D3B-B83F-DA7C0E5DFDFD}">
      <dgm:prSet/>
      <dgm:spPr/>
      <dgm:t>
        <a:bodyPr/>
        <a:lstStyle/>
        <a:p>
          <a:pPr algn="ctr"/>
          <a:endParaRPr lang="ru-RU"/>
        </a:p>
      </dgm:t>
    </dgm:pt>
    <dgm:pt modelId="{7895BBEB-BD76-4497-AE6E-28C922D129C7}" type="sibTrans" cxnId="{C7FB5AF7-A86A-4D3B-B83F-DA7C0E5DFDFD}">
      <dgm:prSet/>
      <dgm:spPr/>
      <dgm:t>
        <a:bodyPr/>
        <a:lstStyle/>
        <a:p>
          <a:pPr algn="ctr"/>
          <a:endParaRPr lang="ru-RU"/>
        </a:p>
      </dgm:t>
    </dgm:pt>
    <dgm:pt modelId="{915BB05B-0262-4D58-BC12-0E328C088C6A}">
      <dgm:prSet phldrT="[Текст]"/>
      <dgm:spPr/>
      <dgm:t>
        <a:bodyPr/>
        <a:lstStyle/>
        <a:p>
          <a:pPr algn="ctr"/>
          <a:r>
            <a:rPr lang="ru-RU" sz="3200" b="1" dirty="0"/>
            <a:t>заключает трудовые договоры</a:t>
          </a:r>
        </a:p>
      </dgm:t>
    </dgm:pt>
    <dgm:pt modelId="{B3F5343D-85D7-4A78-A30F-3701197F1B3A}" type="parTrans" cxnId="{FD56B608-FD1D-439E-A942-82E820FDA62D}">
      <dgm:prSet/>
      <dgm:spPr/>
      <dgm:t>
        <a:bodyPr/>
        <a:lstStyle/>
        <a:p>
          <a:pPr algn="ctr"/>
          <a:endParaRPr lang="ru-RU"/>
        </a:p>
      </dgm:t>
    </dgm:pt>
    <dgm:pt modelId="{999F7A0C-4849-4D7F-90C0-FB5A44E4DC5C}" type="sibTrans" cxnId="{FD56B608-FD1D-439E-A942-82E820FDA62D}">
      <dgm:prSet/>
      <dgm:spPr/>
      <dgm:t>
        <a:bodyPr/>
        <a:lstStyle/>
        <a:p>
          <a:pPr algn="ctr"/>
          <a:endParaRPr lang="ru-RU"/>
        </a:p>
      </dgm:t>
    </dgm:pt>
    <dgm:pt modelId="{F8EF1B90-AA3E-4BD4-8482-98EE1F0C9B08}">
      <dgm:prSet phldrT="[Текст]"/>
      <dgm:spPr/>
      <dgm:t>
        <a:bodyPr/>
        <a:lstStyle/>
        <a:p>
          <a:pPr algn="ctr"/>
          <a:r>
            <a:rPr lang="ru-RU" sz="3200" b="1" dirty="0"/>
            <a:t>разрабатывает должностные инструкции и устанавливает систему оплаты труда</a:t>
          </a:r>
        </a:p>
      </dgm:t>
    </dgm:pt>
    <dgm:pt modelId="{161271E8-24D0-47C4-9D2F-9F24F79723B9}" type="parTrans" cxnId="{F98117A9-24C8-4212-9886-FB098C3C094C}">
      <dgm:prSet/>
      <dgm:spPr/>
      <dgm:t>
        <a:bodyPr/>
        <a:lstStyle/>
        <a:p>
          <a:pPr algn="ctr"/>
          <a:endParaRPr lang="ru-RU"/>
        </a:p>
      </dgm:t>
    </dgm:pt>
    <dgm:pt modelId="{CAE5829C-ADC7-4BA3-AF92-A039FE3F5F2B}" type="sibTrans" cxnId="{F98117A9-24C8-4212-9886-FB098C3C094C}">
      <dgm:prSet/>
      <dgm:spPr/>
      <dgm:t>
        <a:bodyPr/>
        <a:lstStyle/>
        <a:p>
          <a:pPr algn="ctr"/>
          <a:endParaRPr lang="ru-RU"/>
        </a:p>
      </dgm:t>
    </dgm:pt>
    <dgm:pt modelId="{35033E62-4BBA-4BA5-9EB9-0879A713E19A}" type="pres">
      <dgm:prSet presAssocID="{584EA875-C6C5-4CA4-BF39-DF09542D0208}" presName="linear" presStyleCnt="0">
        <dgm:presLayoutVars>
          <dgm:animLvl val="lvl"/>
          <dgm:resizeHandles val="exact"/>
        </dgm:presLayoutVars>
      </dgm:prSet>
      <dgm:spPr/>
    </dgm:pt>
    <dgm:pt modelId="{CFF3F401-53DA-4E1F-B207-F9883D20E30B}" type="pres">
      <dgm:prSet presAssocID="{84AFC243-00B3-434F-A83A-FDA243351E1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24A64BE-5FD9-4365-A584-3AEE4923A3C0}" type="pres">
      <dgm:prSet presAssocID="{FD7BA447-38A6-4CCD-A973-E600617D5E8C}" presName="spacer" presStyleCnt="0"/>
      <dgm:spPr/>
    </dgm:pt>
    <dgm:pt modelId="{511CF146-C9F5-4F80-A8CD-8F1FC9875CFC}" type="pres">
      <dgm:prSet presAssocID="{A32DF886-E232-4E43-9B0B-E0DB8BA323C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3F08AF9-2E3C-480A-9622-2FFBC12D7262}" type="pres">
      <dgm:prSet presAssocID="{182A80DD-BDA5-4AEC-8808-09D44BF8E542}" presName="spacer" presStyleCnt="0"/>
      <dgm:spPr/>
    </dgm:pt>
    <dgm:pt modelId="{6D1CA23F-C65B-4B7F-8CEC-6C10F85814A6}" type="pres">
      <dgm:prSet presAssocID="{2A3DF24E-37CE-4E4E-B597-CA658B4F10B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D1A8AA2-E3D1-4EB7-B6F1-C961EA5A41A1}" type="pres">
      <dgm:prSet presAssocID="{7895BBEB-BD76-4497-AE6E-28C922D129C7}" presName="spacer" presStyleCnt="0"/>
      <dgm:spPr/>
    </dgm:pt>
    <dgm:pt modelId="{9E2D5CC0-D1ED-4DC0-8A6D-7AAB4C421E6E}" type="pres">
      <dgm:prSet presAssocID="{915BB05B-0262-4D58-BC12-0E328C088C6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294114D-9E2C-45BB-B012-794AA1DCA37F}" type="pres">
      <dgm:prSet presAssocID="{999F7A0C-4849-4D7F-90C0-FB5A44E4DC5C}" presName="spacer" presStyleCnt="0"/>
      <dgm:spPr/>
    </dgm:pt>
    <dgm:pt modelId="{E3550921-E0DA-4119-87EB-4F693D66B774}" type="pres">
      <dgm:prSet presAssocID="{F8EF1B90-AA3E-4BD4-8482-98EE1F0C9B0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D56B608-FD1D-439E-A942-82E820FDA62D}" srcId="{584EA875-C6C5-4CA4-BF39-DF09542D0208}" destId="{915BB05B-0262-4D58-BC12-0E328C088C6A}" srcOrd="3" destOrd="0" parTransId="{B3F5343D-85D7-4A78-A30F-3701197F1B3A}" sibTransId="{999F7A0C-4849-4D7F-90C0-FB5A44E4DC5C}"/>
    <dgm:cxn modelId="{4458C80B-ECE0-4EE0-BB63-AA3269970461}" srcId="{584EA875-C6C5-4CA4-BF39-DF09542D0208}" destId="{84AFC243-00B3-434F-A83A-FDA243351E13}" srcOrd="0" destOrd="0" parTransId="{42AB08C4-D26A-4D2F-B2F9-F3C9C57F4FB2}" sibTransId="{FD7BA447-38A6-4CCD-A973-E600617D5E8C}"/>
    <dgm:cxn modelId="{ABDC9C41-863C-429A-8F8D-B64EFFCC623F}" type="presOf" srcId="{F8EF1B90-AA3E-4BD4-8482-98EE1F0C9B08}" destId="{E3550921-E0DA-4119-87EB-4F693D66B774}" srcOrd="0" destOrd="0" presId="urn:microsoft.com/office/officeart/2005/8/layout/vList2"/>
    <dgm:cxn modelId="{F0CAD96F-CE0F-4F8A-AD37-1F8A559BF908}" srcId="{584EA875-C6C5-4CA4-BF39-DF09542D0208}" destId="{A32DF886-E232-4E43-9B0B-E0DB8BA323C7}" srcOrd="1" destOrd="0" parTransId="{627F1AB1-E92A-487F-B73D-0B1B3CC96F9D}" sibTransId="{182A80DD-BDA5-4AEC-8808-09D44BF8E542}"/>
    <dgm:cxn modelId="{60FB3D82-2D9C-47BA-A8A0-A94D832F219D}" type="presOf" srcId="{84AFC243-00B3-434F-A83A-FDA243351E13}" destId="{CFF3F401-53DA-4E1F-B207-F9883D20E30B}" srcOrd="0" destOrd="0" presId="urn:microsoft.com/office/officeart/2005/8/layout/vList2"/>
    <dgm:cxn modelId="{22231A8C-8BB5-4E4D-B392-39E2B320B712}" type="presOf" srcId="{584EA875-C6C5-4CA4-BF39-DF09542D0208}" destId="{35033E62-4BBA-4BA5-9EB9-0879A713E19A}" srcOrd="0" destOrd="0" presId="urn:microsoft.com/office/officeart/2005/8/layout/vList2"/>
    <dgm:cxn modelId="{01BDF48C-39EA-4C49-8568-6ED12B47D2EA}" type="presOf" srcId="{A32DF886-E232-4E43-9B0B-E0DB8BA323C7}" destId="{511CF146-C9F5-4F80-A8CD-8F1FC9875CFC}" srcOrd="0" destOrd="0" presId="urn:microsoft.com/office/officeart/2005/8/layout/vList2"/>
    <dgm:cxn modelId="{7F67698D-FD2E-484E-8959-50086CD936CE}" type="presOf" srcId="{915BB05B-0262-4D58-BC12-0E328C088C6A}" destId="{9E2D5CC0-D1ED-4DC0-8A6D-7AAB4C421E6E}" srcOrd="0" destOrd="0" presId="urn:microsoft.com/office/officeart/2005/8/layout/vList2"/>
    <dgm:cxn modelId="{F98117A9-24C8-4212-9886-FB098C3C094C}" srcId="{584EA875-C6C5-4CA4-BF39-DF09542D0208}" destId="{F8EF1B90-AA3E-4BD4-8482-98EE1F0C9B08}" srcOrd="4" destOrd="0" parTransId="{161271E8-24D0-47C4-9D2F-9F24F79723B9}" sibTransId="{CAE5829C-ADC7-4BA3-AF92-A039FE3F5F2B}"/>
    <dgm:cxn modelId="{82D4DAAA-642E-4B36-B339-765D0B009C50}" type="presOf" srcId="{2A3DF24E-37CE-4E4E-B597-CA658B4F10BB}" destId="{6D1CA23F-C65B-4B7F-8CEC-6C10F85814A6}" srcOrd="0" destOrd="0" presId="urn:microsoft.com/office/officeart/2005/8/layout/vList2"/>
    <dgm:cxn modelId="{C7FB5AF7-A86A-4D3B-B83F-DA7C0E5DFDFD}" srcId="{584EA875-C6C5-4CA4-BF39-DF09542D0208}" destId="{2A3DF24E-37CE-4E4E-B597-CA658B4F10BB}" srcOrd="2" destOrd="0" parTransId="{9FD236C1-E5DB-4798-A8E5-A1F5677536BA}" sibTransId="{7895BBEB-BD76-4497-AE6E-28C922D129C7}"/>
    <dgm:cxn modelId="{545DD5B4-5CBE-4EE8-A459-399F8C4F0739}" type="presParOf" srcId="{35033E62-4BBA-4BA5-9EB9-0879A713E19A}" destId="{CFF3F401-53DA-4E1F-B207-F9883D20E30B}" srcOrd="0" destOrd="0" presId="urn:microsoft.com/office/officeart/2005/8/layout/vList2"/>
    <dgm:cxn modelId="{2AB89D8B-F9F2-46C0-BA8F-049A7F02FD12}" type="presParOf" srcId="{35033E62-4BBA-4BA5-9EB9-0879A713E19A}" destId="{424A64BE-5FD9-4365-A584-3AEE4923A3C0}" srcOrd="1" destOrd="0" presId="urn:microsoft.com/office/officeart/2005/8/layout/vList2"/>
    <dgm:cxn modelId="{81E48EC3-31F2-4B14-9D7F-6C08D9B5C2B2}" type="presParOf" srcId="{35033E62-4BBA-4BA5-9EB9-0879A713E19A}" destId="{511CF146-C9F5-4F80-A8CD-8F1FC9875CFC}" srcOrd="2" destOrd="0" presId="urn:microsoft.com/office/officeart/2005/8/layout/vList2"/>
    <dgm:cxn modelId="{A82643EF-08F8-416E-B5F2-07663BEB9451}" type="presParOf" srcId="{35033E62-4BBA-4BA5-9EB9-0879A713E19A}" destId="{43F08AF9-2E3C-480A-9622-2FFBC12D7262}" srcOrd="3" destOrd="0" presId="urn:microsoft.com/office/officeart/2005/8/layout/vList2"/>
    <dgm:cxn modelId="{261FFE39-2136-4052-8101-C9F95FFE00F4}" type="presParOf" srcId="{35033E62-4BBA-4BA5-9EB9-0879A713E19A}" destId="{6D1CA23F-C65B-4B7F-8CEC-6C10F85814A6}" srcOrd="4" destOrd="0" presId="urn:microsoft.com/office/officeart/2005/8/layout/vList2"/>
    <dgm:cxn modelId="{D1456C15-1B04-4A05-9ADB-8FCF1FCEA190}" type="presParOf" srcId="{35033E62-4BBA-4BA5-9EB9-0879A713E19A}" destId="{6D1A8AA2-E3D1-4EB7-B6F1-C961EA5A41A1}" srcOrd="5" destOrd="0" presId="urn:microsoft.com/office/officeart/2005/8/layout/vList2"/>
    <dgm:cxn modelId="{0D002258-628B-4180-8D57-2D853F8CE14D}" type="presParOf" srcId="{35033E62-4BBA-4BA5-9EB9-0879A713E19A}" destId="{9E2D5CC0-D1ED-4DC0-8A6D-7AAB4C421E6E}" srcOrd="6" destOrd="0" presId="urn:microsoft.com/office/officeart/2005/8/layout/vList2"/>
    <dgm:cxn modelId="{04E79B19-B210-4AF9-92FF-895B0422AB2C}" type="presParOf" srcId="{35033E62-4BBA-4BA5-9EB9-0879A713E19A}" destId="{2294114D-9E2C-45BB-B012-794AA1DCA37F}" srcOrd="7" destOrd="0" presId="urn:microsoft.com/office/officeart/2005/8/layout/vList2"/>
    <dgm:cxn modelId="{E4A4CBA1-4D1F-468E-B9AA-C08A9C8F7786}" type="presParOf" srcId="{35033E62-4BBA-4BA5-9EB9-0879A713E19A}" destId="{E3550921-E0DA-4119-87EB-4F693D66B77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63475D-380D-40B9-8AE4-2A272B92A0F8}">
      <dsp:nvSpPr>
        <dsp:cNvPr id="0" name=""/>
        <dsp:cNvSpPr/>
      </dsp:nvSpPr>
      <dsp:spPr>
        <a:xfrm>
          <a:off x="0" y="96360"/>
          <a:ext cx="8153400" cy="1539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Повысить мотивацию педагогических работников </a:t>
          </a:r>
          <a:br>
            <a:rPr lang="en-US" sz="2800" kern="1200" dirty="0"/>
          </a:br>
          <a:r>
            <a:rPr lang="ru-RU" sz="2800" b="1" kern="1200" dirty="0"/>
            <a:t>к труду и качеству образования </a:t>
          </a:r>
          <a:endParaRPr lang="ru-RU" sz="2800" b="1" kern="1200" dirty="0">
            <a:latin typeface="Trebuchet MS"/>
          </a:endParaRPr>
        </a:p>
      </dsp:txBody>
      <dsp:txXfrm>
        <a:off x="75163" y="171523"/>
        <a:ext cx="8003074" cy="1389393"/>
      </dsp:txXfrm>
    </dsp:sp>
    <dsp:sp modelId="{5DD2E34C-3F31-46B4-8A68-06C2BDD3A298}">
      <dsp:nvSpPr>
        <dsp:cNvPr id="0" name=""/>
        <dsp:cNvSpPr/>
      </dsp:nvSpPr>
      <dsp:spPr>
        <a:xfrm>
          <a:off x="0" y="1716720"/>
          <a:ext cx="8153400" cy="153971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Установить единые </a:t>
          </a:r>
          <a:br>
            <a:rPr lang="en-US" sz="2800" b="1" kern="1200" dirty="0"/>
          </a:br>
          <a:r>
            <a:rPr lang="ru-RU" sz="2800" b="1" kern="1200" dirty="0"/>
            <a:t>требования к содержанию и качеству профессиональной педагогической деятельности</a:t>
          </a:r>
        </a:p>
      </dsp:txBody>
      <dsp:txXfrm>
        <a:off x="75163" y="1791883"/>
        <a:ext cx="8003074" cy="1389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73FB0-7E3F-4BC0-8FE5-CD2E1944EE5D}">
      <dsp:nvSpPr>
        <dsp:cNvPr id="0" name=""/>
        <dsp:cNvSpPr/>
      </dsp:nvSpPr>
      <dsp:spPr>
        <a:xfrm rot="5400000">
          <a:off x="-149742" y="151208"/>
          <a:ext cx="998282" cy="69879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1.</a:t>
          </a:r>
        </a:p>
      </dsp:txBody>
      <dsp:txXfrm rot="-5400000">
        <a:off x="0" y="350865"/>
        <a:ext cx="698798" cy="299484"/>
      </dsp:txXfrm>
    </dsp:sp>
    <dsp:sp modelId="{FFF6BC31-D20A-47EF-91A7-2CDF92B7A997}">
      <dsp:nvSpPr>
        <dsp:cNvPr id="0" name=""/>
        <dsp:cNvSpPr/>
      </dsp:nvSpPr>
      <dsp:spPr>
        <a:xfrm rot="5400000">
          <a:off x="4063557" y="-3363293"/>
          <a:ext cx="648883" cy="73784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/>
            <a:t>Преодолеть технократический подход в оценке труда педагога</a:t>
          </a:r>
        </a:p>
      </dsp:txBody>
      <dsp:txXfrm rot="-5400000">
        <a:off x="698798" y="33142"/>
        <a:ext cx="7346725" cy="585531"/>
      </dsp:txXfrm>
    </dsp:sp>
    <dsp:sp modelId="{6173C371-2679-48E4-9842-27F456BE2C97}">
      <dsp:nvSpPr>
        <dsp:cNvPr id="0" name=""/>
        <dsp:cNvSpPr/>
      </dsp:nvSpPr>
      <dsp:spPr>
        <a:xfrm rot="5400000">
          <a:off x="-149742" y="998569"/>
          <a:ext cx="998282" cy="698798"/>
        </a:xfrm>
        <a:prstGeom prst="chevron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rnd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2.</a:t>
          </a:r>
        </a:p>
      </dsp:txBody>
      <dsp:txXfrm rot="-5400000">
        <a:off x="0" y="1198226"/>
        <a:ext cx="698798" cy="299484"/>
      </dsp:txXfrm>
    </dsp:sp>
    <dsp:sp modelId="{723226E8-774D-4FE3-8D39-EB60F10CD67D}">
      <dsp:nvSpPr>
        <dsp:cNvPr id="0" name=""/>
        <dsp:cNvSpPr/>
      </dsp:nvSpPr>
      <dsp:spPr>
        <a:xfrm rot="5400000">
          <a:off x="4063557" y="-2515931"/>
          <a:ext cx="648883" cy="73784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/>
            <a:t>Обеспечить координированный рост свободы и ответственности педагога за результаты своего труда</a:t>
          </a:r>
        </a:p>
      </dsp:txBody>
      <dsp:txXfrm rot="-5400000">
        <a:off x="698798" y="880504"/>
        <a:ext cx="7346725" cy="585531"/>
      </dsp:txXfrm>
    </dsp:sp>
    <dsp:sp modelId="{8C20428B-1A6D-4FBB-AA53-CC39DA7552CD}">
      <dsp:nvSpPr>
        <dsp:cNvPr id="0" name=""/>
        <dsp:cNvSpPr/>
      </dsp:nvSpPr>
      <dsp:spPr>
        <a:xfrm rot="5400000">
          <a:off x="-149742" y="1845931"/>
          <a:ext cx="998282" cy="698798"/>
        </a:xfrm>
        <a:prstGeom prst="chevron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rnd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3.</a:t>
          </a:r>
        </a:p>
      </dsp:txBody>
      <dsp:txXfrm rot="-5400000">
        <a:off x="0" y="2045588"/>
        <a:ext cx="698798" cy="299484"/>
      </dsp:txXfrm>
    </dsp:sp>
    <dsp:sp modelId="{8A294908-968F-49AE-96F6-D88E444043A5}">
      <dsp:nvSpPr>
        <dsp:cNvPr id="0" name=""/>
        <dsp:cNvSpPr/>
      </dsp:nvSpPr>
      <dsp:spPr>
        <a:xfrm rot="5400000">
          <a:off x="4063557" y="-1668570"/>
          <a:ext cx="648883" cy="73784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/>
            <a:t>Избавить педагога от выполнения несвойственных функций, отвлекающих </a:t>
          </a:r>
          <a:br>
            <a:rPr lang="en-US" sz="1600" b="1" kern="1200" dirty="0"/>
          </a:br>
          <a:r>
            <a:rPr lang="ru-RU" sz="1600" b="1" kern="1200" dirty="0"/>
            <a:t>его от выполнения прямых обязанностей</a:t>
          </a:r>
        </a:p>
      </dsp:txBody>
      <dsp:txXfrm rot="-5400000">
        <a:off x="698798" y="1727865"/>
        <a:ext cx="7346725" cy="585531"/>
      </dsp:txXfrm>
    </dsp:sp>
    <dsp:sp modelId="{F3897E4B-109E-4D77-8908-3A2EA190F896}">
      <dsp:nvSpPr>
        <dsp:cNvPr id="0" name=""/>
        <dsp:cNvSpPr/>
      </dsp:nvSpPr>
      <dsp:spPr>
        <a:xfrm rot="5400000">
          <a:off x="-149742" y="2693292"/>
          <a:ext cx="998282" cy="698798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rnd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4.</a:t>
          </a:r>
        </a:p>
      </dsp:txBody>
      <dsp:txXfrm rot="-5400000">
        <a:off x="0" y="2892949"/>
        <a:ext cx="698798" cy="299484"/>
      </dsp:txXfrm>
    </dsp:sp>
    <dsp:sp modelId="{20381557-93A8-4BFF-B72B-A2427E22CAA7}">
      <dsp:nvSpPr>
        <dsp:cNvPr id="0" name=""/>
        <dsp:cNvSpPr/>
      </dsp:nvSpPr>
      <dsp:spPr>
        <a:xfrm rot="5400000">
          <a:off x="4063557" y="-821208"/>
          <a:ext cx="648883" cy="73784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/>
            <a:t>Мотивировать педагога на постоянное повышение квалификации</a:t>
          </a:r>
        </a:p>
      </dsp:txBody>
      <dsp:txXfrm rot="-5400000">
        <a:off x="698798" y="2575227"/>
        <a:ext cx="7346725" cy="5855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3F401-53DA-4E1F-B207-F9883D20E30B}">
      <dsp:nvSpPr>
        <dsp:cNvPr id="0" name=""/>
        <dsp:cNvSpPr/>
      </dsp:nvSpPr>
      <dsp:spPr>
        <a:xfrm>
          <a:off x="0" y="96317"/>
          <a:ext cx="6629400" cy="5958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формирует кадровую политику</a:t>
          </a:r>
          <a:endParaRPr lang="ru-RU" sz="1500" b="1" kern="1200" dirty="0">
            <a:latin typeface="Trebuchet MS"/>
          </a:endParaRPr>
        </a:p>
      </dsp:txBody>
      <dsp:txXfrm>
        <a:off x="29088" y="125405"/>
        <a:ext cx="6571224" cy="537701"/>
      </dsp:txXfrm>
    </dsp:sp>
    <dsp:sp modelId="{511CF146-C9F5-4F80-A8CD-8F1FC9875CFC}">
      <dsp:nvSpPr>
        <dsp:cNvPr id="0" name=""/>
        <dsp:cNvSpPr/>
      </dsp:nvSpPr>
      <dsp:spPr>
        <a:xfrm>
          <a:off x="0" y="735394"/>
          <a:ext cx="6629400" cy="595877"/>
        </a:xfrm>
        <a:prstGeom prst="roundRect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shade val="51000"/>
                <a:satMod val="130000"/>
              </a:schemeClr>
            </a:gs>
            <a:gs pos="80000">
              <a:schemeClr val="accent2">
                <a:hueOff val="1170380"/>
                <a:satOff val="-1460"/>
                <a:lumOff val="343"/>
                <a:alphaOff val="0"/>
                <a:shade val="93000"/>
                <a:satMod val="13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управляет персоналом</a:t>
          </a:r>
        </a:p>
      </dsp:txBody>
      <dsp:txXfrm>
        <a:off x="29088" y="764482"/>
        <a:ext cx="6571224" cy="537701"/>
      </dsp:txXfrm>
    </dsp:sp>
    <dsp:sp modelId="{6D1CA23F-C65B-4B7F-8CEC-6C10F85814A6}">
      <dsp:nvSpPr>
        <dsp:cNvPr id="0" name=""/>
        <dsp:cNvSpPr/>
      </dsp:nvSpPr>
      <dsp:spPr>
        <a:xfrm>
          <a:off x="0" y="1374471"/>
          <a:ext cx="6629400" cy="595877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организует обучение и аттестацию педагогов</a:t>
          </a:r>
        </a:p>
      </dsp:txBody>
      <dsp:txXfrm>
        <a:off x="29088" y="1403559"/>
        <a:ext cx="6571224" cy="537701"/>
      </dsp:txXfrm>
    </dsp:sp>
    <dsp:sp modelId="{9E2D5CC0-D1ED-4DC0-8A6D-7AAB4C421E6E}">
      <dsp:nvSpPr>
        <dsp:cNvPr id="0" name=""/>
        <dsp:cNvSpPr/>
      </dsp:nvSpPr>
      <dsp:spPr>
        <a:xfrm>
          <a:off x="0" y="2013549"/>
          <a:ext cx="6629400" cy="595877"/>
        </a:xfrm>
        <a:prstGeom prst="roundRect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3511139"/>
                <a:satOff val="-4379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заключает трудовые договоры</a:t>
          </a:r>
        </a:p>
      </dsp:txBody>
      <dsp:txXfrm>
        <a:off x="29088" y="2042637"/>
        <a:ext cx="6571224" cy="537701"/>
      </dsp:txXfrm>
    </dsp:sp>
    <dsp:sp modelId="{E3550921-E0DA-4119-87EB-4F693D66B774}">
      <dsp:nvSpPr>
        <dsp:cNvPr id="0" name=""/>
        <dsp:cNvSpPr/>
      </dsp:nvSpPr>
      <dsp:spPr>
        <a:xfrm>
          <a:off x="0" y="2652626"/>
          <a:ext cx="6629400" cy="595877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разрабатывает должностные инструкции и устанавливает систему оплаты труда</a:t>
          </a:r>
        </a:p>
      </dsp:txBody>
      <dsp:txXfrm>
        <a:off x="29088" y="2681714"/>
        <a:ext cx="6571224" cy="537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 /><Relationship Id="rId2" Type="http://schemas.openxmlformats.org/officeDocument/2006/relationships/diagramData" Target="../diagrams/data3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3.xml" /><Relationship Id="rId5" Type="http://schemas.openxmlformats.org/officeDocument/2006/relationships/diagramColors" Target="../diagrams/colors3.xml" /><Relationship Id="rId4" Type="http://schemas.openxmlformats.org/officeDocument/2006/relationships/diagramQuickStyle" Target="../diagrams/quickStyle3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6.png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3276599"/>
          </a:xfrm>
        </p:spPr>
        <p:txBody>
          <a:bodyPr>
            <a:normAutofit fontScale="90000"/>
          </a:bodyPr>
          <a:lstStyle/>
          <a:p>
            <a:r>
              <a:rPr lang="ru-RU" i="1" dirty="0"/>
              <a:t>Методическая поддержка профессионального развития педагогов в контексте реализации </a:t>
            </a:r>
            <a:r>
              <a:rPr lang="ru-RU" i="1" dirty="0" err="1"/>
              <a:t>профстандарта</a:t>
            </a:r>
            <a:r>
              <a:rPr lang="ru-RU" i="1" dirty="0"/>
              <a:t> «Педагог»</a:t>
            </a:r>
          </a:p>
        </p:txBody>
      </p: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810A7BEB-46DB-9543-A127-5C9FF6AE5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4115" y="7250246"/>
            <a:ext cx="6400800" cy="17526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221" y="403222"/>
            <a:ext cx="86106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C00000"/>
                </a:solidFill>
              </a:rPr>
              <a:t>                                 Цель методической работы</a:t>
            </a:r>
            <a:r>
              <a:rPr lang="ru-RU" i="1" dirty="0">
                <a:solidFill>
                  <a:srgbClr val="C00000"/>
                </a:solidFill>
              </a:rPr>
              <a:t> – </a:t>
            </a:r>
          </a:p>
          <a:p>
            <a:pPr algn="ctr"/>
            <a:r>
              <a:rPr lang="ru-RU" i="1" dirty="0">
                <a:solidFill>
                  <a:srgbClr val="FF6600"/>
                </a:solidFill>
              </a:rPr>
              <a:t>                                              </a:t>
            </a:r>
            <a:r>
              <a:rPr lang="ru-RU" i="1" dirty="0">
                <a:solidFill>
                  <a:srgbClr val="002060"/>
                </a:solidFill>
              </a:rPr>
              <a:t>повысить профессиональную компетентность  </a:t>
            </a:r>
          </a:p>
          <a:p>
            <a:pPr algn="ctr"/>
            <a:r>
              <a:rPr lang="ru-RU" i="1" dirty="0">
                <a:solidFill>
                  <a:srgbClr val="002060"/>
                </a:solidFill>
              </a:rPr>
              <a:t>                                   воспитателей и обеспечить переход ДОО на работу </a:t>
            </a:r>
          </a:p>
          <a:p>
            <a:pPr algn="ctr"/>
            <a:r>
              <a:rPr lang="ru-RU" i="1" dirty="0">
                <a:solidFill>
                  <a:srgbClr val="002060"/>
                </a:solidFill>
              </a:rPr>
              <a:t>в условиях </a:t>
            </a:r>
            <a:r>
              <a:rPr lang="ru-RU" i="1">
                <a:solidFill>
                  <a:srgbClr val="002060"/>
                </a:solidFill>
              </a:rPr>
              <a:t>действия    профстандарта. </a:t>
            </a:r>
            <a:endParaRPr lang="ru-RU" i="1" dirty="0">
              <a:solidFill>
                <a:srgbClr val="002060"/>
              </a:solidFill>
            </a:endParaRPr>
          </a:p>
          <a:p>
            <a:r>
              <a:rPr lang="ru-RU" sz="2800" b="1" i="1" dirty="0">
                <a:solidFill>
                  <a:srgbClr val="C00000"/>
                </a:solidFill>
              </a:rPr>
              <a:t>      Задачи: </a:t>
            </a:r>
            <a:endParaRPr lang="ru-RU" sz="2800" i="1" dirty="0">
              <a:solidFill>
                <a:srgbClr val="C0000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проанализировать готовность педагогов к профессиональной деятельности с учетом требований </a:t>
            </a:r>
            <a:r>
              <a:rPr lang="ru-RU" i="1" dirty="0" err="1">
                <a:solidFill>
                  <a:srgbClr val="002060"/>
                </a:solidFill>
              </a:rPr>
              <a:t>профстандарта</a:t>
            </a:r>
            <a:r>
              <a:rPr lang="ru-RU" i="1" dirty="0">
                <a:solidFill>
                  <a:srgbClr val="002060"/>
                </a:solidFill>
              </a:rPr>
              <a:t>; </a:t>
            </a:r>
          </a:p>
          <a:p>
            <a:r>
              <a:rPr lang="ru-RU" i="1" dirty="0">
                <a:solidFill>
                  <a:srgbClr val="002060"/>
                </a:solidFill>
              </a:rPr>
              <a:t>- выявить затруднения педагогов в процессе профессиональной деятельности;</a:t>
            </a:r>
          </a:p>
          <a:p>
            <a:r>
              <a:rPr lang="ru-RU" i="1" dirty="0">
                <a:solidFill>
                  <a:srgbClr val="002060"/>
                </a:solidFill>
              </a:rPr>
              <a:t>- организовать методическое сопровождение деятельности педагогов, обеспечить их информационно-методическую поддержку в период перехода к работе в условиях действия </a:t>
            </a:r>
            <a:r>
              <a:rPr lang="ru-RU" i="1" dirty="0" err="1">
                <a:solidFill>
                  <a:srgbClr val="002060"/>
                </a:solidFill>
              </a:rPr>
              <a:t>профстандарта</a:t>
            </a:r>
            <a:r>
              <a:rPr lang="ru-RU" i="1" dirty="0">
                <a:solidFill>
                  <a:srgbClr val="002060"/>
                </a:solidFill>
              </a:rPr>
              <a:t>; </a:t>
            </a:r>
          </a:p>
          <a:p>
            <a:r>
              <a:rPr lang="ru-RU" i="1" dirty="0">
                <a:solidFill>
                  <a:srgbClr val="002060"/>
                </a:solidFill>
              </a:rPr>
              <a:t>- организовать переподготовку и повышение квалификации педагогов в соответствии с требованиями </a:t>
            </a:r>
            <a:r>
              <a:rPr lang="ru-RU" i="1" dirty="0" err="1">
                <a:solidFill>
                  <a:srgbClr val="002060"/>
                </a:solidFill>
              </a:rPr>
              <a:t>профстандарта</a:t>
            </a:r>
            <a:r>
              <a:rPr lang="ru-RU" i="1" dirty="0">
                <a:solidFill>
                  <a:srgbClr val="002060"/>
                </a:solidFill>
              </a:rPr>
              <a:t>; </a:t>
            </a:r>
          </a:p>
          <a:p>
            <a:r>
              <a:rPr lang="ru-RU" i="1" dirty="0">
                <a:solidFill>
                  <a:srgbClr val="002060"/>
                </a:solidFill>
              </a:rPr>
              <a:t>- подготовить педагогов к аттестации с учетом требований </a:t>
            </a:r>
            <a:r>
              <a:rPr lang="ru-RU" i="1" dirty="0" err="1">
                <a:solidFill>
                  <a:srgbClr val="002060"/>
                </a:solidFill>
              </a:rPr>
              <a:t>профстандарта</a:t>
            </a:r>
            <a:endParaRPr lang="ru-RU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304800"/>
            <a:ext cx="57020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I этап – подготовительный, </a:t>
            </a:r>
          </a:p>
          <a:p>
            <a:pPr algn="ctr"/>
            <a:r>
              <a:rPr lang="ru-RU" sz="3600" b="1" dirty="0">
                <a:solidFill>
                  <a:srgbClr val="C00000"/>
                </a:solidFill>
              </a:rPr>
              <a:t>теоретический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62400" y="1371600"/>
            <a:ext cx="5181600" cy="4138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изучить нормативные правовые акты по внедрению </a:t>
            </a:r>
            <a:r>
              <a:rPr lang="ru-RU" sz="2400" b="1" i="1" dirty="0" err="1">
                <a:solidFill>
                  <a:srgbClr val="0070C0"/>
                </a:solidFill>
              </a:rPr>
              <a:t>профстандарта</a:t>
            </a:r>
            <a:r>
              <a:rPr lang="ru-RU" sz="2400" b="1" i="1" dirty="0">
                <a:solidFill>
                  <a:srgbClr val="0070C0"/>
                </a:solidFill>
              </a:rPr>
              <a:t>, </a:t>
            </a:r>
          </a:p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помочь педагогическому коллективу разобраться в его требованиях </a:t>
            </a:r>
          </a:p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 выявить уровень подготовки воспитателей к выполнению трудовых функций в соответствии с </a:t>
            </a:r>
            <a:r>
              <a:rPr lang="ru-RU" sz="2400" b="1" i="1" dirty="0" err="1">
                <a:solidFill>
                  <a:srgbClr val="0070C0"/>
                </a:solidFill>
              </a:rPr>
              <a:t>профстандартом</a:t>
            </a:r>
            <a:r>
              <a:rPr lang="ru-RU" sz="2400" b="1" i="1" dirty="0">
                <a:solidFill>
                  <a:srgbClr val="0070C0"/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B7F9-93FE-4025-AF89-D1BB81C8EFE7}"/>
              </a:ext>
            </a:extLst>
          </p:cNvPr>
          <p:cNvSpPr txBox="1">
            <a:spLocks/>
          </p:cNvSpPr>
          <p:nvPr/>
        </p:nvSpPr>
        <p:spPr>
          <a:xfrm>
            <a:off x="4267200" y="152400"/>
            <a:ext cx="3886200" cy="1524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Что такое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профстандарт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:a16="http://schemas.microsoft.com/office/drawing/2014/main" id="{1C9CFE28-C8D2-4EE1-A5BE-CA91C8D61201}"/>
              </a:ext>
            </a:extLst>
          </p:cNvPr>
          <p:cNvSpPr/>
          <p:nvPr/>
        </p:nvSpPr>
        <p:spPr>
          <a:xfrm>
            <a:off x="1371600" y="1828800"/>
            <a:ext cx="7315200" cy="2895600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ru-RU" sz="2800" b="1" dirty="0"/>
              <a:t>Профессиональный стандарт – </a:t>
            </a:r>
            <a:endParaRPr lang="ru-RU" sz="2800" dirty="0"/>
          </a:p>
          <a:p>
            <a:pPr algn="ctr"/>
            <a:r>
              <a:rPr lang="ru-RU" sz="2800" b="1" dirty="0"/>
              <a:t>это характеристика квалификации, </a:t>
            </a:r>
            <a:endParaRPr lang="ru-RU" sz="2800" dirty="0"/>
          </a:p>
          <a:p>
            <a:pPr algn="ctr"/>
            <a:r>
              <a:rPr lang="ru-RU" sz="2800" b="1" dirty="0"/>
              <a:t>которая необходима работнику </a:t>
            </a:r>
            <a:endParaRPr lang="ru-RU" sz="2800" dirty="0"/>
          </a:p>
          <a:p>
            <a:pPr algn="ctr"/>
            <a:r>
              <a:rPr lang="ru-RU" sz="2800" b="1" dirty="0"/>
              <a:t>для выполнения определенного вида профессиональной деятельности </a:t>
            </a:r>
            <a:endParaRPr lang="ru-RU" sz="2800" dirty="0"/>
          </a:p>
          <a:p>
            <a:pPr algn="ctr"/>
            <a:endParaRPr lang="ru-RU" sz="2400" b="1" dirty="0"/>
          </a:p>
          <a:p>
            <a:pPr algn="r"/>
            <a:r>
              <a:rPr lang="ru-RU" sz="2400" b="1" dirty="0"/>
              <a:t>(ч. 2 ст. 195.1 ТК РФ)</a:t>
            </a:r>
            <a:endParaRPr lang="ru-RU" sz="2400" dirty="0"/>
          </a:p>
          <a:p>
            <a:pPr algn="ctr"/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B7F9-93FE-4025-AF89-D1BB81C8EFE7}"/>
              </a:ext>
            </a:extLst>
          </p:cNvPr>
          <p:cNvSpPr txBox="1">
            <a:spLocks/>
          </p:cNvSpPr>
          <p:nvPr/>
        </p:nvSpPr>
        <p:spPr>
          <a:xfrm>
            <a:off x="2971800" y="228600"/>
            <a:ext cx="5334000" cy="130492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Каковы цели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профстандарта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AF0F5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122BB5A4-222F-4CE9-86CA-E27597853E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739901"/>
              </p:ext>
            </p:extLst>
          </p:nvPr>
        </p:nvGraphicFramePr>
        <p:xfrm>
          <a:off x="838200" y="1524000"/>
          <a:ext cx="81534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B7F9-93FE-4025-AF89-D1BB81C8EFE7}"/>
              </a:ext>
            </a:extLst>
          </p:cNvPr>
          <p:cNvSpPr txBox="1">
            <a:spLocks/>
          </p:cNvSpPr>
          <p:nvPr/>
        </p:nvSpPr>
        <p:spPr>
          <a:xfrm>
            <a:off x="3124200" y="152400"/>
            <a:ext cx="5334000" cy="1295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Каковы функции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профстандарта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 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AF0F5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Схема 7">
            <a:extLst>
              <a:ext uri="{FF2B5EF4-FFF2-40B4-BE49-F238E27FC236}">
                <a16:creationId xmlns:a16="http://schemas.microsoft.com/office/drawing/2014/main" id="{1121361B-5DB2-4C41-8BC2-AB9346FA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3932934"/>
              </p:ext>
            </p:extLst>
          </p:nvPr>
        </p:nvGraphicFramePr>
        <p:xfrm>
          <a:off x="990600" y="1524000"/>
          <a:ext cx="8077200" cy="3543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B7F9-93FE-4025-AF89-D1BB81C8EFE7}"/>
              </a:ext>
            </a:extLst>
          </p:cNvPr>
          <p:cNvSpPr txBox="1">
            <a:spLocks/>
          </p:cNvSpPr>
          <p:nvPr/>
        </p:nvSpPr>
        <p:spPr>
          <a:xfrm>
            <a:off x="3429000" y="0"/>
            <a:ext cx="4953000" cy="12954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Когда применяется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none" spc="0" normalizeH="0" baseline="0" noProof="0" dirty="0" err="1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профстандарт</a:t>
            </a: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AF0F5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ru-RU" sz="3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73F96D-1BAE-4BAB-BF7C-B9FFC4D25994}"/>
              </a:ext>
            </a:extLst>
          </p:cNvPr>
          <p:cNvSpPr txBox="1">
            <a:spLocks/>
          </p:cNvSpPr>
          <p:nvPr/>
        </p:nvSpPr>
        <p:spPr>
          <a:xfrm>
            <a:off x="2819400" y="1143000"/>
            <a:ext cx="6180137" cy="5334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3E7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Руководитель ДОО применяет 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3E7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профстандарт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3E7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когда: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Схема 5">
            <a:extLst>
              <a:ext uri="{FF2B5EF4-FFF2-40B4-BE49-F238E27FC236}">
                <a16:creationId xmlns:a16="http://schemas.microsoft.com/office/drawing/2014/main" id="{E2F58185-D628-4BC7-B3F7-3F91A4C73E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5328916"/>
              </p:ext>
            </p:extLst>
          </p:nvPr>
        </p:nvGraphicFramePr>
        <p:xfrm>
          <a:off x="1371600" y="1608179"/>
          <a:ext cx="6629400" cy="334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871BF-09B7-4420-B7AE-626554A9995C}"/>
              </a:ext>
            </a:extLst>
          </p:cNvPr>
          <p:cNvSpPr txBox="1">
            <a:spLocks/>
          </p:cNvSpPr>
          <p:nvPr/>
        </p:nvSpPr>
        <p:spPr>
          <a:xfrm>
            <a:off x="2514600" y="76200"/>
            <a:ext cx="6629400" cy="1133475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Характеристика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обобщенных трудовых функций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</a:p>
        </p:txBody>
      </p:sp>
      <p:pic>
        <p:nvPicPr>
          <p:cNvPr id="3" name="Рисунок 5">
            <a:extLst>
              <a:ext uri="{FF2B5EF4-FFF2-40B4-BE49-F238E27FC236}">
                <a16:creationId xmlns:a16="http://schemas.microsoft.com/office/drawing/2014/main" id="{585520B3-0789-449D-8EC4-47B262194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066800"/>
            <a:ext cx="6324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871BF-09B7-4420-B7AE-626554A9995C}"/>
              </a:ext>
            </a:extLst>
          </p:cNvPr>
          <p:cNvSpPr txBox="1">
            <a:spLocks/>
          </p:cNvSpPr>
          <p:nvPr/>
        </p:nvSpPr>
        <p:spPr>
          <a:xfrm>
            <a:off x="2667000" y="161924"/>
            <a:ext cx="6477000" cy="1438275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Характеристика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обобщенных трудовых функций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</a:p>
        </p:txBody>
      </p:sp>
      <p:pic>
        <p:nvPicPr>
          <p:cNvPr id="3" name="Рисунок 8">
            <a:extLst>
              <a:ext uri="{FF2B5EF4-FFF2-40B4-BE49-F238E27FC236}">
                <a16:creationId xmlns:a16="http://schemas.microsoft.com/office/drawing/2014/main" id="{04609540-F731-4142-8525-2F41D619C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600200"/>
            <a:ext cx="6705600" cy="3200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B7F9-93FE-4025-AF89-D1BB81C8EFE7}"/>
              </a:ext>
            </a:extLst>
          </p:cNvPr>
          <p:cNvSpPr txBox="1">
            <a:spLocks/>
          </p:cNvSpPr>
          <p:nvPr/>
        </p:nvSpPr>
        <p:spPr>
          <a:xfrm>
            <a:off x="3124200" y="0"/>
            <a:ext cx="5638800" cy="108585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Обобщенная трудовая функция </a:t>
            </a:r>
          </a:p>
        </p:txBody>
      </p:sp>
      <p:graphicFrame>
        <p:nvGraphicFramePr>
          <p:cNvPr id="3" name="Таблица 10">
            <a:extLst>
              <a:ext uri="{FF2B5EF4-FFF2-40B4-BE49-F238E27FC236}">
                <a16:creationId xmlns:a16="http://schemas.microsoft.com/office/drawing/2014/main" id="{D899DCF7-ABB2-478A-9D7C-AEC2D48C57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6314688"/>
              </p:ext>
            </p:extLst>
          </p:nvPr>
        </p:nvGraphicFramePr>
        <p:xfrm>
          <a:off x="685800" y="1158240"/>
          <a:ext cx="8305800" cy="4541520"/>
        </p:xfrm>
        <a:graphic>
          <a:graphicData uri="http://schemas.openxmlformats.org/drawingml/2006/table">
            <a:tbl>
              <a:tblPr bandRow="1">
                <a:tableStyleId>{8799B23B-EC83-4686-B30A-512413B5E67A}</a:tableStyleId>
              </a:tblPr>
              <a:tblGrid>
                <a:gridCol w="1967163">
                  <a:extLst>
                    <a:ext uri="{9D8B030D-6E8A-4147-A177-3AD203B41FA5}">
                      <a16:colId xmlns:a16="http://schemas.microsoft.com/office/drawing/2014/main" val="407719120"/>
                    </a:ext>
                  </a:extLst>
                </a:gridCol>
                <a:gridCol w="6338637">
                  <a:extLst>
                    <a:ext uri="{9D8B030D-6E8A-4147-A177-3AD203B41FA5}">
                      <a16:colId xmlns:a16="http://schemas.microsoft.com/office/drawing/2014/main" val="1797378553"/>
                    </a:ext>
                  </a:extLst>
                </a:gridCol>
              </a:tblGrid>
              <a:tr h="1728073">
                <a:tc>
                  <a:txBody>
                    <a:bodyPr/>
                    <a:lstStyle/>
                    <a:p>
                      <a:pPr marL="0" lvl="0" algn="l">
                        <a:buNone/>
                      </a:pPr>
                      <a:endParaRPr lang="ru-RU" sz="1400" b="1" u="none" strike="noStrike" noProof="0" dirty="0"/>
                    </a:p>
                    <a:p>
                      <a:pPr marL="0" lvl="0" algn="l">
                        <a:buNone/>
                      </a:pPr>
                      <a:endParaRPr lang="ru-RU" sz="1400" b="1" u="none" strike="noStrike" noProof="0" dirty="0"/>
                    </a:p>
                    <a:p>
                      <a:pPr marL="0" lvl="0" algn="l">
                        <a:buNone/>
                      </a:pPr>
                      <a:r>
                        <a:rPr lang="ru-RU" sz="1400" b="1" u="none" strike="noStrike" noProof="0" dirty="0"/>
                        <a:t> Требования </a:t>
                      </a:r>
                      <a:endParaRPr lang="ru-RU" sz="1400" b="1" dirty="0"/>
                    </a:p>
                    <a:p>
                      <a:pPr marL="0" lvl="0" algn="l">
                        <a:buNone/>
                      </a:pPr>
                      <a:r>
                        <a:rPr lang="ru-RU" sz="1400" b="1" u="none" strike="noStrike" noProof="0" dirty="0"/>
                        <a:t>к образованию </a:t>
                      </a:r>
                      <a:endParaRPr lang="ru-RU" sz="1400" b="1" dirty="0"/>
                    </a:p>
                    <a:p>
                      <a:pPr marL="0" lvl="0" algn="l">
                        <a:buNone/>
                      </a:pPr>
                      <a:r>
                        <a:rPr lang="ru-RU" sz="1400" b="1" u="none" strike="noStrike" noProof="0" dirty="0"/>
                        <a:t>и обучению </a:t>
                      </a:r>
                      <a:endParaRPr lang="ru-RU" sz="1400" b="1" dirty="0"/>
                    </a:p>
                    <a:p>
                      <a:pPr lvl="0">
                        <a:buNone/>
                      </a:pP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Высшее образование или среднее профессиональное </a:t>
                      </a:r>
                    </a:p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образование в рамках укрупненных групп направлений </a:t>
                      </a:r>
                    </a:p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подготовки высшего образования и специальностей среднего профессионального образования "Образование и педагогические науки" </a:t>
                      </a:r>
                      <a:endParaRPr lang="ru-RU" sz="1400" dirty="0"/>
                    </a:p>
                    <a:p>
                      <a:pPr lvl="0" algn="l">
                        <a:buNone/>
                      </a:pPr>
                      <a:endParaRPr lang="ru-RU" sz="1400" u="none" strike="noStrike" noProof="0" dirty="0"/>
                    </a:p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либо высшее образование или среднее профессиональное образование и дополнительное профессиональное образование по направлению деятельности в образовательной организации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6901862"/>
                  </a:ext>
                </a:extLst>
              </a:tr>
              <a:tr h="49791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1400" b="1" u="none" strike="noStrike" noProof="0" dirty="0"/>
                        <a:t>Требования к опыту практической работы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Требования к опыту практической работы не предъявляются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84727"/>
                  </a:ext>
                </a:extLst>
              </a:tr>
              <a:tr h="152304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1400" b="1" u="none" strike="noStrike" noProof="0" dirty="0"/>
                        <a:t>Особые условия допуска </a:t>
                      </a:r>
                      <a:endParaRPr lang="ru-RU" sz="1400" b="1" dirty="0"/>
                    </a:p>
                    <a:p>
                      <a:pPr lvl="0" algn="l">
                        <a:buNone/>
                      </a:pPr>
                      <a:r>
                        <a:rPr lang="ru-RU" sz="1400" b="1" u="none" strike="noStrike" noProof="0" dirty="0"/>
                        <a:t>к работе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1400" u="none" strike="noStrike" noProof="0" dirty="0"/>
                        <a:t>К педагогической деятельности не допускаются лица, которые:</a:t>
                      </a:r>
                      <a:endParaRPr lang="ru-RU" sz="1400" dirty="0"/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1400" u="none" strike="noStrike" noProof="0" dirty="0"/>
                        <a:t>лишены права заниматься педагогической деятельностью в соответствии с вступившим в законную силу приговором суда;</a:t>
                      </a:r>
                      <a:endParaRPr lang="ru-RU" sz="1400" dirty="0"/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1400" u="none" strike="noStrike" noProof="0" dirty="0"/>
                        <a:t>имеют или имели судимость за преступления, состав и виды которых установлены законодательством РФ;</a:t>
                      </a:r>
                      <a:endParaRPr lang="ru-RU" sz="1400" dirty="0"/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1400" u="none" strike="noStrike" noProof="0" dirty="0"/>
                        <a:t>признаны недееспособными в установленном федеральным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ru-RU" sz="1400" u="none" strike="noStrike" noProof="0" dirty="0"/>
                        <a:t>                                    законом   порядке;</a:t>
                      </a:r>
                      <a:endParaRPr lang="ru-RU" sz="1400" dirty="0"/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1400" u="none" strike="noStrike" noProof="0" dirty="0"/>
                        <a:t>                              имеют заболевания,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ru-RU" sz="1400" u="none" strike="noStrike" noProof="0" dirty="0"/>
                        <a:t>                                                       предусмотренные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ru-RU" sz="1400" u="none" strike="noStrike" baseline="0" noProof="0" dirty="0"/>
                        <a:t>                                         </a:t>
                      </a:r>
                      <a:r>
                        <a:rPr lang="ru-RU" sz="1400" u="none" strike="noStrike" noProof="0" dirty="0"/>
                        <a:t>установленным перечнем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6849546"/>
                  </a:ext>
                </a:extLst>
              </a:tr>
            </a:tbl>
          </a:graphicData>
        </a:graphic>
      </p:graphicFrame>
      <p:sp>
        <p:nvSpPr>
          <p:cNvPr id="4" name="Прямоугольник: скругленные углы 14">
            <a:extLst>
              <a:ext uri="{FF2B5EF4-FFF2-40B4-BE49-F238E27FC236}">
                <a16:creationId xmlns:a16="http://schemas.microsoft.com/office/drawing/2014/main" id="{1A6A89B1-6F9F-4DAE-B555-1D3F51E74BE4}"/>
              </a:ext>
            </a:extLst>
          </p:cNvPr>
          <p:cNvSpPr/>
          <p:nvPr/>
        </p:nvSpPr>
        <p:spPr>
          <a:xfrm>
            <a:off x="7202215" y="762000"/>
            <a:ext cx="1941785" cy="91393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600" b="1" dirty="0"/>
          </a:p>
          <a:p>
            <a:pPr algn="just"/>
            <a:r>
              <a:rPr lang="ru-RU" sz="1400" b="1" dirty="0"/>
              <a:t>Педагогическая деятельность </a:t>
            </a:r>
          </a:p>
          <a:p>
            <a:pPr algn="just"/>
            <a:r>
              <a:rPr lang="ru-RU" sz="1400" b="1" dirty="0"/>
              <a:t>по проектированию и реализации ООП</a:t>
            </a:r>
          </a:p>
          <a:p>
            <a:pPr algn="ctr"/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РМО старших\схема соответствия или н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19400" y="0"/>
            <a:ext cx="6324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C00000"/>
                </a:solidFill>
              </a:rPr>
              <a:t>     Методика самооценки соответствия воспитателя требованиям </a:t>
            </a:r>
          </a:p>
          <a:p>
            <a:pPr algn="ctr"/>
            <a:r>
              <a:rPr lang="ru-RU" sz="2000" b="1" i="1" dirty="0" err="1">
                <a:solidFill>
                  <a:srgbClr val="C00000"/>
                </a:solidFill>
              </a:rPr>
              <a:t>Профстандарта</a:t>
            </a:r>
            <a:r>
              <a:rPr lang="ru-RU" sz="2000" b="1" i="1" dirty="0">
                <a:solidFill>
                  <a:srgbClr val="C00000"/>
                </a:solidFill>
              </a:rPr>
              <a:t> педагога</a:t>
            </a:r>
          </a:p>
          <a:p>
            <a:pPr algn="ctr"/>
            <a:r>
              <a:rPr lang="ru-RU" sz="2000" i="1" dirty="0">
                <a:solidFill>
                  <a:srgbClr val="C00000"/>
                </a:solidFill>
              </a:rPr>
              <a:t>Уровень владения трудовой функцией «Педагогическая деятельность по реализации программ дошкольного образования» (В/01.5) 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853440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70C0"/>
                </a:solidFill>
              </a:rPr>
              <a:t>   Оценка по выделенным показателям осуществляется по трехбалльной системе: </a:t>
            </a:r>
          </a:p>
          <a:p>
            <a:pPr lvl="0"/>
            <a:r>
              <a:rPr lang="ru-RU" sz="1600" b="1" i="1" dirty="0">
                <a:solidFill>
                  <a:srgbClr val="0070C0"/>
                </a:solidFill>
              </a:rPr>
              <a:t>«2» — педагогический работник соответствует данному требованию </a:t>
            </a:r>
            <a:r>
              <a:rPr lang="ru-RU" sz="1600" b="1" i="1" dirty="0" err="1">
                <a:solidFill>
                  <a:srgbClr val="0070C0"/>
                </a:solidFill>
              </a:rPr>
              <a:t>Профстандарта</a:t>
            </a:r>
            <a:r>
              <a:rPr lang="ru-RU" sz="1600" b="1" i="1" dirty="0">
                <a:solidFill>
                  <a:srgbClr val="0070C0"/>
                </a:solidFill>
              </a:rPr>
              <a:t> педагога на высоком уровне; </a:t>
            </a:r>
          </a:p>
          <a:p>
            <a:pPr lvl="0"/>
            <a:r>
              <a:rPr lang="ru-RU" sz="1600" b="1" i="1" dirty="0">
                <a:solidFill>
                  <a:srgbClr val="0070C0"/>
                </a:solidFill>
              </a:rPr>
              <a:t>«1» — педагогический работник соответствует данному требованию </a:t>
            </a:r>
            <a:r>
              <a:rPr lang="ru-RU" sz="1600" b="1" i="1" dirty="0" err="1">
                <a:solidFill>
                  <a:srgbClr val="0070C0"/>
                </a:solidFill>
              </a:rPr>
              <a:t>Профстандарта</a:t>
            </a:r>
            <a:r>
              <a:rPr lang="ru-RU" sz="1600" b="1" i="1" dirty="0">
                <a:solidFill>
                  <a:srgbClr val="0070C0"/>
                </a:solidFill>
              </a:rPr>
              <a:t> педагога частично (есть резервы или недостатки при выполнении требования); </a:t>
            </a:r>
          </a:p>
          <a:p>
            <a:pPr lvl="0"/>
            <a:r>
              <a:rPr lang="ru-RU" sz="1600" b="1" i="1" dirty="0">
                <a:solidFill>
                  <a:srgbClr val="0070C0"/>
                </a:solidFill>
              </a:rPr>
              <a:t>«0» — педагогический работник не соответствует данному требованию </a:t>
            </a:r>
            <a:r>
              <a:rPr lang="ru-RU" sz="1600" b="1" i="1" dirty="0" err="1">
                <a:solidFill>
                  <a:srgbClr val="0070C0"/>
                </a:solidFill>
              </a:rPr>
              <a:t>Профстандарта</a:t>
            </a:r>
            <a:r>
              <a:rPr lang="ru-RU" sz="1600" b="1" i="1" dirty="0">
                <a:solidFill>
                  <a:srgbClr val="0070C0"/>
                </a:solidFill>
              </a:rPr>
              <a:t> педагога (требование практически не выполняется). </a:t>
            </a:r>
            <a:br>
              <a:rPr lang="ru-RU" sz="1600" b="1" i="1" dirty="0">
                <a:solidFill>
                  <a:srgbClr val="0070C0"/>
                </a:solidFill>
              </a:rPr>
            </a:br>
            <a:r>
              <a:rPr lang="ru-RU" sz="1600" b="1" i="1" dirty="0">
                <a:solidFill>
                  <a:srgbClr val="0070C0"/>
                </a:solidFill>
              </a:rPr>
              <a:t>                                                                          (∑ </a:t>
            </a:r>
            <a:r>
              <a:rPr lang="ru-RU" sz="1600" b="1" i="1" dirty="0" err="1">
                <a:solidFill>
                  <a:srgbClr val="0070C0"/>
                </a:solidFill>
              </a:rPr>
              <a:t>max</a:t>
            </a:r>
            <a:r>
              <a:rPr lang="ru-RU" sz="1600" b="1" i="1" dirty="0">
                <a:solidFill>
                  <a:srgbClr val="0070C0"/>
                </a:solidFill>
              </a:rPr>
              <a:t> = 26×2 = 52). </a:t>
            </a:r>
          </a:p>
          <a:p>
            <a:pPr algn="ctr"/>
            <a:r>
              <a:rPr lang="ru-RU" sz="1600" b="1" i="1" dirty="0">
                <a:solidFill>
                  <a:srgbClr val="0070C0"/>
                </a:solidFill>
              </a:rPr>
              <a:t>Обработка результатов: </a:t>
            </a:r>
          </a:p>
          <a:p>
            <a:pPr lvl="0" algn="ctr"/>
            <a:r>
              <a:rPr lang="ru-RU" sz="1600" b="1" i="1" dirty="0">
                <a:solidFill>
                  <a:srgbClr val="0070C0"/>
                </a:solidFill>
              </a:rPr>
              <a:t>              100–85% — оптимальный уровень;</a:t>
            </a:r>
          </a:p>
          <a:p>
            <a:pPr lvl="0" algn="ctr"/>
            <a:r>
              <a:rPr lang="ru-RU" sz="1600" b="1" i="1" dirty="0">
                <a:solidFill>
                  <a:srgbClr val="0070C0"/>
                </a:solidFill>
              </a:rPr>
              <a:t>               84–60% — допустимый уровень;</a:t>
            </a:r>
          </a:p>
          <a:p>
            <a:pPr lvl="0" algn="ctr"/>
            <a:r>
              <a:rPr lang="ru-RU" sz="1600" b="1" i="1" dirty="0">
                <a:solidFill>
                  <a:srgbClr val="0070C0"/>
                </a:solidFill>
              </a:rPr>
              <a:t>             59–50% — критический уровень;</a:t>
            </a:r>
          </a:p>
          <a:p>
            <a:pPr lvl="0" algn="ctr"/>
            <a:r>
              <a:rPr lang="ru-RU" sz="1600" b="1" i="1" dirty="0">
                <a:solidFill>
                  <a:srgbClr val="0070C0"/>
                </a:solidFill>
              </a:rPr>
              <a:t>                 &lt;     50% — недопустимый уровень.</a:t>
            </a:r>
          </a:p>
          <a:p>
            <a:endParaRPr lang="ru-RU" sz="1600" b="1" i="1" dirty="0">
              <a:solidFill>
                <a:srgbClr val="0070C0"/>
              </a:solidFill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86200"/>
            <a:ext cx="2800350" cy="466725"/>
          </a:xfrm>
          <a:prstGeom prst="rect">
            <a:avLst/>
          </a:prstGeom>
          <a:noFill/>
        </p:spPr>
      </p:pic>
      <p:pic>
        <p:nvPicPr>
          <p:cNvPr id="7" name="Picture 2" descr="https://clip.cookdiary.net/sites/default/files/wallpaper/red-flower-clipart/171957/red-flower-clipart-symmetrical-flower-171957-8280979.png"/>
          <p:cNvPicPr>
            <a:picLocks noChangeAspect="1" noChangeArrowheads="1"/>
          </p:cNvPicPr>
          <p:nvPr/>
        </p:nvPicPr>
        <p:blipFill>
          <a:blip r:embed="rId3" cstate="print"/>
          <a:srcRect b="22542"/>
          <a:stretch>
            <a:fillRect/>
          </a:stretch>
        </p:blipFill>
        <p:spPr bwMode="auto">
          <a:xfrm rot="1766413">
            <a:off x="6123064" y="3843477"/>
            <a:ext cx="3366784" cy="285502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00801" y="4267200"/>
            <a:ext cx="27432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     Нечаев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Михаил   Петрович</a:t>
            </a: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      доктор </a:t>
            </a:r>
            <a:r>
              <a:rPr lang="ru-RU" sz="1400" dirty="0" err="1">
                <a:solidFill>
                  <a:schemeClr val="bg1"/>
                </a:solidFill>
              </a:rPr>
              <a:t>пед</a:t>
            </a:r>
            <a:r>
              <a:rPr lang="ru-RU" sz="1400" dirty="0">
                <a:solidFill>
                  <a:schemeClr val="bg1"/>
                </a:solidFill>
              </a:rPr>
              <a:t>. наук, </a:t>
            </a:r>
          </a:p>
          <a:p>
            <a:r>
              <a:rPr lang="ru-RU" sz="1400" dirty="0">
                <a:solidFill>
                  <a:schemeClr val="bg1"/>
                </a:solidFill>
              </a:rPr>
              <a:t>     доцент, зав. кафедрой воспитательных систем      АСОУ,</a:t>
            </a:r>
          </a:p>
          <a:p>
            <a:r>
              <a:rPr lang="ru-RU" sz="1400" dirty="0">
                <a:solidFill>
                  <a:schemeClr val="bg1"/>
                </a:solidFill>
              </a:rPr>
              <a:t>   почетный работник общего</a:t>
            </a:r>
          </a:p>
          <a:p>
            <a:r>
              <a:rPr lang="ru-RU" sz="1400" dirty="0">
                <a:solidFill>
                  <a:schemeClr val="bg1"/>
                </a:solidFill>
              </a:rPr>
              <a:t>     образования РФ, </a:t>
            </a:r>
          </a:p>
          <a:p>
            <a:r>
              <a:rPr lang="ru-RU" sz="1400" dirty="0">
                <a:solidFill>
                  <a:schemeClr val="bg1"/>
                </a:solidFill>
              </a:rPr>
              <a:t>                      академик  </a:t>
            </a:r>
          </a:p>
          <a:p>
            <a:r>
              <a:rPr lang="ru-RU" sz="1400" dirty="0">
                <a:solidFill>
                  <a:schemeClr val="bg1"/>
                </a:solidFill>
              </a:rPr>
              <a:t>                                   МАНПО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e.profkiosk.ru/service_tbn2/-u02m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390664"/>
            <a:ext cx="5943600" cy="64673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3400" y="1676400"/>
            <a:ext cx="2514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C00000"/>
                </a:solidFill>
              </a:rPr>
              <a:t>Цель  – определить индивидуальные профессиональные дефициты у воспитателей дошкольной организации при реализации </a:t>
            </a:r>
            <a:r>
              <a:rPr lang="ru-RU" sz="2000" b="1" i="1" dirty="0" err="1">
                <a:solidFill>
                  <a:srgbClr val="C00000"/>
                </a:solidFill>
              </a:rPr>
              <a:t>профстандарта</a:t>
            </a:r>
            <a:r>
              <a:rPr lang="ru-RU" sz="2000" b="1" i="1" dirty="0">
                <a:solidFill>
                  <a:srgbClr val="C00000"/>
                </a:solidFill>
              </a:rPr>
              <a:t> педагога.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33800" y="0"/>
            <a:ext cx="518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C00000"/>
                </a:solidFill>
              </a:rPr>
              <a:t>методика «Квадрат функций»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e.profkiosk.ru/service_tbn2/n7h4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8509" y="0"/>
            <a:ext cx="4555491" cy="5334000"/>
          </a:xfrm>
          <a:prstGeom prst="rect">
            <a:avLst/>
          </a:prstGeom>
          <a:noFill/>
        </p:spPr>
      </p:pic>
      <p:pic>
        <p:nvPicPr>
          <p:cNvPr id="29700" name="Picture 4" descr="https://e.profkiosk.ru/service_tbn2/jbzss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3429000"/>
            <a:ext cx="4572000" cy="994975"/>
          </a:xfrm>
          <a:prstGeom prst="rect">
            <a:avLst/>
          </a:prstGeom>
          <a:noFill/>
        </p:spPr>
      </p:pic>
      <p:pic>
        <p:nvPicPr>
          <p:cNvPr id="4" name="Picture 2" descr="https://clip.cookdiary.net/sites/default/files/wallpaper/red-flower-clipart/171957/red-flower-clipart-symmetrical-flower-171957-8280979.png"/>
          <p:cNvPicPr>
            <a:picLocks noChangeAspect="1" noChangeArrowheads="1"/>
          </p:cNvPicPr>
          <p:nvPr/>
        </p:nvPicPr>
        <p:blipFill>
          <a:blip r:embed="rId4" cstate="print"/>
          <a:srcRect b="22542"/>
          <a:stretch>
            <a:fillRect/>
          </a:stretch>
        </p:blipFill>
        <p:spPr bwMode="auto">
          <a:xfrm rot="19826676">
            <a:off x="7498" y="-170582"/>
            <a:ext cx="4282939" cy="36319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43000" y="685800"/>
            <a:ext cx="34290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       Кузьмин </a:t>
            </a:r>
          </a:p>
          <a:p>
            <a:r>
              <a:rPr lang="ru-RU" b="1" i="1" dirty="0">
                <a:solidFill>
                  <a:schemeClr val="bg1"/>
                </a:solidFill>
              </a:rPr>
              <a:t>   Сергей Владимирович</a:t>
            </a:r>
            <a:r>
              <a:rPr lang="ru-RU" i="1" dirty="0">
                <a:solidFill>
                  <a:schemeClr val="bg1"/>
                </a:solidFill>
              </a:rPr>
              <a:t>,</a:t>
            </a:r>
          </a:p>
          <a:p>
            <a:r>
              <a:rPr lang="ru-RU" i="1" dirty="0">
                <a:solidFill>
                  <a:schemeClr val="bg1"/>
                </a:solidFill>
              </a:rPr>
              <a:t> доцент кафедры управления образованием ОГАУ ДПО «Институт развития образования Ивановской области», к. п. н.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95600" y="0"/>
            <a:ext cx="52096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     II этап – </a:t>
            </a:r>
          </a:p>
          <a:p>
            <a:r>
              <a:rPr lang="ru-RU" sz="4400" b="1" i="1" dirty="0">
                <a:solidFill>
                  <a:srgbClr val="C00000"/>
                </a:solidFill>
              </a:rPr>
              <a:t>организационный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600" y="1524000"/>
            <a:ext cx="89153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создать условия для профессионального развития воспитателей (повышение уровня теоретических знаний, практических умений и навыков),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 разработать персонифицированные программы повышения квалификации для начинающих и опытных педагогов. 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Традиционные формы методического сопровождения деятельности воспитателей (семинары, мастер-классы,    педагогические тренинги, консультации, «Школа молодого педагога», открытые просмотры ООД)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600200"/>
            <a:ext cx="807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оценить эффективность методического сопровождения деятельности воспитателей, определить его дальнейшее направление,</a:t>
            </a:r>
          </a:p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70C0"/>
                </a:solidFill>
              </a:rPr>
              <a:t> обеспечить работу педагогического коллектива ДОО в условиях действия </a:t>
            </a:r>
            <a:r>
              <a:rPr lang="ru-RU" sz="2400" b="1" i="1" dirty="0" err="1">
                <a:solidFill>
                  <a:srgbClr val="0070C0"/>
                </a:solidFill>
              </a:rPr>
              <a:t>профстандарта</a:t>
            </a:r>
            <a:r>
              <a:rPr lang="ru-RU" sz="2400" b="1" i="1" dirty="0">
                <a:solidFill>
                  <a:srgbClr val="0070C0"/>
                </a:solidFill>
              </a:rPr>
              <a:t>. </a:t>
            </a:r>
          </a:p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Один из показателей эффективности методической работы – аттестация воспитателей с учетом требований </a:t>
            </a:r>
            <a:r>
              <a:rPr lang="ru-RU" sz="2400" b="1" i="1" dirty="0" err="1">
                <a:solidFill>
                  <a:srgbClr val="C00000"/>
                </a:solidFill>
              </a:rPr>
              <a:t>профстандарта</a:t>
            </a:r>
            <a:r>
              <a:rPr lang="ru-RU" sz="2400" b="1" i="1" dirty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39069" y="533400"/>
            <a:ext cx="63049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III этап – внедренческий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5257800" cy="5257800"/>
          </a:xfrm>
          <a:prstGeom prst="ellipse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1000" y="228600"/>
            <a:ext cx="21900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Педагог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2209800"/>
            <a:ext cx="22403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>
                <a:solidFill>
                  <a:srgbClr val="C00000"/>
                </a:solidFill>
              </a:rPr>
              <a:t>Психолог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" y="3962400"/>
            <a:ext cx="32784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>
                <a:solidFill>
                  <a:srgbClr val="C00000"/>
                </a:solidFill>
              </a:rPr>
              <a:t>Организатор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81800" y="4038600"/>
            <a:ext cx="2182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>
                <a:solidFill>
                  <a:srgbClr val="C00000"/>
                </a:solidFill>
              </a:rPr>
              <a:t>Технолог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981200"/>
            <a:ext cx="807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</a:rPr>
              <a:t>Творческих успехов и всегда соответствовать критериям </a:t>
            </a:r>
            <a:r>
              <a:rPr lang="ru-RU" sz="4400" b="1" i="1" dirty="0" err="1">
                <a:solidFill>
                  <a:srgbClr val="C00000"/>
                </a:solidFill>
              </a:rPr>
              <a:t>профстандарта</a:t>
            </a:r>
            <a:r>
              <a:rPr lang="ru-RU" sz="4400" b="1" i="1" dirty="0">
                <a:solidFill>
                  <a:srgbClr val="C00000"/>
                </a:solidFill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345</Words>
  <Application>Microsoft Office PowerPoint</Application>
  <PresentationFormat>Экран (4:3)</PresentationFormat>
  <Paragraphs>122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Методическая поддержка профессионального развития педагогов в контексте реализации профстандарта «Педагог»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iliygorbatenko03@mail.ru</cp:lastModifiedBy>
  <cp:revision>74</cp:revision>
  <dcterms:created xsi:type="dcterms:W3CDTF">2013-10-20T14:43:13Z</dcterms:created>
  <dcterms:modified xsi:type="dcterms:W3CDTF">2022-01-14T17:41:16Z</dcterms:modified>
</cp:coreProperties>
</file>