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08" r:id="rId1"/>
  </p:sldMasterIdLst>
  <p:sldIdLst>
    <p:sldId id="271" r:id="rId2"/>
    <p:sldId id="273" r:id="rId3"/>
    <p:sldId id="257" r:id="rId4"/>
    <p:sldId id="274" r:id="rId5"/>
    <p:sldId id="275" r:id="rId6"/>
    <p:sldId id="276" r:id="rId7"/>
    <p:sldId id="259" r:id="rId8"/>
    <p:sldId id="260" r:id="rId9"/>
    <p:sldId id="261" r:id="rId10"/>
    <p:sldId id="262" r:id="rId11"/>
    <p:sldId id="267" r:id="rId12"/>
    <p:sldId id="268" r:id="rId13"/>
    <p:sldId id="269" r:id="rId14"/>
    <p:sldId id="270" r:id="rId15"/>
    <p:sldId id="264" r:id="rId16"/>
    <p:sldId id="272" r:id="rId17"/>
    <p:sldId id="265" r:id="rId18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3939" autoAdjust="0"/>
  </p:normalViewPr>
  <p:slideViewPr>
    <p:cSldViewPr>
      <p:cViewPr varScale="1">
        <p:scale>
          <a:sx n="109" d="100"/>
          <a:sy n="109" d="100"/>
        </p:scale>
        <p:origin x="-1674" y="-8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Заголовок 7"/>
          <p:cNvSpPr>
            <a:spLocks noGrp="1"/>
          </p:cNvSpPr>
          <p:nvPr>
            <p:ph type="ctrTitle"/>
          </p:nvPr>
        </p:nvSpPr>
        <p:spPr>
          <a:xfrm>
            <a:off x="422030" y="1371600"/>
            <a:ext cx="8229600" cy="1828800"/>
          </a:xfrm>
        </p:spPr>
        <p:txBody>
          <a:bodyPr vert="horz" lIns="45720" tIns="0" rIns="45720" bIns="0" anchor="b">
            <a:normAutofit/>
            <a:scene3d>
              <a:camera prst="orthographicFront"/>
              <a:lightRig rig="soft" dir="t">
                <a:rot lat="0" lon="0" rev="17220000"/>
              </a:lightRig>
            </a:scene3d>
            <a:sp3d prstMaterial="softEdge">
              <a:bevelT w="38100" h="38100"/>
            </a:sp3d>
          </a:bodyPr>
          <a:lstStyle>
            <a:lvl1pPr>
              <a:defRPr sz="4800" b="1" cap="all" baseline="0">
                <a:ln w="6350">
                  <a:noFill/>
                </a:ln>
                <a:gradFill>
                  <a:gsLst>
                    <a:gs pos="0">
                      <a:schemeClr val="accent1">
                        <a:tint val="73000"/>
                        <a:satMod val="145000"/>
                      </a:schemeClr>
                    </a:gs>
                    <a:gs pos="73000">
                      <a:schemeClr val="accent1">
                        <a:tint val="73000"/>
                        <a:satMod val="145000"/>
                      </a:schemeClr>
                    </a:gs>
                    <a:gs pos="100000">
                      <a:schemeClr val="accent1">
                        <a:tint val="83000"/>
                        <a:satMod val="143000"/>
                      </a:schemeClr>
                    </a:gs>
                  </a:gsLst>
                  <a:lin ang="4800000" scaled="1"/>
                </a:gradFill>
                <a:effectLst>
                  <a:outerShdw blurRad="127000" dist="200000" dir="2700000" algn="tl" rotWithShape="0">
                    <a:srgbClr val="000000">
                      <a:alpha val="30000"/>
                    </a:srgbClr>
                  </a:outerShdw>
                </a:effectLst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8" name="Дата 2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03.05.2019</a:t>
            </a:fld>
            <a:endParaRPr lang="ru-RU"/>
          </a:p>
        </p:txBody>
      </p:sp>
      <p:sp>
        <p:nvSpPr>
          <p:cNvPr id="17" name="Нижний колонтитул 1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29" name="Номер слайда 2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1371600" y="3331698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03.05.2019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600200" y="609600"/>
            <a:ext cx="7086600" cy="1828800"/>
          </a:xfrm>
        </p:spPr>
        <p:txBody>
          <a:bodyPr vert="horz" bIns="0" anchor="b">
            <a:noAutofit/>
            <a:scene3d>
              <a:camera prst="orthographicFront"/>
              <a:lightRig rig="soft" dir="t">
                <a:rot lat="0" lon="0" rev="17220000"/>
              </a:lightRig>
            </a:scene3d>
            <a:sp3d prstMaterial="softEdge">
              <a:bevelT w="38100" h="38100"/>
              <a:contourClr>
                <a:schemeClr val="tx2">
                  <a:shade val="50000"/>
                </a:schemeClr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4800" b="1" cap="none" baseline="0">
                <a:ln w="6350">
                  <a:noFill/>
                </a:ln>
                <a:solidFill>
                  <a:schemeClr val="accent1">
                    <a:tint val="90000"/>
                    <a:satMod val="120000"/>
                  </a:schemeClr>
                </a:solidFill>
                <a:effectLst>
                  <a:outerShdw blurRad="114300" dist="101600" dir="2700000" algn="tl" rotWithShape="0">
                    <a:srgbClr val="000000">
                      <a:alpha val="40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1600200" y="2507786"/>
            <a:ext cx="7086600" cy="1509712"/>
          </a:xfrm>
        </p:spPr>
        <p:txBody>
          <a:bodyPr anchor="t"/>
          <a:lstStyle>
            <a:lvl1pPr marL="73152" indent="0" algn="l">
              <a:buNone/>
              <a:defRPr sz="20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03.05.2019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7924800" y="6416675"/>
            <a:ext cx="762000" cy="365125"/>
          </a:xfrm>
        </p:spPr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03.05.2019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114300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2"/>
            <a:ext cx="4040188" cy="750887"/>
          </a:xfrm>
        </p:spPr>
        <p:txBody>
          <a:bodyPr anchor="ctr"/>
          <a:lstStyle>
            <a:lvl1pPr marL="0" indent="0">
              <a:buNone/>
              <a:defRPr sz="2400" b="0" cap="all" baseline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645025" y="1535112"/>
            <a:ext cx="4041775" cy="750887"/>
          </a:xfrm>
        </p:spPr>
        <p:txBody>
          <a:bodyPr anchor="ctr"/>
          <a:lstStyle>
            <a:lvl1pPr marL="0" indent="0">
              <a:buNone/>
              <a:defRPr sz="2400" b="0" cap="all" baseline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Объект 4"/>
          <p:cNvSpPr>
            <a:spLocks noGrp="1"/>
          </p:cNvSpPr>
          <p:nvPr>
            <p:ph sz="quarter" idx="2"/>
          </p:nvPr>
        </p:nvSpPr>
        <p:spPr>
          <a:xfrm>
            <a:off x="457200" y="2362200"/>
            <a:ext cx="4040188" cy="37639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5" y="2362200"/>
            <a:ext cx="4041775" cy="37639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03.05.2019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03.05.2019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03.05.2019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vert="horz" anchor="b">
            <a:normAutofit/>
            <a:sp3d prstMaterial="softEdge"/>
          </a:bodyPr>
          <a:lstStyle>
            <a:lvl1pPr algn="l">
              <a:buNone/>
              <a:defRPr sz="2200" b="0">
                <a:ln w="6350">
                  <a:noFill/>
                </a:ln>
                <a:solidFill>
                  <a:schemeClr val="accent1">
                    <a:tint val="73000"/>
                    <a:satMod val="180000"/>
                  </a:schemeClr>
                </a:solidFill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457200" y="1524000"/>
            <a:ext cx="3008313" cy="4602163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2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03.05.2019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828800" y="609600"/>
            <a:ext cx="5486400" cy="522288"/>
          </a:xfrm>
        </p:spPr>
        <p:txBody>
          <a:bodyPr lIns="45720" rIns="45720" bIns="0" anchor="b">
            <a:sp3d prstMaterial="softEdge"/>
          </a:bodyPr>
          <a:lstStyle>
            <a:lvl1pPr algn="ctr">
              <a:buNone/>
              <a:defRPr sz="2000" b="1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828800" y="1831975"/>
            <a:ext cx="5486400" cy="3962400"/>
          </a:xfrm>
          <a:solidFill>
            <a:schemeClr val="bg2"/>
          </a:solidFill>
          <a:ln w="44450" cap="sq" cmpd="sng" algn="ctr">
            <a:solidFill>
              <a:srgbClr val="FFFFFF"/>
            </a:solidFill>
            <a:prstDash val="solid"/>
            <a:miter lim="800000"/>
          </a:ln>
          <a:effectLst>
            <a:outerShdw blurRad="190500" dist="228600" dir="2700000" sy="90000">
              <a:srgbClr val="000000">
                <a:alpha val="25000"/>
              </a:srgbClr>
            </a:outerShdw>
          </a:effectLst>
          <a:scene3d>
            <a:camera prst="orthographicFront">
              <a:rot lat="0" lon="0" rev="0"/>
            </a:camera>
            <a:lightRig rig="balanced" dir="tr">
              <a:rot lat="0" lon="0" rev="2700000"/>
            </a:lightRig>
          </a:scene3d>
          <a:sp3d prstMaterial="matte">
            <a:contourClr>
              <a:schemeClr val="tx2">
                <a:shade val="50000"/>
              </a:schemeClr>
            </a:contourClr>
          </a:sp3d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t"/>
          <a:lstStyle>
            <a:lvl1pPr indent="0">
              <a:buNone/>
              <a:defRPr sz="3200"/>
            </a:lvl1pPr>
          </a:lstStyle>
          <a:p>
            <a:pPr marL="0" algn="l" rtl="0" eaLnBrk="1" latinLnBrk="0" hangingPunct="1"/>
            <a:r>
              <a:rPr kumimoji="0" lang="ru-RU" smtClean="0">
                <a:solidFill>
                  <a:schemeClr val="lt1"/>
                </a:solidFill>
                <a:latin typeface="+mn-lt"/>
                <a:ea typeface="+mn-ea"/>
                <a:cs typeface="+mn-cs"/>
              </a:rPr>
              <a:t>Вставка рисунка</a:t>
            </a:r>
            <a:endParaRPr kumimoji="0"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828800" y="1166787"/>
            <a:ext cx="5486400" cy="530352"/>
          </a:xfrm>
        </p:spPr>
        <p:txBody>
          <a:bodyPr lIns="45720" tIns="45720" rIns="45720" anchor="t"/>
          <a:lstStyle>
            <a:lvl1pPr marL="0" indent="0" algn="ctr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03.05.2019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03.05.2019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03.05.2019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Заголовок 2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anchor="ctr">
            <a:normAutofit/>
            <a:scene3d>
              <a:camera prst="orthographicFront"/>
              <a:lightRig rig="soft" dir="t">
                <a:rot lat="0" lon="0" rev="16800000"/>
              </a:lightRig>
            </a:scene3d>
            <a:sp3d prstMaterial="softEdge">
              <a:bevelT w="38100" h="38100"/>
            </a:sp3d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3" name="Текст 1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70916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4" name="Дата 13"/>
          <p:cNvSpPr>
            <a:spLocks noGrp="1"/>
          </p:cNvSpPr>
          <p:nvPr>
            <p:ph type="dt" sz="half" idx="2"/>
          </p:nvPr>
        </p:nvSpPr>
        <p:spPr>
          <a:xfrm>
            <a:off x="457200" y="6416675"/>
            <a:ext cx="2133600" cy="365125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200">
                <a:solidFill>
                  <a:schemeClr val="tx1">
                    <a:shade val="50000"/>
                  </a:schemeClr>
                </a:solidFill>
              </a:defRPr>
            </a:lvl1pPr>
          </a:lstStyle>
          <a:p>
            <a:fld id="{B4C71EC6-210F-42DE-9C53-41977AD35B3D}" type="datetimeFigureOut">
              <a:rPr lang="ru-RU" smtClean="0"/>
              <a:pPr/>
              <a:t>03.05.2019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3"/>
          </p:nvPr>
        </p:nvSpPr>
        <p:spPr>
          <a:xfrm>
            <a:off x="3124200" y="6416675"/>
            <a:ext cx="2895600" cy="365125"/>
          </a:xfrm>
          <a:prstGeom prst="rect">
            <a:avLst/>
          </a:prstGeom>
        </p:spPr>
        <p:txBody>
          <a:bodyPr vert="horz" anchor="b"/>
          <a:lstStyle>
            <a:lvl1pPr algn="ctr" eaLnBrk="1" latinLnBrk="0" hangingPunct="1">
              <a:defRPr kumimoji="0" sz="1200">
                <a:solidFill>
                  <a:schemeClr val="tx1">
                    <a:shade val="50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23" name="Номер слайда 22"/>
          <p:cNvSpPr>
            <a:spLocks noGrp="1"/>
          </p:cNvSpPr>
          <p:nvPr>
            <p:ph type="sldNum" sz="quarter" idx="4"/>
          </p:nvPr>
        </p:nvSpPr>
        <p:spPr>
          <a:xfrm>
            <a:off x="7924800" y="6416675"/>
            <a:ext cx="762000" cy="365125"/>
          </a:xfrm>
          <a:prstGeom prst="rect">
            <a:avLst/>
          </a:prstGeom>
        </p:spPr>
        <p:txBody>
          <a:bodyPr vert="horz" lIns="0" rIns="0" anchor="b"/>
          <a:lstStyle>
            <a:lvl1pPr algn="r" eaLnBrk="1" latinLnBrk="0" hangingPunct="1">
              <a:defRPr kumimoji="0" sz="1200">
                <a:solidFill>
                  <a:schemeClr val="tx1">
                    <a:shade val="50000"/>
                  </a:schemeClr>
                </a:solidFill>
              </a:defRPr>
            </a:lvl1pPr>
          </a:lstStyle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709" r:id="rId1"/>
    <p:sldLayoutId id="2147483710" r:id="rId2"/>
    <p:sldLayoutId id="2147483711" r:id="rId3"/>
    <p:sldLayoutId id="2147483712" r:id="rId4"/>
    <p:sldLayoutId id="2147483713" r:id="rId5"/>
    <p:sldLayoutId id="2147483714" r:id="rId6"/>
    <p:sldLayoutId id="2147483715" r:id="rId7"/>
    <p:sldLayoutId id="2147483716" r:id="rId8"/>
    <p:sldLayoutId id="2147483717" r:id="rId9"/>
    <p:sldLayoutId id="2147483718" r:id="rId10"/>
    <p:sldLayoutId id="2147483719" r:id="rId11"/>
  </p:sldLayoutIdLst>
  <p:txStyles>
    <p:titleStyle>
      <a:lvl1pPr algn="ctr" rtl="0" eaLnBrk="1" latinLnBrk="0" hangingPunct="1">
        <a:spcBef>
          <a:spcPct val="0"/>
        </a:spcBef>
        <a:buNone/>
        <a:defRPr kumimoji="0" sz="4100" b="1" kern="1200" cap="none" baseline="0">
          <a:ln w="6350">
            <a:noFill/>
          </a:ln>
          <a:gradFill>
            <a:gsLst>
              <a:gs pos="0">
                <a:schemeClr val="accent1">
                  <a:tint val="73000"/>
                  <a:satMod val="145000"/>
                </a:schemeClr>
              </a:gs>
              <a:gs pos="73000">
                <a:schemeClr val="accent1">
                  <a:tint val="73000"/>
                  <a:satMod val="145000"/>
                </a:schemeClr>
              </a:gs>
              <a:gs pos="100000">
                <a:schemeClr val="accent1">
                  <a:tint val="83000"/>
                  <a:satMod val="143000"/>
                </a:schemeClr>
              </a:gs>
            </a:gsLst>
            <a:lin ang="4800000" scaled="1"/>
          </a:gradFill>
          <a:effectLst>
            <a:outerShdw blurRad="114300" dist="101600" dir="2700000" algn="tl" rotWithShape="0">
              <a:srgbClr val="000000">
                <a:alpha val="40000"/>
              </a:srgbClr>
            </a:outerShdw>
          </a:effectLst>
          <a:latin typeface="+mj-lt"/>
          <a:ea typeface="+mj-ea"/>
          <a:cs typeface="+mj-cs"/>
        </a:defRPr>
      </a:lvl1pPr>
    </p:titleStyle>
    <p:bodyStyle>
      <a:lvl1pPr marL="548640" indent="-411480" algn="l" rtl="0" eaLnBrk="1" latinLnBrk="0" hangingPunct="1">
        <a:spcBef>
          <a:spcPct val="20000"/>
        </a:spcBef>
        <a:buClr>
          <a:schemeClr val="tx1">
            <a:shade val="95000"/>
          </a:schemeClr>
        </a:buClr>
        <a:buSzPct val="65000"/>
        <a:buFont typeface="Wingdings 2"/>
        <a:buChar char="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868680" indent="-283464" algn="l" rtl="0" eaLnBrk="1" latinLnBrk="0" hangingPunct="1">
        <a:spcBef>
          <a:spcPct val="20000"/>
        </a:spcBef>
        <a:buClr>
          <a:schemeClr val="tx1"/>
        </a:buClr>
        <a:buSzPct val="80000"/>
        <a:buFont typeface="Wingdings 2"/>
        <a:buChar char="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33856" indent="-228600" algn="l" rtl="0" eaLnBrk="1" latinLnBrk="0" hangingPunct="1">
        <a:spcBef>
          <a:spcPct val="20000"/>
        </a:spcBef>
        <a:buClr>
          <a:schemeClr val="tx1"/>
        </a:buClr>
        <a:buSzPct val="95000"/>
        <a:buFont typeface="Wingdings"/>
        <a:buChar char=""/>
        <a:defRPr kumimoji="0" sz="2200" kern="1200">
          <a:solidFill>
            <a:schemeClr val="tx1"/>
          </a:solidFill>
          <a:latin typeface="+mn-lt"/>
          <a:ea typeface="+mn-ea"/>
          <a:cs typeface="+mn-cs"/>
        </a:defRPr>
      </a:lvl3pPr>
      <a:lvl4pPr marL="1353312" indent="-182880" algn="l" rtl="0" eaLnBrk="1" latinLnBrk="0" hangingPunct="1">
        <a:spcBef>
          <a:spcPct val="20000"/>
        </a:spcBef>
        <a:buClr>
          <a:schemeClr val="tx1"/>
        </a:buClr>
        <a:buSzPct val="100000"/>
        <a:buFont typeface="Wingdings 3"/>
        <a:buChar char="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545336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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64792" indent="-182880" algn="l" rtl="0" eaLnBrk="1" latinLnBrk="0" hangingPunct="1">
        <a:spcBef>
          <a:spcPct val="20000"/>
        </a:spcBef>
        <a:buClr>
          <a:schemeClr val="tx1"/>
        </a:buClr>
        <a:buFont typeface="Wingdings 3"/>
        <a:buChar char="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65960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167128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2368296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hyperlink" Target="https://info.bonprix.ru/re?l=D0I37rolkcIw5pfaoiIa&amp;req=version=7000107564&amp;newsletter_token=1d906f4e1c1ea902f3dac62fc9e697df523a208dab05d6b3569e79d41731a95b" TargetMode="External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1.png"/><Relationship Id="rId5" Type="http://schemas.openxmlformats.org/officeDocument/2006/relationships/image" Target="../media/image10.png"/><Relationship Id="rId4" Type="http://schemas.openxmlformats.org/officeDocument/2006/relationships/image" Target="../media/image9.jpeg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6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6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16.png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357158" y="285728"/>
            <a:ext cx="8229600" cy="1428760"/>
          </a:xfrm>
        </p:spPr>
        <p:txBody>
          <a:bodyPr>
            <a:normAutofit/>
          </a:bodyPr>
          <a:lstStyle/>
          <a:p>
            <a:r>
              <a:rPr lang="ru-RU" sz="2800" dirty="0" smtClean="0"/>
              <a:t>Трилогия «Проценты среди нас»</a:t>
            </a:r>
            <a:br>
              <a:rPr lang="ru-RU" sz="2800" dirty="0" smtClean="0"/>
            </a:br>
            <a:r>
              <a:rPr lang="ru-RU" sz="2800" dirty="0" smtClean="0"/>
              <a:t>часть 2</a:t>
            </a:r>
            <a:br>
              <a:rPr lang="ru-RU" sz="2800" dirty="0" smtClean="0"/>
            </a:br>
            <a:endParaRPr lang="ru-RU" sz="2800" dirty="0"/>
          </a:p>
        </p:txBody>
      </p:sp>
      <p:sp>
        <p:nvSpPr>
          <p:cNvPr id="3" name="Содержимое 2"/>
          <p:cNvSpPr>
            <a:spLocks noGrp="1"/>
          </p:cNvSpPr>
          <p:nvPr>
            <p:ph type="subTitle" idx="1"/>
          </p:nvPr>
        </p:nvSpPr>
        <p:spPr>
          <a:xfrm>
            <a:off x="1371600" y="4000504"/>
            <a:ext cx="6400800" cy="2286016"/>
          </a:xfrm>
        </p:spPr>
        <p:txBody>
          <a:bodyPr>
            <a:normAutofit fontScale="92500" lnSpcReduction="10000"/>
          </a:bodyPr>
          <a:lstStyle/>
          <a:p>
            <a:r>
              <a:rPr lang="ru-RU" dirty="0" smtClean="0"/>
              <a:t>Работу выполнила учащаяся 6-А класса</a:t>
            </a:r>
          </a:p>
          <a:p>
            <a:r>
              <a:rPr lang="ru-RU" dirty="0" smtClean="0"/>
              <a:t>МБОУ «</a:t>
            </a:r>
            <a:r>
              <a:rPr lang="ru-RU" dirty="0" err="1" smtClean="0"/>
              <a:t>Сакская</a:t>
            </a:r>
            <a:r>
              <a:rPr lang="ru-RU" dirty="0" smtClean="0"/>
              <a:t> гимназия №1»</a:t>
            </a:r>
          </a:p>
          <a:p>
            <a:r>
              <a:rPr lang="ru-RU" dirty="0" smtClean="0"/>
              <a:t>Ревякина Вероника</a:t>
            </a:r>
          </a:p>
          <a:p>
            <a:r>
              <a:rPr lang="ru-RU" dirty="0" smtClean="0"/>
              <a:t>Учитель математики </a:t>
            </a:r>
            <a:r>
              <a:rPr lang="ru-RU" smtClean="0"/>
              <a:t>высшей категории </a:t>
            </a:r>
            <a:endParaRPr lang="ru-RU" dirty="0" smtClean="0"/>
          </a:p>
          <a:p>
            <a:r>
              <a:rPr lang="ru-RU" dirty="0" err="1" smtClean="0"/>
              <a:t>Волянюк</a:t>
            </a:r>
            <a:r>
              <a:rPr lang="ru-RU" dirty="0" smtClean="0"/>
              <a:t> Ирина Михайловна</a:t>
            </a:r>
            <a:endParaRPr lang="ru-RU" dirty="0"/>
          </a:p>
        </p:txBody>
      </p:sp>
      <p:pic>
        <p:nvPicPr>
          <p:cNvPr id="4" name="Picture 2" descr="http://tambovtranstur.ru/img/sales-akcii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285853" y="1714488"/>
            <a:ext cx="6786610" cy="18573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2214554"/>
          </a:xfrm>
        </p:spPr>
        <p:txBody>
          <a:bodyPr>
            <a:normAutofit fontScale="90000"/>
          </a:bodyPr>
          <a:lstStyle/>
          <a:p>
            <a:pPr algn="l"/>
            <a:r>
              <a:rPr lang="ru-RU" dirty="0" smtClean="0">
                <a:solidFill>
                  <a:srgbClr val="FF0000"/>
                </a:solidFill>
              </a:rPr>
              <a:t>Проблемный вопрос: </a:t>
            </a:r>
            <a:r>
              <a:rPr lang="ru-RU" dirty="0" smtClean="0">
                <a:solidFill>
                  <a:srgbClr val="002060"/>
                </a:solidFill>
              </a:rPr>
              <a:t>Скидки- это хорошо, или плохо? Всегда ли надо наивно верить информации о товарах, или услугах?</a:t>
            </a:r>
            <a:endParaRPr lang="ru-RU" dirty="0">
              <a:solidFill>
                <a:srgbClr val="002060"/>
              </a:solidFill>
            </a:endParaRPr>
          </a:p>
        </p:txBody>
      </p:sp>
      <p:pic>
        <p:nvPicPr>
          <p:cNvPr id="4" name="Содержимое 3" descr="https://st2.depositphotos.com/1606463/11488/i/950/depositphotos_114883252-stock-photo-difficult-task-education.jpg"/>
          <p:cNvPicPr>
            <a:picLocks noGrp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1612873" y="2357438"/>
            <a:ext cx="5918253" cy="39512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-2000288"/>
            <a:ext cx="8229600" cy="714380"/>
          </a:xfrm>
        </p:spPr>
        <p:txBody>
          <a:bodyPr>
            <a:normAutofit fontScale="90000"/>
          </a:bodyPr>
          <a:lstStyle/>
          <a:p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 flipV="1">
            <a:off x="539552" y="-1214470"/>
            <a:ext cx="7776864" cy="1214470"/>
          </a:xfrm>
        </p:spPr>
        <p:txBody>
          <a:bodyPr>
            <a:normAutofit/>
          </a:bodyPr>
          <a:lstStyle/>
          <a:p>
            <a:endParaRPr lang="ru-RU" dirty="0"/>
          </a:p>
          <a:p>
            <a:pPr>
              <a:buNone/>
            </a:pPr>
            <a:r>
              <a:rPr lang="ru-RU" dirty="0"/>
              <a:t> </a:t>
            </a:r>
          </a:p>
          <a:p>
            <a:endParaRPr lang="ru-RU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0" y="0"/>
            <a:ext cx="9144000" cy="683264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ru-RU" dirty="0" smtClean="0"/>
          </a:p>
          <a:p>
            <a:pPr algn="just"/>
            <a:r>
              <a:rPr lang="ru-RU" sz="2800" b="1" dirty="0" smtClean="0">
                <a:solidFill>
                  <a:srgbClr val="002060"/>
                </a:solidFill>
              </a:rPr>
              <a:t>Скидка – это  сумма , на которую снижается продажная цена товара ,реализуемого покупателю.</a:t>
            </a:r>
          </a:p>
          <a:p>
            <a:pPr algn="just"/>
            <a:r>
              <a:rPr lang="ru-RU" sz="2800" b="1" dirty="0" smtClean="0">
                <a:solidFill>
                  <a:srgbClr val="002060"/>
                </a:solidFill>
              </a:rPr>
              <a:t>Исторически скидки появились и стали использоваться в условиях уличной торговли товарами, когда продавец в результате торга предоставлял скидку тому покупателю, который приобретает больше товаров.</a:t>
            </a:r>
          </a:p>
          <a:p>
            <a:pPr algn="just"/>
            <a:r>
              <a:rPr lang="ru-RU" sz="2800" b="1" dirty="0" smtClean="0">
                <a:solidFill>
                  <a:srgbClr val="002060"/>
                </a:solidFill>
              </a:rPr>
              <a:t>В настоящее время практика предоставления скидок используется крупными и средними компаниями , организациями малого бизнеса и индивидуальными .Скидка – добровольное , одностороннее снижение стоимости товара  </a:t>
            </a:r>
          </a:p>
          <a:p>
            <a:pPr algn="just"/>
            <a:r>
              <a:rPr lang="ru-RU" sz="2800" b="1" dirty="0" smtClean="0">
                <a:solidFill>
                  <a:srgbClr val="002060"/>
                </a:solidFill>
              </a:rPr>
              <a:t>( услуги ) продавцов  ( поставщиком услуги ) , от первоначальной  стоимости товара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</a:t>
            </a:r>
          </a:p>
          <a:p>
            <a:pPr>
              <a:buNone/>
            </a:pPr>
            <a:r>
              <a:rPr lang="ru-RU" sz="2800" dirty="0" smtClean="0">
                <a:solidFill>
                  <a:srgbClr val="002060"/>
                </a:solidFill>
              </a:rPr>
              <a:t> </a:t>
            </a:r>
            <a:endParaRPr lang="ru-RU" sz="2800" dirty="0">
              <a:solidFill>
                <a:srgbClr val="00206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151065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 flipV="1">
            <a:off x="457200" y="-928718"/>
            <a:ext cx="8229600" cy="71438"/>
          </a:xfrm>
        </p:spPr>
        <p:txBody>
          <a:bodyPr>
            <a:normAutofit fontScale="90000"/>
          </a:bodyPr>
          <a:lstStyle/>
          <a:p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0" y="0"/>
            <a:ext cx="9144000" cy="6858000"/>
          </a:xfrm>
        </p:spPr>
        <p:txBody>
          <a:bodyPr>
            <a:normAutofit fontScale="92500" lnSpcReduction="20000"/>
          </a:bodyPr>
          <a:lstStyle/>
          <a:p>
            <a:pPr algn="ctr">
              <a:buNone/>
            </a:pPr>
            <a:r>
              <a:rPr lang="ru-RU" u="sng" dirty="0" smtClean="0">
                <a:solidFill>
                  <a:srgbClr val="002060"/>
                </a:solidFill>
              </a:rPr>
              <a:t>ВИДЫ СКИДОК</a:t>
            </a:r>
          </a:p>
          <a:p>
            <a:r>
              <a:rPr lang="ru-RU" dirty="0" smtClean="0">
                <a:solidFill>
                  <a:srgbClr val="002060"/>
                </a:solidFill>
              </a:rPr>
              <a:t>-временные(сезонные). Скидки для потребителей, совершающих несезонные покупки 2%</a:t>
            </a:r>
          </a:p>
          <a:p>
            <a:r>
              <a:rPr lang="ru-RU" dirty="0" smtClean="0">
                <a:solidFill>
                  <a:srgbClr val="002060"/>
                </a:solidFill>
              </a:rPr>
              <a:t>-дилерские скидки. При продаже автомобилей, оборудования поставщики-экспортёры предоставляют своим  посредникам 15-20% розничной цены.</a:t>
            </a:r>
          </a:p>
          <a:p>
            <a:r>
              <a:rPr lang="ru-RU" dirty="0" smtClean="0">
                <a:solidFill>
                  <a:srgbClr val="002060"/>
                </a:solidFill>
              </a:rPr>
              <a:t>-скидка за возврат ранее купленного товара фирмы 25-30%. Применяется при продаже автомобилей, электрооборудования, транспортных средств</a:t>
            </a:r>
          </a:p>
          <a:p>
            <a:r>
              <a:rPr lang="ru-RU" dirty="0" smtClean="0">
                <a:solidFill>
                  <a:srgbClr val="002060"/>
                </a:solidFill>
              </a:rPr>
              <a:t>-специальные скидки   6%. Экспортёры предоставляют привилегированным импортёрам, в заказах которых они испытывают большую заинтересованность и которые являются их постоянными клиентами</a:t>
            </a:r>
          </a:p>
          <a:p>
            <a:r>
              <a:rPr lang="ru-RU" dirty="0" smtClean="0">
                <a:solidFill>
                  <a:srgbClr val="002060"/>
                </a:solidFill>
              </a:rPr>
              <a:t>-экспортные скидки. Для повышения конкурентоспособности своей продукции на внешнем рынке.</a:t>
            </a:r>
          </a:p>
          <a:p>
            <a:r>
              <a:rPr lang="ru-RU" dirty="0" smtClean="0">
                <a:solidFill>
                  <a:srgbClr val="002060"/>
                </a:solidFill>
              </a:rPr>
              <a:t>-скрытые скидки импортёру в виде снижения процентов за кредит, оказание бесплатных услуг, предоставление бесплатных образцов.</a:t>
            </a:r>
          </a:p>
          <a:p>
            <a:endParaRPr lang="ru-RU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-1000156"/>
            <a:ext cx="8229600" cy="45719"/>
          </a:xfrm>
        </p:spPr>
        <p:txBody>
          <a:bodyPr>
            <a:normAutofit fontScale="90000"/>
          </a:bodyPr>
          <a:lstStyle/>
          <a:p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pPr>
              <a:lnSpc>
                <a:spcPct val="150000"/>
              </a:lnSpc>
              <a:buNone/>
            </a:pPr>
            <a:r>
              <a:rPr lang="ru-RU" dirty="0" smtClean="0">
                <a:solidFill>
                  <a:srgbClr val="002060"/>
                </a:solidFill>
              </a:rPr>
              <a:t>    </a:t>
            </a:r>
            <a:r>
              <a:rPr lang="ru-RU" sz="2400" dirty="0" smtClean="0">
                <a:solidFill>
                  <a:srgbClr val="002060"/>
                </a:solidFill>
              </a:rPr>
              <a:t>Для розничной торговли используют акции: «3 по цене 2», сезонная распродажа товара, «чем больше объём, тем меньше цена». Широко используются дисконтные карты, привязывая покупателя к конкретному продавцу. В интернет- магазинах используется именная скидка покупателя, бонусная программа, акция «приведи друга».</a:t>
            </a:r>
            <a:endParaRPr lang="ru-RU" sz="2400" dirty="0">
              <a:solidFill>
                <a:srgbClr val="002060"/>
              </a:solidFill>
            </a:endParaRPr>
          </a:p>
        </p:txBody>
      </p:sp>
      <p:pic>
        <p:nvPicPr>
          <p:cNvPr id="1026" name="Picture 2" descr="C:\Users\User\Desktop\image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643174" y="3582087"/>
            <a:ext cx="4786346" cy="3275913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 flipV="1">
            <a:off x="457200" y="-214338"/>
            <a:ext cx="8229600" cy="71438"/>
          </a:xfrm>
        </p:spPr>
        <p:txBody>
          <a:bodyPr>
            <a:normAutofit fontScale="90000"/>
          </a:bodyPr>
          <a:lstStyle/>
          <a:p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0" y="0"/>
            <a:ext cx="9144000" cy="6858000"/>
          </a:xfrm>
        </p:spPr>
        <p:txBody>
          <a:bodyPr>
            <a:normAutofit/>
          </a:bodyPr>
          <a:lstStyle/>
          <a:p>
            <a:r>
              <a:rPr lang="ru-RU" sz="2400" b="1" dirty="0" smtClean="0">
                <a:solidFill>
                  <a:srgbClr val="002060"/>
                </a:solidFill>
              </a:rPr>
              <a:t>Скидка </a:t>
            </a:r>
            <a:r>
              <a:rPr lang="ru-RU" sz="2400" b="1" dirty="0" smtClean="0">
                <a:solidFill>
                  <a:srgbClr val="002060"/>
                </a:solidFill>
              </a:rPr>
              <a:t>на один </a:t>
            </a:r>
            <a:r>
              <a:rPr lang="ru-RU" sz="2400" b="1" dirty="0" smtClean="0">
                <a:solidFill>
                  <a:srgbClr val="002060"/>
                </a:solidFill>
              </a:rPr>
              <a:t>день</a:t>
            </a:r>
          </a:p>
          <a:p>
            <a:r>
              <a:rPr lang="ru-RU" sz="2400" b="1" dirty="0" smtClean="0">
                <a:solidFill>
                  <a:srgbClr val="002060"/>
                </a:solidFill>
              </a:rPr>
              <a:t>Скидка </a:t>
            </a:r>
            <a:r>
              <a:rPr lang="ru-RU" sz="2400" b="1" dirty="0" smtClean="0">
                <a:solidFill>
                  <a:srgbClr val="002060"/>
                </a:solidFill>
              </a:rPr>
              <a:t>по дням недели.</a:t>
            </a:r>
            <a:r>
              <a:rPr lang="ru-RU" sz="2400" dirty="0" smtClean="0">
                <a:solidFill>
                  <a:srgbClr val="002060"/>
                </a:solidFill>
              </a:rPr>
              <a:t> </a:t>
            </a:r>
            <a:endParaRPr lang="ru-RU" sz="2400" dirty="0" smtClean="0">
              <a:solidFill>
                <a:srgbClr val="002060"/>
              </a:solidFill>
            </a:endParaRPr>
          </a:p>
          <a:p>
            <a:r>
              <a:rPr lang="ru-RU" sz="2400" b="1" dirty="0" smtClean="0">
                <a:solidFill>
                  <a:srgbClr val="002060"/>
                </a:solidFill>
              </a:rPr>
              <a:t>Скидка </a:t>
            </a:r>
            <a:r>
              <a:rPr lang="ru-RU" sz="2400" b="1" dirty="0" smtClean="0">
                <a:solidFill>
                  <a:srgbClr val="002060"/>
                </a:solidFill>
              </a:rPr>
              <a:t>на конкретный товар.</a:t>
            </a:r>
            <a:r>
              <a:rPr lang="ru-RU" sz="2400" dirty="0" smtClean="0">
                <a:solidFill>
                  <a:srgbClr val="002060"/>
                </a:solidFill>
              </a:rPr>
              <a:t> </a:t>
            </a:r>
          </a:p>
          <a:p>
            <a:r>
              <a:rPr lang="ru-RU" sz="2400" b="1" dirty="0" smtClean="0">
                <a:solidFill>
                  <a:srgbClr val="002060"/>
                </a:solidFill>
              </a:rPr>
              <a:t>Скидка </a:t>
            </a:r>
            <a:r>
              <a:rPr lang="ru-RU" sz="2400" b="1" dirty="0" smtClean="0">
                <a:solidFill>
                  <a:srgbClr val="002060"/>
                </a:solidFill>
              </a:rPr>
              <a:t>на предварительный заказ.</a:t>
            </a:r>
            <a:r>
              <a:rPr lang="ru-RU" sz="2400" dirty="0" smtClean="0">
                <a:solidFill>
                  <a:srgbClr val="002060"/>
                </a:solidFill>
              </a:rPr>
              <a:t> </a:t>
            </a:r>
            <a:endParaRPr lang="ru-RU" sz="2400" dirty="0" smtClean="0">
              <a:solidFill>
                <a:srgbClr val="002060"/>
              </a:solidFill>
            </a:endParaRPr>
          </a:p>
          <a:p>
            <a:r>
              <a:rPr lang="ru-RU" sz="2400" b="1" dirty="0" smtClean="0">
                <a:solidFill>
                  <a:srgbClr val="002060"/>
                </a:solidFill>
              </a:rPr>
              <a:t>Скидка </a:t>
            </a:r>
            <a:r>
              <a:rPr lang="ru-RU" sz="2400" b="1" dirty="0" smtClean="0">
                <a:solidFill>
                  <a:srgbClr val="002060"/>
                </a:solidFill>
              </a:rPr>
              <a:t>накопительная.</a:t>
            </a:r>
            <a:r>
              <a:rPr lang="ru-RU" sz="2400" dirty="0" smtClean="0">
                <a:solidFill>
                  <a:srgbClr val="002060"/>
                </a:solidFill>
              </a:rPr>
              <a:t> </a:t>
            </a:r>
            <a:endParaRPr lang="ru-RU" sz="2400" dirty="0" smtClean="0">
              <a:solidFill>
                <a:srgbClr val="002060"/>
              </a:solidFill>
            </a:endParaRPr>
          </a:p>
          <a:p>
            <a:r>
              <a:rPr lang="ru-RU" sz="2400" b="1" dirty="0" smtClean="0">
                <a:solidFill>
                  <a:srgbClr val="002060"/>
                </a:solidFill>
              </a:rPr>
              <a:t>Скидка </a:t>
            </a:r>
            <a:r>
              <a:rPr lang="ru-RU" sz="2400" b="1" dirty="0" smtClean="0">
                <a:solidFill>
                  <a:srgbClr val="002060"/>
                </a:solidFill>
              </a:rPr>
              <a:t>за оплату </a:t>
            </a:r>
            <a:r>
              <a:rPr lang="ru-RU" sz="2400" b="1" dirty="0" smtClean="0">
                <a:solidFill>
                  <a:srgbClr val="002060"/>
                </a:solidFill>
              </a:rPr>
              <a:t>наличными/безналичными</a:t>
            </a:r>
          </a:p>
          <a:p>
            <a:r>
              <a:rPr lang="ru-RU" sz="2400" b="1" dirty="0" smtClean="0">
                <a:solidFill>
                  <a:srgbClr val="002060"/>
                </a:solidFill>
              </a:rPr>
              <a:t>Скидка </a:t>
            </a:r>
            <a:r>
              <a:rPr lang="ru-RU" sz="2400" b="1" dirty="0" smtClean="0">
                <a:solidFill>
                  <a:srgbClr val="002060"/>
                </a:solidFill>
              </a:rPr>
              <a:t>с </a:t>
            </a:r>
            <a:r>
              <a:rPr lang="ru-RU" sz="2400" b="1" dirty="0" err="1" smtClean="0">
                <a:solidFill>
                  <a:srgbClr val="002060"/>
                </a:solidFill>
              </a:rPr>
              <a:t>персонализацией</a:t>
            </a:r>
            <a:endParaRPr lang="ru-RU" sz="2400" b="1" dirty="0" smtClean="0">
              <a:solidFill>
                <a:srgbClr val="002060"/>
              </a:solidFill>
            </a:endParaRPr>
          </a:p>
          <a:p>
            <a:r>
              <a:rPr lang="ru-RU" sz="2400" b="1" dirty="0" smtClean="0">
                <a:solidFill>
                  <a:srgbClr val="002060"/>
                </a:solidFill>
              </a:rPr>
              <a:t>Скидка </a:t>
            </a:r>
            <a:r>
              <a:rPr lang="ru-RU" sz="2400" b="1" dirty="0" smtClean="0">
                <a:solidFill>
                  <a:srgbClr val="002060"/>
                </a:solidFill>
              </a:rPr>
              <a:t>на </a:t>
            </a:r>
            <a:r>
              <a:rPr lang="ru-RU" sz="2400" b="1" dirty="0" smtClean="0">
                <a:solidFill>
                  <a:srgbClr val="002060"/>
                </a:solidFill>
              </a:rPr>
              <a:t>праздник/событие</a:t>
            </a:r>
          </a:p>
          <a:p>
            <a:r>
              <a:rPr lang="ru-RU" sz="2400" b="1" dirty="0" smtClean="0">
                <a:solidFill>
                  <a:srgbClr val="002060"/>
                </a:solidFill>
              </a:rPr>
              <a:t>Скидка </a:t>
            </a:r>
            <a:r>
              <a:rPr lang="ru-RU" sz="2400" b="1" dirty="0" smtClean="0">
                <a:solidFill>
                  <a:srgbClr val="002060"/>
                </a:solidFill>
              </a:rPr>
              <a:t>на запуск товара или услуги</a:t>
            </a:r>
            <a:r>
              <a:rPr lang="ru-RU" sz="2400" b="1" dirty="0" smtClean="0">
                <a:solidFill>
                  <a:srgbClr val="002060"/>
                </a:solidFill>
              </a:rPr>
              <a:t>.</a:t>
            </a:r>
          </a:p>
          <a:p>
            <a:r>
              <a:rPr lang="ru-RU" sz="2400" b="1" dirty="0" smtClean="0">
                <a:solidFill>
                  <a:srgbClr val="002060"/>
                </a:solidFill>
              </a:rPr>
              <a:t>Скидка </a:t>
            </a:r>
            <a:r>
              <a:rPr lang="ru-RU" sz="2400" b="1" dirty="0" smtClean="0">
                <a:solidFill>
                  <a:srgbClr val="002060"/>
                </a:solidFill>
              </a:rPr>
              <a:t>в интернете.</a:t>
            </a:r>
            <a:r>
              <a:rPr lang="ru-RU" sz="2400" dirty="0" smtClean="0">
                <a:solidFill>
                  <a:srgbClr val="002060"/>
                </a:solidFill>
              </a:rPr>
              <a:t> Довольно распространенный сейчас ход в маркетинге, когда предоставляется скидка за </a:t>
            </a:r>
            <a:r>
              <a:rPr lang="ru-RU" sz="2400" dirty="0" err="1" smtClean="0">
                <a:solidFill>
                  <a:srgbClr val="002060"/>
                </a:solidFill>
              </a:rPr>
              <a:t>онлайн</a:t>
            </a:r>
            <a:r>
              <a:rPr lang="ru-RU" sz="2400" dirty="0" smtClean="0">
                <a:solidFill>
                  <a:srgbClr val="002060"/>
                </a:solidFill>
              </a:rPr>
              <a:t> заказ через </a:t>
            </a:r>
            <a:r>
              <a:rPr lang="ru-RU" sz="2400" dirty="0" smtClean="0">
                <a:solidFill>
                  <a:srgbClr val="002060"/>
                </a:solidFill>
              </a:rPr>
              <a:t>сайт</a:t>
            </a:r>
          </a:p>
          <a:p>
            <a:r>
              <a:rPr lang="ru-RU" sz="2400" b="1" dirty="0" smtClean="0">
                <a:solidFill>
                  <a:srgbClr val="002060"/>
                </a:solidFill>
              </a:rPr>
              <a:t>Скидка </a:t>
            </a:r>
            <a:r>
              <a:rPr lang="ru-RU" sz="2400" b="1" dirty="0" smtClean="0">
                <a:solidFill>
                  <a:srgbClr val="002060"/>
                </a:solidFill>
              </a:rPr>
              <a:t>за действие.</a:t>
            </a:r>
            <a:r>
              <a:rPr lang="ru-RU" sz="2400" dirty="0" smtClean="0">
                <a:solidFill>
                  <a:srgbClr val="002060"/>
                </a:solidFill>
              </a:rPr>
              <a:t> Поставьте “</a:t>
            </a:r>
            <a:r>
              <a:rPr lang="ru-RU" sz="2400" dirty="0" err="1" smtClean="0">
                <a:solidFill>
                  <a:srgbClr val="002060"/>
                </a:solidFill>
              </a:rPr>
              <a:t>Лайк</a:t>
            </a:r>
            <a:r>
              <a:rPr lang="ru-RU" sz="2400" dirty="0" smtClean="0">
                <a:solidFill>
                  <a:srgbClr val="002060"/>
                </a:solidFill>
              </a:rPr>
              <a:t>” и получите скидку. Сделайте </a:t>
            </a:r>
            <a:r>
              <a:rPr lang="ru-RU" sz="2400" dirty="0" err="1" smtClean="0">
                <a:solidFill>
                  <a:srgbClr val="002060"/>
                </a:solidFill>
              </a:rPr>
              <a:t>репост</a:t>
            </a:r>
            <a:r>
              <a:rPr lang="ru-RU" sz="2400" dirty="0" smtClean="0">
                <a:solidFill>
                  <a:srgbClr val="002060"/>
                </a:solidFill>
              </a:rPr>
              <a:t>, покажите администратору и получите скидку.</a:t>
            </a:r>
          </a:p>
          <a:p>
            <a:endParaRPr lang="ru-RU" sz="2400"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Объект 3" descr="D:\Documents\Downloads\скидки.jpg"/>
          <p:cNvPicPr>
            <a:picLocks noGrp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 bwMode="auto">
          <a:xfrm>
            <a:off x="-428660" y="0"/>
            <a:ext cx="9572660" cy="685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xmlns="" val="808521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 flipV="1">
            <a:off x="457200" y="-571528"/>
            <a:ext cx="8229600" cy="71438"/>
          </a:xfrm>
        </p:spPr>
        <p:txBody>
          <a:bodyPr>
            <a:normAutofit fontScale="90000"/>
          </a:bodyPr>
          <a:lstStyle/>
          <a:p>
            <a:endParaRPr lang="ru-RU" dirty="0"/>
          </a:p>
        </p:txBody>
      </p:sp>
      <p:sp>
        <p:nvSpPr>
          <p:cNvPr id="5" name="Содержимое 4"/>
          <p:cNvSpPr>
            <a:spLocks noGrp="1"/>
          </p:cNvSpPr>
          <p:nvPr>
            <p:ph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pPr algn="ctr">
              <a:buNone/>
            </a:pPr>
            <a:r>
              <a:rPr lang="ru-RU" dirty="0" smtClean="0">
                <a:solidFill>
                  <a:srgbClr val="FF0000"/>
                </a:solidFill>
              </a:rPr>
              <a:t>«Скидки» рассчитанные на невнимательных покупателей.</a:t>
            </a:r>
          </a:p>
          <a:p>
            <a:endParaRPr lang="ru-RU" dirty="0"/>
          </a:p>
        </p:txBody>
      </p:sp>
      <p:graphicFrame>
        <p:nvGraphicFramePr>
          <p:cNvPr id="6" name="Таблица 5"/>
          <p:cNvGraphicFramePr>
            <a:graphicFrameLocks noGrp="1"/>
          </p:cNvGraphicFramePr>
          <p:nvPr/>
        </p:nvGraphicFramePr>
        <p:xfrm>
          <a:off x="-2" y="571480"/>
          <a:ext cx="8929716" cy="320695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488286"/>
                <a:gridCol w="1488286"/>
                <a:gridCol w="1488286"/>
                <a:gridCol w="1893094"/>
                <a:gridCol w="1357322"/>
                <a:gridCol w="1214442"/>
              </a:tblGrid>
              <a:tr h="1425837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 dirty="0">
                          <a:latin typeface="Times New Roman"/>
                          <a:ea typeface="Calibri"/>
                          <a:cs typeface="Times New Roman"/>
                        </a:rPr>
                        <a:t>товар</a:t>
                      </a:r>
                      <a:endParaRPr lang="ru-RU" sz="24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 dirty="0" err="1">
                          <a:latin typeface="Times New Roman"/>
                          <a:ea typeface="Calibri"/>
                          <a:cs typeface="Times New Roman"/>
                        </a:rPr>
                        <a:t>Нач</a:t>
                      </a:r>
                      <a:r>
                        <a:rPr lang="ru-RU" sz="2400" dirty="0">
                          <a:latin typeface="Times New Roman"/>
                          <a:ea typeface="Calibri"/>
                          <a:cs typeface="Times New Roman"/>
                        </a:rPr>
                        <a:t>. цена</a:t>
                      </a:r>
                      <a:endParaRPr lang="ru-RU" sz="2400" dirty="0"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 dirty="0">
                          <a:latin typeface="Times New Roman"/>
                          <a:ea typeface="Calibri"/>
                          <a:cs typeface="Times New Roman"/>
                        </a:rPr>
                        <a:t> за 1шт.</a:t>
                      </a:r>
                      <a:endParaRPr lang="ru-RU" sz="24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>
                          <a:latin typeface="Times New Roman"/>
                          <a:ea typeface="Calibri"/>
                          <a:cs typeface="Times New Roman"/>
                        </a:rPr>
                        <a:t>Лозунг</a:t>
                      </a:r>
                      <a:endParaRPr lang="ru-RU" sz="24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 dirty="0" smtClean="0">
                          <a:latin typeface="Times New Roman"/>
                          <a:ea typeface="Calibri"/>
                          <a:cs typeface="Times New Roman"/>
                        </a:rPr>
                        <a:t>Истинная </a:t>
                      </a:r>
                      <a:r>
                        <a:rPr lang="ru-RU" sz="2400" dirty="0">
                          <a:latin typeface="Times New Roman"/>
                          <a:ea typeface="Calibri"/>
                          <a:cs typeface="Times New Roman"/>
                        </a:rPr>
                        <a:t>скидка</a:t>
                      </a:r>
                      <a:endParaRPr lang="ru-RU" sz="24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>
                          <a:latin typeface="Times New Roman"/>
                          <a:ea typeface="Calibri"/>
                          <a:cs typeface="Times New Roman"/>
                        </a:rPr>
                        <a:t>Сумма на ценнике</a:t>
                      </a:r>
                      <a:endParaRPr lang="ru-RU" sz="24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>
                          <a:latin typeface="Times New Roman"/>
                          <a:ea typeface="Calibri"/>
                          <a:cs typeface="Times New Roman"/>
                        </a:rPr>
                        <a:t>обман</a:t>
                      </a:r>
                      <a:endParaRPr lang="ru-RU" sz="24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1781118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 dirty="0">
                          <a:latin typeface="Times New Roman"/>
                          <a:ea typeface="Calibri"/>
                          <a:cs typeface="Times New Roman"/>
                        </a:rPr>
                        <a:t>2 пачки губок</a:t>
                      </a:r>
                      <a:endParaRPr lang="ru-RU" sz="24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 dirty="0">
                          <a:latin typeface="Times New Roman"/>
                          <a:ea typeface="Calibri"/>
                          <a:cs typeface="Times New Roman"/>
                        </a:rPr>
                        <a:t>38руб</a:t>
                      </a:r>
                      <a:endParaRPr lang="ru-RU" sz="24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 dirty="0">
                          <a:latin typeface="Times New Roman"/>
                          <a:ea typeface="Calibri"/>
                          <a:cs typeface="Times New Roman"/>
                        </a:rPr>
                        <a:t>Вторая пачка</a:t>
                      </a:r>
                      <a:endParaRPr lang="ru-RU" sz="2400" dirty="0"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 dirty="0">
                          <a:latin typeface="Times New Roman"/>
                          <a:ea typeface="Calibri"/>
                          <a:cs typeface="Times New Roman"/>
                        </a:rPr>
                        <a:t>50%</a:t>
                      </a:r>
                      <a:endParaRPr lang="ru-RU" sz="24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 dirty="0">
                          <a:latin typeface="Times New Roman"/>
                          <a:ea typeface="Calibri"/>
                          <a:cs typeface="Times New Roman"/>
                        </a:rPr>
                        <a:t>38+19=57руб.</a:t>
                      </a:r>
                      <a:endParaRPr lang="ru-RU" sz="24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 dirty="0">
                          <a:latin typeface="Times New Roman"/>
                          <a:ea typeface="Calibri"/>
                          <a:cs typeface="Times New Roman"/>
                        </a:rPr>
                        <a:t>60руб.</a:t>
                      </a:r>
                      <a:endParaRPr lang="ru-RU" sz="24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 dirty="0">
                          <a:latin typeface="Times New Roman"/>
                          <a:ea typeface="Calibri"/>
                          <a:cs typeface="Times New Roman"/>
                        </a:rPr>
                        <a:t>3руб.</a:t>
                      </a:r>
                      <a:endParaRPr lang="ru-RU" sz="24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</a:tbl>
          </a:graphicData>
        </a:graphic>
      </p:graphicFrame>
      <p:graphicFrame>
        <p:nvGraphicFramePr>
          <p:cNvPr id="7" name="Таблица 6"/>
          <p:cNvGraphicFramePr>
            <a:graphicFrameLocks noGrp="1"/>
          </p:cNvGraphicFramePr>
          <p:nvPr/>
        </p:nvGraphicFramePr>
        <p:xfrm>
          <a:off x="0" y="4214818"/>
          <a:ext cx="8929720" cy="28991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785944"/>
                <a:gridCol w="1785944"/>
                <a:gridCol w="1785944"/>
                <a:gridCol w="1785944"/>
                <a:gridCol w="1785944"/>
              </a:tblGrid>
              <a:tr h="1010589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 dirty="0" smtClean="0">
                          <a:latin typeface="Calibri"/>
                          <a:ea typeface="Calibri"/>
                          <a:cs typeface="Times New Roman"/>
                        </a:rPr>
                        <a:t>Продукт</a:t>
                      </a:r>
                      <a:endParaRPr lang="ru-RU" sz="24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 dirty="0">
                          <a:latin typeface="Times New Roman"/>
                          <a:ea typeface="Calibri"/>
                          <a:cs typeface="Times New Roman"/>
                        </a:rPr>
                        <a:t>Старая цена</a:t>
                      </a:r>
                      <a:endParaRPr lang="ru-RU" sz="24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 dirty="0">
                          <a:latin typeface="Times New Roman"/>
                          <a:ea typeface="Calibri"/>
                          <a:cs typeface="Times New Roman"/>
                        </a:rPr>
                        <a:t>Новая цена</a:t>
                      </a:r>
                      <a:endParaRPr lang="ru-RU" sz="24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>
                          <a:latin typeface="Times New Roman"/>
                          <a:ea typeface="Calibri"/>
                          <a:cs typeface="Times New Roman"/>
                        </a:rPr>
                        <a:t>Скидка 5%</a:t>
                      </a:r>
                      <a:endParaRPr lang="ru-RU" sz="24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>
                          <a:latin typeface="Times New Roman"/>
                          <a:ea typeface="Calibri"/>
                          <a:cs typeface="Times New Roman"/>
                        </a:rPr>
                        <a:t>Смысл</a:t>
                      </a:r>
                      <a:endParaRPr lang="ru-RU" sz="24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1888571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2400" dirty="0" smtClean="0">
                          <a:latin typeface="+mn-lt"/>
                          <a:ea typeface="Calibri"/>
                          <a:cs typeface="Times New Roman"/>
                        </a:rPr>
                        <a:t>Мясо</a:t>
                      </a:r>
                      <a:endParaRPr lang="ru-RU" sz="2400" dirty="0" smtClean="0"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2400" dirty="0"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 dirty="0">
                          <a:latin typeface="Times New Roman"/>
                          <a:ea typeface="Calibri"/>
                          <a:cs typeface="Times New Roman"/>
                        </a:rPr>
                        <a:t>483руб.</a:t>
                      </a:r>
                      <a:endParaRPr lang="ru-RU" sz="24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 dirty="0">
                          <a:latin typeface="Times New Roman"/>
                          <a:ea typeface="Calibri"/>
                          <a:cs typeface="Times New Roman"/>
                        </a:rPr>
                        <a:t>458,85руб.</a:t>
                      </a:r>
                      <a:endParaRPr lang="ru-RU" sz="24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 dirty="0">
                          <a:latin typeface="Times New Roman"/>
                          <a:ea typeface="Calibri"/>
                          <a:cs typeface="Times New Roman"/>
                        </a:rPr>
                        <a:t>24,15руб.</a:t>
                      </a:r>
                      <a:endParaRPr lang="ru-RU" sz="24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 dirty="0">
                          <a:latin typeface="Times New Roman"/>
                          <a:ea typeface="Calibri"/>
                          <a:cs typeface="Times New Roman"/>
                        </a:rPr>
                        <a:t>Продан </a:t>
                      </a:r>
                      <a:endParaRPr lang="ru-RU" sz="2400" dirty="0"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 dirty="0" err="1" smtClean="0">
                          <a:latin typeface="Times New Roman"/>
                          <a:ea typeface="Calibri"/>
                          <a:cs typeface="Times New Roman"/>
                        </a:rPr>
                        <a:t>испорчен-ный</a:t>
                      </a:r>
                      <a:r>
                        <a:rPr lang="ru-RU" sz="2400" dirty="0" smtClean="0">
                          <a:latin typeface="Times New Roman"/>
                          <a:ea typeface="Calibri"/>
                          <a:cs typeface="Times New Roman"/>
                        </a:rPr>
                        <a:t> </a:t>
                      </a:r>
                      <a:r>
                        <a:rPr lang="ru-RU" sz="2400" dirty="0">
                          <a:latin typeface="Times New Roman"/>
                          <a:ea typeface="Calibri"/>
                          <a:cs typeface="Times New Roman"/>
                        </a:rPr>
                        <a:t>продукт</a:t>
                      </a:r>
                      <a:endParaRPr lang="ru-RU" sz="24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xmlns="" val="13357474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Рисунок 3" descr="https://ds02.infourok.ru/uploads/ex/025f/000286e6-a15afe5b/img10.jpg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-2857"/>
            <a:ext cx="9144000" cy="6863715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xmlns="" val="41291551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Объект 3" descr="https://ds02.infourok.ru/uploads/ex/025f/000286e6-a15afe5b/img27.jpg"/>
          <p:cNvPicPr>
            <a:picLocks noGrp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 bwMode="auto">
          <a:xfrm>
            <a:off x="323528" y="188640"/>
            <a:ext cx="8467609" cy="6408712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xmlns="" val="28080943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Содержимое 3" descr="https://proxy.imgsmail.ru/?email=irina20965%40mail.ru&amp;e=1547390476&amp;h=ODK0jqPcpt0BicyB2Dp8Fw&amp;url171=aW1hZ2VzLndic3RhdGljLm5ldC9yc2svMDFfMjAxOS8xMC9zcHAuanBn&amp;is_https=0"/>
          <p:cNvPicPr>
            <a:picLocks noGrp="1"/>
          </p:cNvPicPr>
          <p:nvPr>
            <p:ph idx="4294967295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1" y="0"/>
            <a:ext cx="3571867" cy="328612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element-2679149_mailru_css_attribute_postfix" descr="Онлайн каталог &gt;">
            <a:hlinkClick r:id="rId3" tgtFrame="&quot;_blank&quot;"/>
          </p:cNvPr>
          <p:cNvPicPr>
            <a:picLocks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3428992" y="1"/>
            <a:ext cx="5715008" cy="321468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7" name="Picture 3" descr="C:\Users\User\Desktop\Торговля\11декВалдберирис.pn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4357686" y="3123116"/>
            <a:ext cx="4786314" cy="3695705"/>
          </a:xfrm>
          <a:prstGeom prst="rect">
            <a:avLst/>
          </a:prstGeom>
          <a:noFill/>
        </p:spPr>
      </p:pic>
      <p:pic>
        <p:nvPicPr>
          <p:cNvPr id="1028" name="Picture 4" descr="C:\Users\User\Desktop\Безымянный100.png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0" y="3143248"/>
            <a:ext cx="4429124" cy="3714751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2400" dirty="0" smtClean="0"/>
              <a:t>Всё большей популярностью пользуются </a:t>
            </a:r>
            <a:r>
              <a:rPr lang="ru-RU" sz="2400" dirty="0" err="1" smtClean="0"/>
              <a:t>интернет-магазины</a:t>
            </a:r>
            <a:r>
              <a:rPr lang="ru-RU" sz="2400" dirty="0" smtClean="0"/>
              <a:t>. Давайте разберёмся.</a:t>
            </a:r>
            <a:endParaRPr lang="ru-RU" sz="2400" dirty="0"/>
          </a:p>
        </p:txBody>
      </p:sp>
      <p:pic>
        <p:nvPicPr>
          <p:cNvPr id="2050" name="Picture 2" descr="http://tvojkomp.ru/wp-content/uploads/2018/08/pokupki-online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1357298"/>
            <a:ext cx="9144000" cy="5500702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/>
              <a:t>Чем обусловлены преимущества?</a:t>
            </a:r>
            <a:endParaRPr lang="ru-RU" dirty="0"/>
          </a:p>
        </p:txBody>
      </p:sp>
      <p:pic>
        <p:nvPicPr>
          <p:cNvPr id="24580" name="Picture 4" descr="http://tdl-mebel.ru/upload/medialibrary/dff/infographika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1785926"/>
            <a:ext cx="9144000" cy="4929222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28596" y="285728"/>
            <a:ext cx="8229600" cy="1143008"/>
          </a:xfrm>
        </p:spPr>
        <p:txBody>
          <a:bodyPr>
            <a:noAutofit/>
          </a:bodyPr>
          <a:lstStyle/>
          <a:p>
            <a:pPr algn="l"/>
            <a:r>
              <a:rPr lang="ru-RU" sz="2800" dirty="0" smtClean="0"/>
              <a:t>Перед покупкой товара  в </a:t>
            </a:r>
            <a:r>
              <a:rPr lang="ru-RU" sz="2800" dirty="0" err="1" smtClean="0"/>
              <a:t>интернет-магазине</a:t>
            </a:r>
            <a:r>
              <a:rPr lang="ru-RU" sz="2800" dirty="0" smtClean="0"/>
              <a:t> не помешает понаблюдать за ценами несколько дней:</a:t>
            </a:r>
            <a:endParaRPr lang="ru-RU" sz="2800" dirty="0"/>
          </a:p>
        </p:txBody>
      </p:sp>
      <p:pic>
        <p:nvPicPr>
          <p:cNvPr id="25602" name="Picture 2" descr="C:\Users\User\Desktop\Торговля\Свитер10декабря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1500174"/>
            <a:ext cx="4643437" cy="4000528"/>
          </a:xfrm>
          <a:prstGeom prst="rect">
            <a:avLst/>
          </a:prstGeom>
          <a:noFill/>
        </p:spPr>
      </p:pic>
      <p:pic>
        <p:nvPicPr>
          <p:cNvPr id="25604" name="Picture 4" descr="C:\Users\User\Desktop\Торговля\свитер9.01.pn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143108" y="2214554"/>
            <a:ext cx="5500726" cy="3571900"/>
          </a:xfrm>
          <a:prstGeom prst="rect">
            <a:avLst/>
          </a:prstGeom>
          <a:noFill/>
        </p:spPr>
      </p:pic>
      <p:pic>
        <p:nvPicPr>
          <p:cNvPr id="25605" name="Picture 5" descr="C:\Users\User\Desktop\Торговля\Свитер8.01.pn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214810" y="3719189"/>
            <a:ext cx="4643470" cy="3138811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85720" y="642918"/>
            <a:ext cx="8372476" cy="6215082"/>
          </a:xfrm>
        </p:spPr>
        <p:txBody>
          <a:bodyPr>
            <a:normAutofit fontScale="90000"/>
          </a:bodyPr>
          <a:lstStyle/>
          <a:p>
            <a:r>
              <a:rPr lang="ru-RU" dirty="0" smtClean="0">
                <a:solidFill>
                  <a:srgbClr val="FF0000"/>
                </a:solidFill>
              </a:rPr>
              <a:t>В результате своей исследовательской работы я поняла, что необходимо анализировать информацию, пополнять свои экономические, юридические знания и элементарно высчитывать проценты прежде, чем покупать товар, или услугу, стремиться быть финансово грамотным человеком!</a:t>
            </a:r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5" name="Содержимое 4"/>
          <p:cNvSpPr>
            <a:spLocks noGrp="1"/>
          </p:cNvSpPr>
          <p:nvPr>
            <p:ph idx="1"/>
          </p:nvPr>
        </p:nvSpPr>
        <p:spPr>
          <a:xfrm flipV="1">
            <a:off x="1214414" y="6857999"/>
            <a:ext cx="71438" cy="45719"/>
          </a:xfrm>
        </p:spPr>
        <p:txBody>
          <a:bodyPr>
            <a:normAutofit fontScale="25000" lnSpcReduction="20000"/>
          </a:bodyPr>
          <a:lstStyle/>
          <a:p>
            <a:pPr lvl="1">
              <a:buNone/>
            </a:pP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37587438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 flipV="1">
            <a:off x="785786" y="-428652"/>
            <a:ext cx="7901014" cy="71438"/>
          </a:xfrm>
        </p:spPr>
        <p:txBody>
          <a:bodyPr>
            <a:normAutofit fontScale="90000"/>
          </a:bodyPr>
          <a:lstStyle/>
          <a:p>
            <a:endParaRPr lang="ru-RU" dirty="0"/>
          </a:p>
        </p:txBody>
      </p:sp>
      <p:sp>
        <p:nvSpPr>
          <p:cNvPr id="4" name="Содержимое 3"/>
          <p:cNvSpPr>
            <a:spLocks noGrp="1"/>
          </p:cNvSpPr>
          <p:nvPr>
            <p:ph idx="1"/>
          </p:nvPr>
        </p:nvSpPr>
        <p:spPr>
          <a:xfrm>
            <a:off x="0" y="0"/>
            <a:ext cx="9144000" cy="6858000"/>
          </a:xfrm>
        </p:spPr>
        <p:txBody>
          <a:bodyPr>
            <a:normAutofit lnSpcReduction="10000"/>
          </a:bodyPr>
          <a:lstStyle/>
          <a:p>
            <a:r>
              <a:rPr lang="ru-RU" u="sng" dirty="0" smtClean="0">
                <a:solidFill>
                  <a:srgbClr val="7030A0"/>
                </a:solidFill>
              </a:rPr>
              <a:t>ЧТО ЗНАЧИТ БЫТЬ ФИНАНСОВО ГРАМОТНЫМ ГРАЖДАНИНОМ?</a:t>
            </a:r>
          </a:p>
          <a:p>
            <a:r>
              <a:rPr lang="ru-RU" dirty="0" smtClean="0">
                <a:solidFill>
                  <a:schemeClr val="bg1"/>
                </a:solidFill>
              </a:rPr>
              <a:t>-следить за состоянием своих финансов</a:t>
            </a:r>
          </a:p>
          <a:p>
            <a:r>
              <a:rPr lang="ru-RU" dirty="0" smtClean="0">
                <a:solidFill>
                  <a:schemeClr val="bg1"/>
                </a:solidFill>
              </a:rPr>
              <a:t>-планировать доходы и расходы</a:t>
            </a:r>
          </a:p>
          <a:p>
            <a:r>
              <a:rPr lang="ru-RU" dirty="0" smtClean="0">
                <a:solidFill>
                  <a:schemeClr val="bg1"/>
                </a:solidFill>
              </a:rPr>
              <a:t>-анализировать финансовые услуги</a:t>
            </a:r>
          </a:p>
          <a:p>
            <a:r>
              <a:rPr lang="ru-RU" dirty="0" smtClean="0">
                <a:solidFill>
                  <a:schemeClr val="bg1"/>
                </a:solidFill>
              </a:rPr>
              <a:t>-уметь находить необходимую финансовую информацию</a:t>
            </a:r>
          </a:p>
          <a:p>
            <a:r>
              <a:rPr lang="ru-RU" dirty="0" smtClean="0">
                <a:solidFill>
                  <a:schemeClr val="bg1"/>
                </a:solidFill>
              </a:rPr>
              <a:t>-формировать долгосрочные сбережения на случай непредвиденных обстоятельств</a:t>
            </a:r>
          </a:p>
          <a:p>
            <a:r>
              <a:rPr lang="ru-RU" dirty="0" smtClean="0">
                <a:solidFill>
                  <a:schemeClr val="bg1"/>
                </a:solidFill>
              </a:rPr>
              <a:t>-оценивать риски на рынке финансовых услуг</a:t>
            </a:r>
          </a:p>
          <a:p>
            <a:r>
              <a:rPr lang="ru-RU" dirty="0" smtClean="0">
                <a:solidFill>
                  <a:schemeClr val="bg1"/>
                </a:solidFill>
              </a:rPr>
              <a:t>-знать свои права как потребителя финансовых услуг</a:t>
            </a:r>
          </a:p>
          <a:p>
            <a:r>
              <a:rPr lang="ru-RU" dirty="0" smtClean="0">
                <a:solidFill>
                  <a:schemeClr val="bg1"/>
                </a:solidFill>
              </a:rPr>
              <a:t>-распознать признаки финансового мошенничества</a:t>
            </a:r>
          </a:p>
          <a:p>
            <a:r>
              <a:rPr lang="ru-RU" dirty="0" smtClean="0">
                <a:solidFill>
                  <a:schemeClr val="bg1"/>
                </a:solidFill>
              </a:rPr>
              <a:t>-избегать избыточной </a:t>
            </a:r>
            <a:r>
              <a:rPr lang="ru-RU" dirty="0" err="1" smtClean="0">
                <a:solidFill>
                  <a:schemeClr val="bg1"/>
                </a:solidFill>
              </a:rPr>
              <a:t>закредитованности</a:t>
            </a:r>
            <a:endParaRPr lang="ru-RU" dirty="0" smtClean="0">
              <a:solidFill>
                <a:schemeClr val="bg1"/>
              </a:solidFill>
            </a:endParaRPr>
          </a:p>
          <a:p>
            <a:r>
              <a:rPr lang="ru-RU" dirty="0" smtClean="0">
                <a:solidFill>
                  <a:schemeClr val="bg1"/>
                </a:solidFill>
              </a:rPr>
              <a:t>Выполнять свои обязанности налогоплательщика</a:t>
            </a:r>
          </a:p>
          <a:p>
            <a:r>
              <a:rPr lang="ru-RU" dirty="0" smtClean="0">
                <a:solidFill>
                  <a:schemeClr val="bg1"/>
                </a:solidFill>
              </a:rPr>
              <a:t>-планировать жизнь на пенсии</a:t>
            </a:r>
            <a:endParaRPr lang="ru-RU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Объект 3" descr="https://ds02.infourok.ru/uploads/ex/025f/000286e6-a15afe5b/img30.jpg"/>
          <p:cNvPicPr>
            <a:picLocks noGrp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 bwMode="auto">
          <a:xfrm>
            <a:off x="179512" y="260648"/>
            <a:ext cx="8755641" cy="648072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xmlns="" val="4527358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Апекс">
  <a:themeElements>
    <a:clrScheme name="Апекс">
      <a:dk1>
        <a:sysClr val="windowText" lastClr="000000"/>
      </a:dk1>
      <a:lt1>
        <a:sysClr val="window" lastClr="FFFFFF"/>
      </a:lt1>
      <a:dk2>
        <a:srgbClr val="69676D"/>
      </a:dk2>
      <a:lt2>
        <a:srgbClr val="C9C2D1"/>
      </a:lt2>
      <a:accent1>
        <a:srgbClr val="CEB966"/>
      </a:accent1>
      <a:accent2>
        <a:srgbClr val="9CB084"/>
      </a:accent2>
      <a:accent3>
        <a:srgbClr val="6BB1C9"/>
      </a:accent3>
      <a:accent4>
        <a:srgbClr val="6585CF"/>
      </a:accent4>
      <a:accent5>
        <a:srgbClr val="7E6BC9"/>
      </a:accent5>
      <a:accent6>
        <a:srgbClr val="A379BB"/>
      </a:accent6>
      <a:hlink>
        <a:srgbClr val="410082"/>
      </a:hlink>
      <a:folHlink>
        <a:srgbClr val="932968"/>
      </a:folHlink>
    </a:clrScheme>
    <a:fontScheme name="Апекс">
      <a:majorFont>
        <a:latin typeface="Lucida Sans"/>
        <a:ea typeface=""/>
        <a:cs typeface=""/>
        <a:font script="Grek" typeface="Arial"/>
        <a:font script="Cyrl" typeface="Arial"/>
        <a:font script="Jpan" typeface="HG丸ｺﾞｼｯｸM-PRO"/>
        <a:font script="Hang" typeface="휴먼옛체"/>
        <a:font script="Hans" typeface="黑体"/>
        <a:font script="Hant" typeface="微軟正黑體"/>
        <a:font script="Arab" typeface="Tahoma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Book Antiqua"/>
        <a:ea typeface=""/>
        <a:cs typeface=""/>
        <a:font script="Grek" typeface="Times New Roman"/>
        <a:font script="Cyrl" typeface="Times New Roman"/>
        <a:font script="Jpan" typeface="HG明朝B"/>
        <a:font script="Hang" typeface="돋움"/>
        <a:font script="Hans" typeface="宋体"/>
        <a:font script="Hant" typeface="新細明體"/>
        <a:font script="Arab" typeface="Times New Roman"/>
        <a:font script="Hebr" typeface="David"/>
        <a:font script="Thai" typeface="Eucrosia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Апекс">
      <a:fillStyleLst>
        <a:solidFill>
          <a:schemeClr val="phClr"/>
        </a:solidFill>
        <a:gradFill rotWithShape="1">
          <a:gsLst>
            <a:gs pos="20000">
              <a:schemeClr val="phClr">
                <a:tint val="9000"/>
              </a:schemeClr>
            </a:gs>
            <a:gs pos="100000">
              <a:schemeClr val="phClr">
                <a:tint val="70000"/>
                <a:satMod val="100000"/>
              </a:schemeClr>
            </a:gs>
          </a:gsLst>
          <a:path path="circle">
            <a:fillToRect l="-15000" t="-15000" r="115000" b="115000"/>
          </a:path>
        </a:gradFill>
        <a:gradFill rotWithShape="1">
          <a:gsLst>
            <a:gs pos="0">
              <a:schemeClr val="phClr">
                <a:shade val="60000"/>
              </a:schemeClr>
            </a:gs>
            <a:gs pos="33000">
              <a:schemeClr val="phClr">
                <a:tint val="86500"/>
              </a:schemeClr>
            </a:gs>
            <a:gs pos="46750">
              <a:schemeClr val="phClr">
                <a:tint val="71000"/>
                <a:satMod val="112000"/>
              </a:schemeClr>
            </a:gs>
            <a:gs pos="53000">
              <a:schemeClr val="phClr">
                <a:tint val="71000"/>
                <a:satMod val="112000"/>
              </a:schemeClr>
            </a:gs>
            <a:gs pos="68000">
              <a:schemeClr val="phClr">
                <a:tint val="86000"/>
              </a:schemeClr>
            </a:gs>
            <a:gs pos="100000">
              <a:schemeClr val="phClr">
                <a:shade val="60000"/>
              </a:schemeClr>
            </a:gs>
          </a:gsLst>
          <a:lin ang="8350000" scaled="1"/>
        </a:gradFill>
      </a:fillStyleLst>
      <a:lnStyleLst>
        <a:ln w="9525" cap="flat" cmpd="sng" algn="ctr">
          <a:solidFill>
            <a:schemeClr val="phClr">
              <a:shade val="48000"/>
              <a:satMod val="11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130000" dist="101600" dir="2700000" algn="tl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190500" dist="228600" dir="2700000" sy="90000" rotWithShape="0">
              <a:srgbClr val="000000">
                <a:alpha val="25500"/>
              </a:srgbClr>
            </a:outerShdw>
          </a:effectLst>
        </a:effectStyle>
        <a:effectStyle>
          <a:effectLst>
            <a:outerShdw blurRad="190500" dist="228600" dir="2700000" sy="90000" rotWithShape="0">
              <a:srgbClr val="000000">
                <a:alpha val="25500"/>
              </a:srgbClr>
            </a:outerShdw>
          </a:effectLst>
          <a:scene3d>
            <a:camera prst="orthographicFront" fov="0">
              <a:rot lat="0" lon="0" rev="0"/>
            </a:camera>
            <a:lightRig rig="soft" dir="tl">
              <a:rot lat="0" lon="0" rev="20100000"/>
            </a:lightRig>
          </a:scene3d>
          <a:sp3d>
            <a:bevelT w="50800" h="508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180000"/>
              </a:schemeClr>
            </a:gs>
            <a:gs pos="100000">
              <a:schemeClr val="phClr">
                <a:shade val="45000"/>
                <a:satMod val="120000"/>
              </a:schemeClr>
            </a:gs>
          </a:gsLst>
          <a:path path="circle">
            <a:fillToRect r="10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3000"/>
                <a:satMod val="110000"/>
              </a:schemeClr>
              <a:schemeClr val="phClr">
                <a:tint val="60000"/>
                <a:satMod val="425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Apex</Template>
  <TotalTime>284</TotalTime>
  <Words>487</Words>
  <Application>Microsoft Office PowerPoint</Application>
  <PresentationFormat>Экран (4:3)</PresentationFormat>
  <Paragraphs>76</Paragraphs>
  <Slides>17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17</vt:i4>
      </vt:variant>
    </vt:vector>
  </HeadingPairs>
  <TitlesOfParts>
    <vt:vector size="18" baseType="lpstr">
      <vt:lpstr>Апекс</vt:lpstr>
      <vt:lpstr>Трилогия «Проценты среди нас» часть 2 </vt:lpstr>
      <vt:lpstr>Проблемный вопрос: Скидки- это хорошо, или плохо? Всегда ли надо наивно верить информации о товарах, или услугах?</vt:lpstr>
      <vt:lpstr>Слайд 3</vt:lpstr>
      <vt:lpstr>Слайд 4</vt:lpstr>
      <vt:lpstr>Слайд 5</vt:lpstr>
      <vt:lpstr>Слайд 6</vt:lpstr>
      <vt:lpstr>Слайд 7</vt:lpstr>
      <vt:lpstr>Слайд 8</vt:lpstr>
      <vt:lpstr>Слайд 9</vt:lpstr>
      <vt:lpstr>Слайд 10</vt:lpstr>
      <vt:lpstr>Слайд 11</vt:lpstr>
      <vt:lpstr>Всё большей популярностью пользуются интернет-магазины. Давайте разберёмся.</vt:lpstr>
      <vt:lpstr>Чем обусловлены преимущества?</vt:lpstr>
      <vt:lpstr>Перед покупкой товара  в интернет-магазине не помешает понаблюдать за ценами несколько дней:</vt:lpstr>
      <vt:lpstr>В результате своей исследовательской работы я поняла, что необходимо анализировать информацию, пополнять свои экономические, юридические знания и элементарно высчитывать проценты прежде, чем покупать товар, или услугу, стремиться быть финансово грамотным человеком!</vt:lpstr>
      <vt:lpstr>Слайд 16</vt:lpstr>
      <vt:lpstr>Слайд 17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user</dc:creator>
  <cp:lastModifiedBy>User</cp:lastModifiedBy>
  <cp:revision>31</cp:revision>
  <dcterms:created xsi:type="dcterms:W3CDTF">2019-01-22T17:25:03Z</dcterms:created>
  <dcterms:modified xsi:type="dcterms:W3CDTF">2019-05-03T16:19:42Z</dcterms:modified>
</cp:coreProperties>
</file>