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77" r:id="rId3"/>
    <p:sldId id="287" r:id="rId4"/>
    <p:sldId id="286" r:id="rId5"/>
    <p:sldId id="263" r:id="rId6"/>
    <p:sldId id="262" r:id="rId7"/>
    <p:sldId id="261" r:id="rId8"/>
    <p:sldId id="278" r:id="rId9"/>
    <p:sldId id="260" r:id="rId10"/>
    <p:sldId id="281" r:id="rId11"/>
    <p:sldId id="280" r:id="rId12"/>
    <p:sldId id="279" r:id="rId13"/>
    <p:sldId id="282" r:id="rId14"/>
    <p:sldId id="258" r:id="rId15"/>
    <p:sldId id="257" r:id="rId16"/>
    <p:sldId id="265" r:id="rId17"/>
    <p:sldId id="264" r:id="rId18"/>
    <p:sldId id="267" r:id="rId19"/>
    <p:sldId id="271" r:id="rId20"/>
    <p:sldId id="270" r:id="rId21"/>
    <p:sldId id="269" r:id="rId22"/>
    <p:sldId id="268" r:id="rId23"/>
    <p:sldId id="266" r:id="rId24"/>
    <p:sldId id="272" r:id="rId25"/>
    <p:sldId id="274" r:id="rId26"/>
    <p:sldId id="275" r:id="rId27"/>
    <p:sldId id="276" r:id="rId28"/>
    <p:sldId id="273" r:id="rId29"/>
    <p:sldId id="285" r:id="rId30"/>
    <p:sldId id="284" r:id="rId31"/>
    <p:sldId id="283" r:id="rId3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51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02.09.2025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Овал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02.09.2025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02.09.2025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Объект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Объект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02.09.2025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Объект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Объект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Овал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Овал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3" name="Заголовок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02.09.2025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02.09.2025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Объект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ая соединительная линия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Овал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02.09.2025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02.09.2025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jp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250293" y="3933056"/>
            <a:ext cx="4570178" cy="2088232"/>
          </a:xfrm>
        </p:spPr>
        <p:txBody>
          <a:bodyPr>
            <a:normAutofit fontScale="70000" lnSpcReduction="20000"/>
          </a:bodyPr>
          <a:lstStyle/>
          <a:p>
            <a:endParaRPr lang="ru-RU" b="1" dirty="0">
              <a:solidFill>
                <a:schemeClr val="accent3">
                  <a:lumMod val="50000"/>
                </a:schemeClr>
              </a:solidFill>
            </a:endParaRPr>
          </a:p>
          <a:p>
            <a:endParaRPr lang="ru-RU" b="1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algn="l"/>
            <a:r>
              <a:rPr lang="ru-RU" sz="2600" b="1" u="sng" dirty="0" smtClean="0">
                <a:solidFill>
                  <a:schemeClr val="accent3">
                    <a:lumMod val="50000"/>
                  </a:schemeClr>
                </a:solidFill>
              </a:rPr>
              <a:t>Выполнили</a:t>
            </a:r>
            <a:r>
              <a:rPr lang="ru-RU" sz="2600" b="1" dirty="0" smtClean="0">
                <a:solidFill>
                  <a:schemeClr val="accent3">
                    <a:lumMod val="50000"/>
                  </a:schemeClr>
                </a:solidFill>
              </a:rPr>
              <a:t>: </a:t>
            </a:r>
            <a:r>
              <a:rPr lang="ru-RU" sz="2600" b="1" dirty="0" smtClean="0">
                <a:solidFill>
                  <a:schemeClr val="accent3">
                    <a:lumMod val="50000"/>
                  </a:schemeClr>
                </a:solidFill>
              </a:rPr>
              <a:t>Ильясова Оксана </a:t>
            </a:r>
            <a:r>
              <a:rPr lang="ru-RU" sz="2600" b="1" dirty="0" smtClean="0">
                <a:solidFill>
                  <a:schemeClr val="accent3">
                    <a:lumMod val="50000"/>
                  </a:schemeClr>
                </a:solidFill>
              </a:rPr>
              <a:t>Александровна, Коновалова Жанна Михайловна</a:t>
            </a:r>
          </a:p>
          <a:p>
            <a:pPr algn="l"/>
            <a:r>
              <a:rPr lang="ru-RU" sz="2600" b="1" dirty="0" smtClean="0">
                <a:solidFill>
                  <a:schemeClr val="accent3">
                    <a:lumMod val="50000"/>
                  </a:schemeClr>
                </a:solidFill>
              </a:rPr>
              <a:t>воспитатели </a:t>
            </a:r>
            <a:r>
              <a:rPr lang="ru-RU" sz="2600" b="1" dirty="0" smtClean="0">
                <a:solidFill>
                  <a:schemeClr val="accent3">
                    <a:lumMod val="50000"/>
                  </a:schemeClr>
                </a:solidFill>
              </a:rPr>
              <a:t>МБДОУ «Детский сад 95»</a:t>
            </a:r>
            <a:endParaRPr lang="ru-RU" sz="26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252536" y="188641"/>
            <a:ext cx="9289032" cy="2088231"/>
          </a:xfrm>
        </p:spPr>
        <p:txBody>
          <a:bodyPr>
            <a:noAutofit/>
          </a:bodyPr>
          <a:lstStyle/>
          <a:p>
            <a:pPr marL="182880" indent="0">
              <a:buNone/>
            </a:pPr>
            <a:r>
              <a:rPr lang="ru-RU" sz="3200" b="1" dirty="0" smtClean="0"/>
              <a:t>ПРОЕКТ </a:t>
            </a:r>
            <a:r>
              <a:rPr lang="ru-RU" sz="3200" b="1" dirty="0" smtClean="0"/>
              <a:t>«</a:t>
            </a:r>
            <a:r>
              <a:rPr lang="ru-RU" sz="3200" b="1" dirty="0" smtClean="0"/>
              <a:t>Ай да, </a:t>
            </a:r>
            <a:r>
              <a:rPr lang="ru-RU" sz="3200" b="1" dirty="0" smtClean="0"/>
              <a:t>Зайка</a:t>
            </a:r>
            <a:r>
              <a:rPr lang="ru-RU" sz="3200" b="1" dirty="0" smtClean="0"/>
              <a:t>» </a:t>
            </a:r>
            <a:endParaRPr lang="ru-RU" sz="32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645801" y="6128886"/>
            <a:ext cx="13420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Bef>
                <a:spcPct val="20000"/>
              </a:spcBef>
              <a:buClr>
                <a:srgbClr val="93A299"/>
              </a:buClr>
            </a:pPr>
            <a:r>
              <a:rPr lang="ru-RU" b="1" cap="all" spc="3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2024 </a:t>
            </a:r>
            <a:r>
              <a:rPr lang="ru-RU" b="1" cap="all" spc="3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г</a:t>
            </a:r>
            <a:r>
              <a:rPr lang="ru-RU" b="1" cap="all" spc="3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  <a:endParaRPr lang="ru-RU" b="1" cap="all" spc="3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1026" name="Picture 2" descr="C:\Users\Пользователь\Desktop\IMG-20220330-WA002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349" y="2564905"/>
            <a:ext cx="3239452" cy="3563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67051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1"/>
                </a:solidFill>
              </a:rPr>
              <a:t>Актуальность:</a:t>
            </a:r>
            <a:endParaRPr lang="ru-RU" b="1" dirty="0">
              <a:solidFill>
                <a:schemeClr val="accent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4126232" cy="4572000"/>
          </a:xfrm>
        </p:spPr>
        <p:txBody>
          <a:bodyPr/>
          <a:lstStyle/>
          <a:p>
            <a:pPr marL="0" indent="0">
              <a:buNone/>
            </a:pPr>
            <a:endParaRPr lang="ru-RU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ФГОС ставит перед педагогами раннего возраста следующие цели и задачи, которые определены в целевых ориентирах образования в раннем возрасте. </a:t>
            </a:r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1026" name="Picture 2" descr="C:\Users\Пользователь\Desktop\фото для музея\-.jpg.crdownloa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916832"/>
            <a:ext cx="4326561" cy="3816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92981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accent1"/>
                </a:solidFill>
              </a:rPr>
              <a:t>Целевые ориентиры:</a:t>
            </a:r>
            <a:endParaRPr lang="ru-RU" b="1" dirty="0">
              <a:solidFill>
                <a:schemeClr val="accent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Ребенок интересуется окружающими предметами и активно действует с ними; эмоционально вовлечен в действия с игрушками и другими предметами;</a:t>
            </a:r>
          </a:p>
          <a:p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Владеет активной речью, включенной в общении может обращаться с вопросами и просьбами, понимает речь взрослых; знает название окружающих предметов и игрушек;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004873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0">
              <a:buClr>
                <a:srgbClr val="D16349"/>
              </a:buClr>
            </a:pPr>
            <a:r>
              <a:rPr lang="ru-RU" sz="2500" dirty="0">
                <a:solidFill>
                  <a:schemeClr val="tx2">
                    <a:lumMod val="50000"/>
                  </a:schemeClr>
                </a:solidFill>
              </a:rPr>
              <a:t>Стремится к общению со взрослыми и активно подражает им в движениях и действиях, появляются игры, в которых ребенок воспроизводит действиях взрослых. </a:t>
            </a:r>
            <a:endParaRPr lang="ru-RU" dirty="0" smtClean="0">
              <a:solidFill>
                <a:schemeClr val="tx2">
                  <a:lumMod val="50000"/>
                </a:schemeClr>
              </a:solidFill>
            </a:endParaRPr>
          </a:p>
          <a:p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Проявляет интерес к стихам, песням, сказкам, рассмотрению картинки, стремиться двигаться под музыку эмоционально откликается на различные произведения культуры и искусства;</a:t>
            </a:r>
          </a:p>
          <a:p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У ребенка развита крупная моторика.</a:t>
            </a:r>
            <a:endParaRPr lang="ru-RU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14955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404664"/>
            <a:ext cx="8518720" cy="720080"/>
          </a:xfrm>
        </p:spPr>
        <p:txBody>
          <a:bodyPr>
            <a:normAutofit/>
          </a:bodyPr>
          <a:lstStyle/>
          <a:p>
            <a:pPr algn="l"/>
            <a:r>
              <a:rPr lang="ru-RU" b="1" dirty="0" smtClean="0">
                <a:solidFill>
                  <a:schemeClr val="accent1"/>
                </a:solidFill>
              </a:rPr>
              <a:t>    Участники: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79512" y="1484784"/>
            <a:ext cx="3456384" cy="3960440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ru-RU" sz="2400" dirty="0" smtClean="0">
                <a:solidFill>
                  <a:schemeClr val="bg2">
                    <a:lumMod val="25000"/>
                  </a:schemeClr>
                </a:solidFill>
              </a:rPr>
              <a:t>Воспитатель группы;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400" dirty="0" smtClean="0">
                <a:solidFill>
                  <a:schemeClr val="bg2">
                    <a:lumMod val="25000"/>
                  </a:schemeClr>
                </a:solidFill>
              </a:rPr>
              <a:t> Дети;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400" dirty="0" smtClean="0">
                <a:solidFill>
                  <a:schemeClr val="bg2">
                    <a:lumMod val="25000"/>
                  </a:schemeClr>
                </a:solidFill>
              </a:rPr>
              <a:t> Родители.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330823" y="1628800"/>
            <a:ext cx="4572000" cy="31947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  <a:buClr>
                <a:srgbClr val="D16349"/>
              </a:buClr>
              <a:buSzPct val="85000"/>
            </a:pPr>
            <a:r>
              <a:rPr lang="ru-RU" sz="2400" u="sng" dirty="0" smtClean="0">
                <a:solidFill>
                  <a:schemeClr val="accent1"/>
                </a:solidFill>
              </a:rPr>
              <a:t>Проблемы</a:t>
            </a:r>
            <a:r>
              <a:rPr lang="ru-RU" sz="2400" dirty="0" smtClean="0">
                <a:solidFill>
                  <a:srgbClr val="C5D1D7">
                    <a:lumMod val="25000"/>
                  </a:srgbClr>
                </a:solidFill>
              </a:rPr>
              <a:t>, которые решает </a:t>
            </a:r>
            <a:r>
              <a:rPr lang="ru-RU" sz="2400" dirty="0" smtClean="0">
                <a:solidFill>
                  <a:srgbClr val="C5D1D7">
                    <a:lumMod val="25000"/>
                  </a:srgbClr>
                </a:solidFill>
              </a:rPr>
              <a:t>проект </a:t>
            </a:r>
            <a:r>
              <a:rPr lang="ru-RU" sz="2400" dirty="0" smtClean="0">
                <a:solidFill>
                  <a:srgbClr val="C5D1D7">
                    <a:lumMod val="25000"/>
                  </a:srgbClr>
                </a:solidFill>
              </a:rPr>
              <a:t> «</a:t>
            </a:r>
            <a:r>
              <a:rPr lang="ru-RU" sz="2400" dirty="0" smtClean="0">
                <a:solidFill>
                  <a:srgbClr val="C5D1D7">
                    <a:lumMod val="25000"/>
                  </a:srgbClr>
                </a:solidFill>
              </a:rPr>
              <a:t>Ай да,  </a:t>
            </a:r>
            <a:r>
              <a:rPr lang="ru-RU" sz="2400" dirty="0" smtClean="0">
                <a:solidFill>
                  <a:srgbClr val="C5D1D7">
                    <a:lumMod val="25000"/>
                  </a:srgbClr>
                </a:solidFill>
              </a:rPr>
              <a:t>Зайка</a:t>
            </a:r>
            <a:r>
              <a:rPr lang="ru-RU" sz="2400" dirty="0">
                <a:solidFill>
                  <a:srgbClr val="C5D1D7">
                    <a:lumMod val="25000"/>
                  </a:srgbClr>
                </a:solidFill>
              </a:rPr>
              <a:t>»:</a:t>
            </a:r>
          </a:p>
          <a:p>
            <a:pPr marL="457200" lvl="0" indent="-457200">
              <a:spcBef>
                <a:spcPct val="20000"/>
              </a:spcBef>
              <a:buClr>
                <a:srgbClr val="D16349"/>
              </a:buClr>
              <a:buSzPct val="85000"/>
              <a:buFont typeface="Wingdings" panose="05000000000000000000" pitchFamily="2" charset="2"/>
              <a:buChar char="q"/>
            </a:pPr>
            <a:r>
              <a:rPr lang="ru-RU" sz="2400" dirty="0">
                <a:solidFill>
                  <a:srgbClr val="C5D1D7">
                    <a:lumMod val="25000"/>
                  </a:srgbClr>
                </a:solidFill>
              </a:rPr>
              <a:t>Обогащение и расширение знаний детей о жизни животных на примере зайчика; </a:t>
            </a:r>
          </a:p>
          <a:p>
            <a:pPr marL="514350" lvl="0" indent="-514350">
              <a:spcBef>
                <a:spcPct val="20000"/>
              </a:spcBef>
              <a:buClr>
                <a:srgbClr val="D16349"/>
              </a:buClr>
              <a:buSzPct val="85000"/>
              <a:buFont typeface="Wingdings" panose="05000000000000000000" pitchFamily="2" charset="2"/>
              <a:buChar char="q"/>
            </a:pPr>
            <a:r>
              <a:rPr lang="ru-RU" sz="2400" dirty="0">
                <a:solidFill>
                  <a:srgbClr val="C5D1D7">
                    <a:lumMod val="25000"/>
                  </a:srgbClr>
                </a:solidFill>
              </a:rPr>
              <a:t>Стимулировать речевую и двигательную </a:t>
            </a:r>
            <a:r>
              <a:rPr lang="ru-RU" sz="2400" dirty="0" smtClean="0">
                <a:solidFill>
                  <a:srgbClr val="C5D1D7">
                    <a:lumMod val="25000"/>
                  </a:srgbClr>
                </a:solidFill>
              </a:rPr>
              <a:t>активность.</a:t>
            </a:r>
            <a:endParaRPr lang="ru-RU" sz="2400" dirty="0">
              <a:solidFill>
                <a:srgbClr val="C5D1D7">
                  <a:lumMod val="25000"/>
                </a:srgb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501008"/>
            <a:ext cx="2212579" cy="2703913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313155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1"/>
                </a:solidFill>
              </a:rPr>
              <a:t>Цель:</a:t>
            </a:r>
            <a:endParaRPr lang="ru-RU" b="1" dirty="0">
              <a:solidFill>
                <a:schemeClr val="accent1"/>
              </a:solidFill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179512" y="1628800"/>
            <a:ext cx="4752528" cy="3024336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spcBef>
                <a:spcPct val="20000"/>
              </a:spcBef>
              <a:buClr>
                <a:srgbClr val="D16349"/>
              </a:buClr>
              <a:buSzPct val="85000"/>
            </a:pPr>
            <a:endParaRPr lang="ru-RU" sz="2400" dirty="0">
              <a:solidFill>
                <a:prstClr val="black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755576" y="1988840"/>
            <a:ext cx="4320480" cy="2304256"/>
          </a:xfrm>
        </p:spPr>
        <p:txBody>
          <a:bodyPr>
            <a:normAutofit fontScale="92500" lnSpcReduction="10000"/>
          </a:bodyPr>
          <a:lstStyle/>
          <a:p>
            <a:pPr marL="0" lvl="0" indent="0">
              <a:buClr>
                <a:srgbClr val="D16349"/>
              </a:buClr>
              <a:buNone/>
            </a:pPr>
            <a:r>
              <a:rPr lang="ru-RU" sz="2400" dirty="0">
                <a:solidFill>
                  <a:schemeClr val="accent1"/>
                </a:solidFill>
              </a:rPr>
              <a:t>Формирование у ребенка социально-нравственных качества через организацию разных видов деятельности: игровой, познавательной, музыкально-эстетической, продуктивной.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5" name="Овал 4"/>
          <p:cNvSpPr/>
          <p:nvPr/>
        </p:nvSpPr>
        <p:spPr>
          <a:xfrm>
            <a:off x="4572000" y="3573016"/>
            <a:ext cx="4176464" cy="2664296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dirty="0" smtClean="0">
                <a:solidFill>
                  <a:schemeClr val="accent1"/>
                </a:solidFill>
              </a:rPr>
              <a:t>Овладение детьми игровыми действиями, отражающие известные им жизненные ситуации.</a:t>
            </a:r>
            <a:endParaRPr lang="ru-RU" sz="2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78563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chemeClr val="accent1"/>
                </a:solidFill>
              </a:rPr>
              <a:t>Задачи: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01752" y="1124744"/>
            <a:ext cx="8503920" cy="5256584"/>
          </a:xfrm>
        </p:spPr>
        <p:txBody>
          <a:bodyPr>
            <a:normAutofit fontScale="92500" lnSpcReduction="20000"/>
          </a:bodyPr>
          <a:lstStyle/>
          <a:p>
            <a:endParaRPr lang="ru-RU" dirty="0" smtClean="0"/>
          </a:p>
          <a:p>
            <a:r>
              <a:rPr lang="ru-RU" dirty="0" smtClean="0"/>
              <a:t>Познакомить детей с животным лесом – зайцем, расширить представление о его повадках и особенностях.</a:t>
            </a:r>
          </a:p>
          <a:p>
            <a:r>
              <a:rPr lang="ru-RU" dirty="0" smtClean="0"/>
              <a:t>Развивать восприятие детей, обогащать двигательный опыт, учить действия по слову взрослого; поддерживать интерес к движениям. </a:t>
            </a:r>
          </a:p>
          <a:p>
            <a:r>
              <a:rPr lang="ru-RU" dirty="0" smtClean="0"/>
              <a:t>Развивать эмоциональный отклик на любимое литературное произведение; стимулировать ребенка повторять за воспитателем слова и фразы из знакомых стихотворений. </a:t>
            </a:r>
          </a:p>
          <a:p>
            <a:r>
              <a:rPr lang="ru-RU" dirty="0" smtClean="0"/>
              <a:t>Формировать у детей интерес и положительное отношение к художественному творчеству.</a:t>
            </a:r>
          </a:p>
          <a:p>
            <a:r>
              <a:rPr lang="ru-RU" dirty="0" smtClean="0"/>
              <a:t>Воспитывать у детей бережное отношение к животным; приучать к совместной работе.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444611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824136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accent1"/>
                </a:solidFill>
              </a:rPr>
              <a:t>Родителями группы были изготовлены следующие игры, игрушки, пособия </a:t>
            </a:r>
            <a:endParaRPr lang="ru-RU" b="1" dirty="0">
              <a:solidFill>
                <a:schemeClr val="accent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pPr marL="0" lvl="0" indent="0">
              <a:buClr>
                <a:srgbClr val="D16349"/>
              </a:buClr>
              <a:buNone/>
            </a:pPr>
            <a:r>
              <a:rPr lang="ru-RU" sz="2600" b="1" i="1" dirty="0" smtClean="0">
                <a:solidFill>
                  <a:srgbClr val="D16349">
                    <a:lumMod val="50000"/>
                  </a:srgbClr>
                </a:solidFill>
              </a:rPr>
              <a:t>Выставка </a:t>
            </a:r>
            <a:r>
              <a:rPr lang="ru-RU" sz="2600" b="1" i="1" dirty="0">
                <a:solidFill>
                  <a:srgbClr val="D16349">
                    <a:lumMod val="50000"/>
                  </a:srgbClr>
                </a:solidFill>
              </a:rPr>
              <a:t>«Зайчик»</a:t>
            </a:r>
          </a:p>
          <a:p>
            <a:pPr lvl="0">
              <a:buClr>
                <a:srgbClr val="D16349"/>
              </a:buClr>
              <a:buFont typeface="Wingdings" panose="05000000000000000000" pitchFamily="2" charset="2"/>
              <a:buChar char="v"/>
            </a:pPr>
            <a:r>
              <a:rPr lang="ru-RU" sz="2500" dirty="0">
                <a:solidFill>
                  <a:prstClr val="black"/>
                </a:solidFill>
              </a:rPr>
              <a:t>Игрушки мягкие, из фетра, вязанные, картонные, пластилиновые различного размера «Зайчики»;</a:t>
            </a:r>
          </a:p>
          <a:p>
            <a:pPr lvl="0">
              <a:buClr>
                <a:srgbClr val="D16349"/>
              </a:buClr>
              <a:buFont typeface="Wingdings" panose="05000000000000000000" pitchFamily="2" charset="2"/>
              <a:buChar char="v"/>
            </a:pPr>
            <a:r>
              <a:rPr lang="ru-RU" sz="2500" dirty="0">
                <a:solidFill>
                  <a:prstClr val="black"/>
                </a:solidFill>
              </a:rPr>
              <a:t>Подборка картинок про зайчика; </a:t>
            </a:r>
          </a:p>
          <a:p>
            <a:pPr lvl="0">
              <a:buClr>
                <a:srgbClr val="D16349"/>
              </a:buClr>
              <a:buFont typeface="Wingdings" panose="05000000000000000000" pitchFamily="2" charset="2"/>
              <a:buChar char="v"/>
            </a:pPr>
            <a:r>
              <a:rPr lang="ru-RU" sz="2500" dirty="0">
                <a:solidFill>
                  <a:prstClr val="black"/>
                </a:solidFill>
              </a:rPr>
              <a:t>Раскраски, игры с песком;</a:t>
            </a:r>
          </a:p>
          <a:p>
            <a:pPr lvl="0">
              <a:buClr>
                <a:srgbClr val="D16349"/>
              </a:buClr>
              <a:buFont typeface="Wingdings" panose="05000000000000000000" pitchFamily="2" charset="2"/>
              <a:buChar char="v"/>
            </a:pPr>
            <a:r>
              <a:rPr lang="ru-RU" sz="2500" dirty="0">
                <a:solidFill>
                  <a:prstClr val="black"/>
                </a:solidFill>
              </a:rPr>
              <a:t>Маски для подвижных игр и театрализации;</a:t>
            </a:r>
          </a:p>
          <a:p>
            <a:pPr lvl="0">
              <a:buClr>
                <a:srgbClr val="D16349"/>
              </a:buClr>
              <a:buFont typeface="Wingdings" panose="05000000000000000000" pitchFamily="2" charset="2"/>
              <a:buChar char="v"/>
            </a:pPr>
            <a:r>
              <a:rPr lang="ru-RU" sz="2500" dirty="0">
                <a:solidFill>
                  <a:prstClr val="black"/>
                </a:solidFill>
              </a:rPr>
              <a:t>Картотека стихов, </a:t>
            </a:r>
            <a:r>
              <a:rPr lang="ru-RU" sz="2500" dirty="0" err="1">
                <a:solidFill>
                  <a:prstClr val="black"/>
                </a:solidFill>
              </a:rPr>
              <a:t>потешек</a:t>
            </a:r>
            <a:r>
              <a:rPr lang="ru-RU" sz="2500" dirty="0">
                <a:solidFill>
                  <a:prstClr val="black"/>
                </a:solidFill>
              </a:rPr>
              <a:t>, игр;</a:t>
            </a:r>
          </a:p>
          <a:p>
            <a:pPr lvl="0">
              <a:buClr>
                <a:srgbClr val="D16349"/>
              </a:buClr>
              <a:buFont typeface="Wingdings" panose="05000000000000000000" pitchFamily="2" charset="2"/>
              <a:buChar char="v"/>
            </a:pPr>
            <a:r>
              <a:rPr lang="ru-RU" sz="2500" dirty="0">
                <a:solidFill>
                  <a:prstClr val="black"/>
                </a:solidFill>
              </a:rPr>
              <a:t>Пальчиковые и дидактические игры;</a:t>
            </a:r>
          </a:p>
          <a:p>
            <a:pPr lvl="0">
              <a:buClr>
                <a:srgbClr val="D16349"/>
              </a:buClr>
              <a:buFont typeface="Wingdings" panose="05000000000000000000" pitchFamily="2" charset="2"/>
              <a:buChar char="v"/>
            </a:pPr>
            <a:r>
              <a:rPr lang="ru-RU" sz="2500" dirty="0">
                <a:solidFill>
                  <a:prstClr val="black"/>
                </a:solidFill>
              </a:rPr>
              <a:t>Угощения из фетра, бусы для зайки;</a:t>
            </a:r>
          </a:p>
          <a:p>
            <a:pPr lvl="0">
              <a:buClr>
                <a:srgbClr val="D16349"/>
              </a:buClr>
              <a:buFont typeface="Wingdings" panose="05000000000000000000" pitchFamily="2" charset="2"/>
              <a:buChar char="v"/>
            </a:pPr>
            <a:r>
              <a:rPr lang="ru-RU" sz="2500" dirty="0">
                <a:solidFill>
                  <a:prstClr val="black"/>
                </a:solidFill>
              </a:rPr>
              <a:t>Морковки на тактильные ощущения;</a:t>
            </a:r>
          </a:p>
          <a:p>
            <a:pPr lvl="0">
              <a:buClr>
                <a:srgbClr val="D16349"/>
              </a:buClr>
              <a:buFont typeface="Wingdings" panose="05000000000000000000" pitchFamily="2" charset="2"/>
              <a:buChar char="v"/>
            </a:pPr>
            <a:r>
              <a:rPr lang="ru-RU" sz="2500" dirty="0">
                <a:solidFill>
                  <a:prstClr val="black"/>
                </a:solidFill>
              </a:rPr>
              <a:t>Овощи и фрукты из различных материалов для зайчика;</a:t>
            </a:r>
          </a:p>
          <a:p>
            <a:pPr lvl="0">
              <a:buClr>
                <a:srgbClr val="D16349"/>
              </a:buClr>
              <a:buFont typeface="Wingdings" panose="05000000000000000000" pitchFamily="2" charset="2"/>
              <a:buChar char="v"/>
            </a:pPr>
            <a:r>
              <a:rPr lang="ru-RU" sz="2500" dirty="0">
                <a:solidFill>
                  <a:prstClr val="black"/>
                </a:solidFill>
              </a:rPr>
              <a:t>Фетровые книги, сказки, </a:t>
            </a:r>
            <a:r>
              <a:rPr lang="ru-RU" sz="2500" dirty="0" err="1">
                <a:solidFill>
                  <a:prstClr val="black"/>
                </a:solidFill>
              </a:rPr>
              <a:t>пазлы</a:t>
            </a:r>
            <a:r>
              <a:rPr lang="ru-RU" sz="2500" dirty="0">
                <a:solidFill>
                  <a:prstClr val="black"/>
                </a:solidFill>
              </a:rPr>
              <a:t> про зайку.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629935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1"/>
                </a:solidFill>
              </a:rPr>
              <a:t>Задачи для родителей:</a:t>
            </a:r>
            <a:endParaRPr lang="ru-RU" b="1" dirty="0">
              <a:solidFill>
                <a:schemeClr val="accent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51520" y="1916832"/>
            <a:ext cx="4392488" cy="3672408"/>
          </a:xfrm>
        </p:spPr>
        <p:txBody>
          <a:bodyPr>
            <a:normAutofit/>
          </a:bodyPr>
          <a:lstStyle/>
          <a:p>
            <a:pPr lvl="0">
              <a:buClr>
                <a:srgbClr val="D16349"/>
              </a:buClr>
              <a:buFont typeface="Wingdings" panose="05000000000000000000" pitchFamily="2" charset="2"/>
              <a:buChar char="ü"/>
            </a:pPr>
            <a:r>
              <a:rPr lang="ru-RU" dirty="0">
                <a:solidFill>
                  <a:srgbClr val="D16349">
                    <a:lumMod val="50000"/>
                  </a:srgbClr>
                </a:solidFill>
              </a:rPr>
              <a:t>Создать в семье благоприятные условия для развития личности ребенка в совместной подготовке </a:t>
            </a:r>
            <a:r>
              <a:rPr lang="ru-RU" dirty="0" smtClean="0">
                <a:solidFill>
                  <a:srgbClr val="D16349">
                    <a:lumMod val="50000"/>
                  </a:srgbClr>
                </a:solidFill>
              </a:rPr>
              <a:t>проекта </a:t>
            </a:r>
            <a:r>
              <a:rPr lang="ru-RU" dirty="0" smtClean="0">
                <a:solidFill>
                  <a:srgbClr val="D16349">
                    <a:lumMod val="50000"/>
                  </a:srgbClr>
                </a:solidFill>
              </a:rPr>
              <a:t>« Ай да, Зайчик»;</a:t>
            </a:r>
            <a:endParaRPr lang="ru-RU" dirty="0">
              <a:solidFill>
                <a:srgbClr val="D16349">
                  <a:lumMod val="50000"/>
                </a:srgbClr>
              </a:solidFill>
            </a:endParaRPr>
          </a:p>
          <a:p>
            <a:pPr lvl="0">
              <a:buClr>
                <a:srgbClr val="D16349"/>
              </a:buClr>
              <a:buFont typeface="Wingdings" panose="05000000000000000000" pitchFamily="2" charset="2"/>
              <a:buChar char="ü"/>
            </a:pPr>
            <a:r>
              <a:rPr lang="ru-RU" dirty="0">
                <a:solidFill>
                  <a:srgbClr val="D16349">
                    <a:lumMod val="50000"/>
                  </a:srgbClr>
                </a:solidFill>
              </a:rPr>
              <a:t>Ознакомление детей с художественной литературой. </a:t>
            </a:r>
          </a:p>
          <a:p>
            <a:pPr marL="0" indent="0">
              <a:buNone/>
            </a:pP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1556792"/>
            <a:ext cx="3816424" cy="4595746"/>
          </a:xfrm>
        </p:spPr>
      </p:pic>
    </p:spTree>
    <p:extLst>
      <p:ext uri="{BB962C8B-B14F-4D97-AF65-F5344CB8AC3E}">
        <p14:creationId xmlns:p14="http://schemas.microsoft.com/office/powerpoint/2010/main" val="39726748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Объект 7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476672"/>
            <a:ext cx="4032448" cy="5390073"/>
          </a:xfrm>
        </p:spPr>
      </p:pic>
      <p:pic>
        <p:nvPicPr>
          <p:cNvPr id="7" name="Объект 6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4248472" cy="3028950"/>
          </a:xfrm>
        </p:spPr>
      </p:pic>
      <p:pic>
        <p:nvPicPr>
          <p:cNvPr id="2050" name="Picture 2" descr="C:\Users\Пользователь\Desktop\фото для музея\5990f9bf-ea59-4951-b993-49e2f4e7b7fa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429000"/>
            <a:ext cx="4248472" cy="2924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83145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628800"/>
            <a:ext cx="3240360" cy="4681538"/>
          </a:xfrm>
        </p:spPr>
      </p:pic>
      <p:pic>
        <p:nvPicPr>
          <p:cNvPr id="3074" name="Picture 2" descr="C:\Users\Пользователь\Desktop\фото для музея\206e37aa-ee19-48e0-b522-ef159104272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060848"/>
            <a:ext cx="3348372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188640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4821004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>
              <a:spcBef>
                <a:spcPct val="20000"/>
              </a:spcBef>
            </a:pPr>
            <a:r>
              <a:rPr lang="ru-RU" sz="3200" b="1" dirty="0">
                <a:solidFill>
                  <a:schemeClr val="accent1"/>
                </a:solidFill>
                <a:ea typeface="+mn-ea"/>
                <a:cs typeface="+mn-cs"/>
              </a:rPr>
              <a:t>Задачи для </a:t>
            </a:r>
            <a:r>
              <a:rPr lang="ru-RU" sz="3200" b="1" dirty="0" smtClean="0">
                <a:solidFill>
                  <a:schemeClr val="accent1"/>
                </a:solidFill>
                <a:ea typeface="+mn-ea"/>
                <a:cs typeface="+mn-cs"/>
              </a:rPr>
              <a:t>педагога:</a:t>
            </a:r>
            <a:endParaRPr lang="ru-RU" sz="3200" b="1" dirty="0">
              <a:solidFill>
                <a:schemeClr val="accent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8590728" cy="1769368"/>
          </a:xfrm>
        </p:spPr>
        <p:txBody>
          <a:bodyPr/>
          <a:lstStyle/>
          <a:p>
            <a:pPr lvl="0">
              <a:buClr>
                <a:srgbClr val="D16349"/>
              </a:buClr>
              <a:buFont typeface="Wingdings" panose="05000000000000000000" pitchFamily="2" charset="2"/>
              <a:buChar char="ü"/>
            </a:pPr>
            <a:r>
              <a:rPr lang="ru-RU" dirty="0" smtClean="0">
                <a:solidFill>
                  <a:srgbClr val="D16349">
                    <a:lumMod val="50000"/>
                  </a:srgbClr>
                </a:solidFill>
              </a:rPr>
              <a:t>Осуществить </a:t>
            </a:r>
            <a:r>
              <a:rPr lang="ru-RU" dirty="0">
                <a:solidFill>
                  <a:srgbClr val="D16349">
                    <a:lumMod val="50000"/>
                  </a:srgbClr>
                </a:solidFill>
              </a:rPr>
              <a:t>реализацию мини-музея «зайчика» в разных вида детской деятельности;</a:t>
            </a:r>
          </a:p>
          <a:p>
            <a:pPr lvl="0">
              <a:buClr>
                <a:srgbClr val="D16349"/>
              </a:buClr>
              <a:buFont typeface="Wingdings" panose="05000000000000000000" pitchFamily="2" charset="2"/>
              <a:buChar char="ü"/>
            </a:pPr>
            <a:r>
              <a:rPr lang="ru-RU" dirty="0">
                <a:solidFill>
                  <a:srgbClr val="D16349">
                    <a:lumMod val="50000"/>
                  </a:srgbClr>
                </a:solidFill>
              </a:rPr>
              <a:t>Оказывать детям помощь в выявлении проблемы, в поиске её решения. </a:t>
            </a:r>
          </a:p>
          <a:p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3140968"/>
            <a:ext cx="5203304" cy="3382020"/>
          </a:xfrm>
        </p:spPr>
      </p:pic>
    </p:spTree>
    <p:extLst>
      <p:ext uri="{BB962C8B-B14F-4D97-AF65-F5344CB8AC3E}">
        <p14:creationId xmlns:p14="http://schemas.microsoft.com/office/powerpoint/2010/main" val="33430667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4038600" cy="3028950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7244" y="188640"/>
            <a:ext cx="4038600" cy="3028950"/>
          </a:xfrm>
        </p:spPr>
      </p:pic>
      <p:pic>
        <p:nvPicPr>
          <p:cNvPr id="4098" name="Picture 2" descr="C:\Users\Пользователь\Desktop\фото для музея\a7561ee7-9dc2-4f97-b340-8bcd2b7bbc4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3068960"/>
            <a:ext cx="4294784" cy="3221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01650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1"/>
                </a:solidFill>
              </a:rPr>
              <a:t>Игра «По лесной лужайке»</a:t>
            </a:r>
            <a:endParaRPr lang="ru-RU" b="1" dirty="0">
              <a:solidFill>
                <a:schemeClr val="accent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4486272" cy="457200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u="sng" dirty="0" smtClean="0">
                <a:solidFill>
                  <a:srgbClr val="002060"/>
                </a:solidFill>
              </a:rPr>
              <a:t>Возраст: </a:t>
            </a:r>
            <a:r>
              <a:rPr lang="ru-RU" dirty="0" smtClean="0">
                <a:solidFill>
                  <a:srgbClr val="002060"/>
                </a:solidFill>
              </a:rPr>
              <a:t>1,5-2 года.</a:t>
            </a:r>
          </a:p>
          <a:p>
            <a:pPr marL="0" indent="0">
              <a:buNone/>
            </a:pPr>
            <a:r>
              <a:rPr lang="ru-RU" u="sng" dirty="0" smtClean="0">
                <a:solidFill>
                  <a:srgbClr val="002060"/>
                </a:solidFill>
              </a:rPr>
              <a:t>Цель игры: </a:t>
            </a:r>
          </a:p>
          <a:p>
            <a:pPr marL="0" indent="0">
              <a:buNone/>
            </a:pPr>
            <a:r>
              <a:rPr lang="ru-RU" dirty="0">
                <a:solidFill>
                  <a:srgbClr val="002060"/>
                </a:solidFill>
              </a:rPr>
              <a:t>-</a:t>
            </a:r>
            <a:r>
              <a:rPr lang="ru-RU" dirty="0" smtClean="0">
                <a:solidFill>
                  <a:srgbClr val="002060"/>
                </a:solidFill>
              </a:rPr>
              <a:t>дать представление детям об игровых действиях;</a:t>
            </a:r>
          </a:p>
          <a:p>
            <a:pPr marL="0" indent="0">
              <a:buNone/>
            </a:pPr>
            <a:r>
              <a:rPr lang="ru-RU" u="sng" dirty="0" smtClean="0">
                <a:solidFill>
                  <a:srgbClr val="002060"/>
                </a:solidFill>
              </a:rPr>
              <a:t>Задачи: 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002060"/>
                </a:solidFill>
              </a:rPr>
              <a:t>- обогащать двигательную активность;</a:t>
            </a:r>
            <a:endParaRPr lang="ru-RU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ru-RU" dirty="0" smtClean="0">
                <a:solidFill>
                  <a:srgbClr val="002060"/>
                </a:solidFill>
              </a:rPr>
              <a:t>- учить действовать по слову взрослого;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002060"/>
                </a:solidFill>
              </a:rPr>
              <a:t>- воспитывать бережное отношение к животным. </a:t>
            </a:r>
          </a:p>
          <a:p>
            <a:endParaRPr lang="ru-RU" dirty="0" smtClean="0">
              <a:solidFill>
                <a:srgbClr val="00206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348880"/>
            <a:ext cx="3984443" cy="2988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6290150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>
                <a:solidFill>
                  <a:schemeClr val="accent1"/>
                </a:solidFill>
              </a:rPr>
              <a:t>Ход игры: 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01752" y="1412776"/>
            <a:ext cx="4846312" cy="5256584"/>
          </a:xfrm>
        </p:spPr>
        <p:txBody>
          <a:bodyPr>
            <a:normAutofit fontScale="25000" lnSpcReduction="20000"/>
          </a:bodyPr>
          <a:lstStyle/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7200" dirty="0" smtClean="0">
                <a:solidFill>
                  <a:srgbClr val="002060"/>
                </a:solidFill>
                <a:ea typeface="Calibri"/>
                <a:cs typeface="Calibri" panose="020F0502020204030204" pitchFamily="34" charset="0"/>
              </a:rPr>
              <a:t>Детям одеваются маски» зайчика» , педагог «лисичка».</a:t>
            </a: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7200" dirty="0" smtClean="0">
                <a:solidFill>
                  <a:srgbClr val="002060"/>
                </a:solidFill>
                <a:ea typeface="Calibri"/>
                <a:cs typeface="Calibri" panose="020F0502020204030204" pitchFamily="34" charset="0"/>
              </a:rPr>
              <a:t>Педагог </a:t>
            </a:r>
            <a:r>
              <a:rPr lang="ru-RU" sz="7200" dirty="0">
                <a:solidFill>
                  <a:srgbClr val="002060"/>
                </a:solidFill>
                <a:ea typeface="Calibri"/>
                <a:cs typeface="Calibri" panose="020F0502020204030204" pitchFamily="34" charset="0"/>
              </a:rPr>
              <a:t>проговаривает слова и показывает движения, дети повторяют.</a:t>
            </a: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7200" dirty="0">
                <a:solidFill>
                  <a:srgbClr val="002060"/>
                </a:solidFill>
                <a:ea typeface="Calibri"/>
                <a:cs typeface="Calibri" panose="020F0502020204030204" pitchFamily="34" charset="0"/>
              </a:rPr>
              <a:t>По лесной лужайке, разбежались зайки, </a:t>
            </a: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7200" dirty="0" smtClean="0">
                <a:solidFill>
                  <a:srgbClr val="002060"/>
                </a:solidFill>
                <a:ea typeface="Calibri"/>
                <a:cs typeface="Calibri" panose="020F0502020204030204" pitchFamily="34" charset="0"/>
              </a:rPr>
              <a:t>Вот </a:t>
            </a:r>
            <a:r>
              <a:rPr lang="ru-RU" sz="7200" dirty="0">
                <a:solidFill>
                  <a:srgbClr val="002060"/>
                </a:solidFill>
                <a:ea typeface="Calibri"/>
                <a:cs typeface="Calibri" panose="020F0502020204030204" pitchFamily="34" charset="0"/>
              </a:rPr>
              <a:t>какие зайки, зайки </a:t>
            </a:r>
            <a:r>
              <a:rPr lang="ru-RU" sz="7200" dirty="0" err="1">
                <a:solidFill>
                  <a:srgbClr val="002060"/>
                </a:solidFill>
                <a:ea typeface="Calibri"/>
                <a:cs typeface="Calibri" panose="020F0502020204030204" pitchFamily="34" charset="0"/>
              </a:rPr>
              <a:t>попрыгайки</a:t>
            </a:r>
            <a:r>
              <a:rPr lang="ru-RU" sz="7200" dirty="0">
                <a:solidFill>
                  <a:srgbClr val="002060"/>
                </a:solidFill>
                <a:ea typeface="Calibri"/>
                <a:cs typeface="Calibri" panose="020F0502020204030204" pitchFamily="34" charset="0"/>
              </a:rPr>
              <a:t>!! </a:t>
            </a:r>
            <a:r>
              <a:rPr lang="ru-RU" sz="7200" dirty="0" smtClean="0">
                <a:solidFill>
                  <a:srgbClr val="002060"/>
                </a:solidFill>
                <a:ea typeface="Calibri"/>
                <a:cs typeface="Calibri" panose="020F0502020204030204" pitchFamily="34" charset="0"/>
              </a:rPr>
              <a:t>(дети </a:t>
            </a:r>
            <a:r>
              <a:rPr lang="ru-RU" sz="7200" dirty="0">
                <a:solidFill>
                  <a:srgbClr val="002060"/>
                </a:solidFill>
                <a:ea typeface="Calibri"/>
                <a:cs typeface="Calibri" panose="020F0502020204030204" pitchFamily="34" charset="0"/>
              </a:rPr>
              <a:t>прыгают)</a:t>
            </a: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7200" dirty="0">
                <a:solidFill>
                  <a:srgbClr val="002060"/>
                </a:solidFill>
                <a:ea typeface="Calibri"/>
                <a:cs typeface="Calibri" panose="020F0502020204030204" pitchFamily="34" charset="0"/>
              </a:rPr>
              <a:t>Сели заиньки в кружок, роют лапкой корешок, </a:t>
            </a: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7200" dirty="0" smtClean="0">
                <a:solidFill>
                  <a:srgbClr val="002060"/>
                </a:solidFill>
                <a:ea typeface="Calibri"/>
                <a:cs typeface="Calibri" panose="020F0502020204030204" pitchFamily="34" charset="0"/>
              </a:rPr>
              <a:t>Вот </a:t>
            </a:r>
            <a:r>
              <a:rPr lang="ru-RU" sz="7200" dirty="0">
                <a:solidFill>
                  <a:srgbClr val="002060"/>
                </a:solidFill>
                <a:ea typeface="Calibri"/>
                <a:cs typeface="Calibri" panose="020F0502020204030204" pitchFamily="34" charset="0"/>
              </a:rPr>
              <a:t>какие зайки, зайки </a:t>
            </a:r>
            <a:r>
              <a:rPr lang="ru-RU" sz="7200" dirty="0" err="1">
                <a:solidFill>
                  <a:srgbClr val="002060"/>
                </a:solidFill>
                <a:ea typeface="Calibri"/>
                <a:cs typeface="Calibri" panose="020F0502020204030204" pitchFamily="34" charset="0"/>
              </a:rPr>
              <a:t>попрыгайки</a:t>
            </a:r>
            <a:r>
              <a:rPr lang="ru-RU" sz="7200" dirty="0">
                <a:solidFill>
                  <a:srgbClr val="002060"/>
                </a:solidFill>
                <a:ea typeface="Calibri"/>
                <a:cs typeface="Calibri" panose="020F0502020204030204" pitchFamily="34" charset="0"/>
              </a:rPr>
              <a:t>!</a:t>
            </a: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7200" dirty="0">
                <a:solidFill>
                  <a:srgbClr val="002060"/>
                </a:solidFill>
                <a:ea typeface="Calibri"/>
                <a:cs typeface="Calibri" panose="020F0502020204030204" pitchFamily="34" charset="0"/>
              </a:rPr>
              <a:t>Вдруг бежит лисичка рыжая сестричка:</a:t>
            </a: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7200" dirty="0">
                <a:solidFill>
                  <a:srgbClr val="002060"/>
                </a:solidFill>
                <a:ea typeface="Calibri"/>
                <a:cs typeface="Calibri" panose="020F0502020204030204" pitchFamily="34" charset="0"/>
              </a:rPr>
              <a:t>« Где же мои зайки, зайки </a:t>
            </a:r>
            <a:r>
              <a:rPr lang="ru-RU" sz="7200" dirty="0" err="1">
                <a:solidFill>
                  <a:srgbClr val="002060"/>
                </a:solidFill>
                <a:ea typeface="Calibri"/>
                <a:cs typeface="Calibri" panose="020F0502020204030204" pitchFamily="34" charset="0"/>
              </a:rPr>
              <a:t>попрыгайки</a:t>
            </a:r>
            <a:r>
              <a:rPr lang="ru-RU" sz="7200" dirty="0">
                <a:solidFill>
                  <a:srgbClr val="002060"/>
                </a:solidFill>
                <a:ea typeface="Calibri"/>
                <a:cs typeface="Calibri" panose="020F0502020204030204" pitchFamily="34" charset="0"/>
              </a:rPr>
              <a:t>?»</a:t>
            </a: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7200" dirty="0">
                <a:solidFill>
                  <a:srgbClr val="002060"/>
                </a:solidFill>
                <a:ea typeface="Calibri"/>
                <a:cs typeface="Calibri" panose="020F0502020204030204" pitchFamily="34" charset="0"/>
              </a:rPr>
              <a:t>Вот они…. (дети убегают от лисички)</a:t>
            </a:r>
          </a:p>
          <a:p>
            <a:pPr marL="0" lvl="0" indent="0">
              <a:buClr>
                <a:srgbClr val="D16349"/>
              </a:buClr>
              <a:buNone/>
            </a:pPr>
            <a:endParaRPr lang="ru-RU" dirty="0" smtClean="0">
              <a:solidFill>
                <a:prstClr val="black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7594072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chemeClr val="accent1"/>
                </a:solidFill>
              </a:rPr>
              <a:t>Игра </a:t>
            </a:r>
            <a:r>
              <a:rPr lang="ru-RU" b="1" dirty="0" smtClean="0">
                <a:solidFill>
                  <a:schemeClr val="accent1"/>
                </a:solidFill>
              </a:rPr>
              <a:t>«Прокати морковки»</a:t>
            </a:r>
            <a:endParaRPr lang="ru-RU" dirty="0">
              <a:solidFill>
                <a:schemeClr val="accent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01752" y="1412776"/>
            <a:ext cx="5350368" cy="4686272"/>
          </a:xfrm>
        </p:spPr>
        <p:txBody>
          <a:bodyPr>
            <a:noAutofit/>
          </a:bodyPr>
          <a:lstStyle/>
          <a:p>
            <a:pPr marL="0" lvl="0" indent="0">
              <a:buClr>
                <a:srgbClr val="D16349"/>
              </a:buClr>
              <a:buNone/>
            </a:pPr>
            <a:r>
              <a:rPr lang="ru-RU" sz="2000" u="sng" dirty="0">
                <a:solidFill>
                  <a:srgbClr val="002060"/>
                </a:solidFill>
              </a:rPr>
              <a:t>Возраст: </a:t>
            </a:r>
            <a:r>
              <a:rPr lang="ru-RU" sz="2000" dirty="0">
                <a:solidFill>
                  <a:srgbClr val="002060"/>
                </a:solidFill>
              </a:rPr>
              <a:t>1,5-2 года.</a:t>
            </a:r>
          </a:p>
          <a:p>
            <a:pPr marL="0" lvl="0" indent="0">
              <a:buClr>
                <a:srgbClr val="D16349"/>
              </a:buClr>
              <a:buNone/>
            </a:pPr>
            <a:r>
              <a:rPr lang="ru-RU" sz="2000" u="sng" dirty="0">
                <a:solidFill>
                  <a:srgbClr val="002060"/>
                </a:solidFill>
              </a:rPr>
              <a:t>Цель игры</a:t>
            </a:r>
            <a:r>
              <a:rPr lang="ru-RU" sz="2000" dirty="0" smtClean="0">
                <a:solidFill>
                  <a:srgbClr val="002060"/>
                </a:solidFill>
              </a:rPr>
              <a:t>: -дать </a:t>
            </a:r>
            <a:r>
              <a:rPr lang="ru-RU" sz="2000" dirty="0">
                <a:solidFill>
                  <a:srgbClr val="002060"/>
                </a:solidFill>
              </a:rPr>
              <a:t>представление детям об игровых действиях, отражающие известные им жизненные </a:t>
            </a:r>
            <a:r>
              <a:rPr lang="ru-RU" sz="2000" dirty="0" smtClean="0">
                <a:solidFill>
                  <a:srgbClr val="002060"/>
                </a:solidFill>
              </a:rPr>
              <a:t>ситуации;</a:t>
            </a:r>
            <a:endParaRPr lang="ru-RU" sz="2000" dirty="0">
              <a:solidFill>
                <a:srgbClr val="002060"/>
              </a:solidFill>
            </a:endParaRPr>
          </a:p>
          <a:p>
            <a:pPr marL="0" lvl="0" indent="0">
              <a:buClr>
                <a:srgbClr val="D16349"/>
              </a:buClr>
              <a:buNone/>
            </a:pPr>
            <a:r>
              <a:rPr lang="ru-RU" sz="2000" u="sng" dirty="0">
                <a:solidFill>
                  <a:srgbClr val="002060"/>
                </a:solidFill>
              </a:rPr>
              <a:t>Задачи: </a:t>
            </a:r>
          </a:p>
          <a:p>
            <a:pPr marL="0" lvl="0" indent="0">
              <a:buClr>
                <a:srgbClr val="D16349"/>
              </a:buClr>
              <a:buNone/>
            </a:pPr>
            <a:r>
              <a:rPr lang="ru-RU" sz="2000" dirty="0">
                <a:solidFill>
                  <a:srgbClr val="002060"/>
                </a:solidFill>
              </a:rPr>
              <a:t>- продолжать знакомить детей с животным леса: « Зайка»</a:t>
            </a:r>
          </a:p>
          <a:p>
            <a:pPr marL="0" lvl="0" indent="0">
              <a:buClr>
                <a:srgbClr val="D16349"/>
              </a:buClr>
              <a:buNone/>
            </a:pPr>
            <a:r>
              <a:rPr lang="ru-RU" sz="2000" dirty="0" smtClean="0">
                <a:solidFill>
                  <a:srgbClr val="002060"/>
                </a:solidFill>
              </a:rPr>
              <a:t>- создать </a:t>
            </a:r>
            <a:r>
              <a:rPr lang="ru-RU" sz="2000" dirty="0">
                <a:solidFill>
                  <a:srgbClr val="002060"/>
                </a:solidFill>
              </a:rPr>
              <a:t>ситуацию успеха;</a:t>
            </a:r>
          </a:p>
          <a:p>
            <a:pPr marL="0" lvl="0" indent="0">
              <a:buClr>
                <a:srgbClr val="D16349"/>
              </a:buClr>
              <a:buNone/>
            </a:pPr>
            <a:r>
              <a:rPr lang="ru-RU" sz="2000" dirty="0" smtClean="0">
                <a:solidFill>
                  <a:srgbClr val="002060"/>
                </a:solidFill>
              </a:rPr>
              <a:t>- развивать </a:t>
            </a:r>
            <a:r>
              <a:rPr lang="ru-RU" sz="2000" dirty="0">
                <a:solidFill>
                  <a:srgbClr val="002060"/>
                </a:solidFill>
              </a:rPr>
              <a:t>тактильные ощущения;                                                                                        </a:t>
            </a:r>
            <a:r>
              <a:rPr lang="ru-RU" sz="2000" u="sng" dirty="0">
                <a:solidFill>
                  <a:srgbClr val="002060"/>
                </a:solidFill>
              </a:rPr>
              <a:t>Ход </a:t>
            </a:r>
            <a:r>
              <a:rPr lang="ru-RU" sz="2000" u="sng" dirty="0" smtClean="0">
                <a:solidFill>
                  <a:srgbClr val="002060"/>
                </a:solidFill>
              </a:rPr>
              <a:t>игры</a:t>
            </a:r>
            <a:r>
              <a:rPr lang="ru-RU" sz="2000" dirty="0" smtClean="0">
                <a:solidFill>
                  <a:srgbClr val="002060"/>
                </a:solidFill>
              </a:rPr>
              <a:t>: </a:t>
            </a:r>
          </a:p>
          <a:p>
            <a:pPr marL="0" lvl="0" indent="0">
              <a:buClr>
                <a:srgbClr val="D16349"/>
              </a:buClr>
              <a:buNone/>
            </a:pPr>
            <a:r>
              <a:rPr lang="ru-RU" sz="2000" dirty="0" smtClean="0">
                <a:solidFill>
                  <a:srgbClr val="002060"/>
                </a:solidFill>
              </a:rPr>
              <a:t>Педагог </a:t>
            </a:r>
            <a:r>
              <a:rPr lang="ru-RU" sz="2000" dirty="0">
                <a:solidFill>
                  <a:srgbClr val="002060"/>
                </a:solidFill>
              </a:rPr>
              <a:t>предлагает детям разные виды морковок для зайки, на ощупь тоже разные.</a:t>
            </a:r>
          </a:p>
          <a:p>
            <a:pPr marL="0" lvl="0" indent="0">
              <a:buClr>
                <a:srgbClr val="D16349"/>
              </a:buClr>
              <a:buNone/>
            </a:pPr>
            <a:r>
              <a:rPr lang="ru-RU" sz="2000" dirty="0">
                <a:solidFill>
                  <a:srgbClr val="002060"/>
                </a:solidFill>
              </a:rPr>
              <a:t>Ребята должны собрать на </a:t>
            </a:r>
            <a:r>
              <a:rPr lang="ru-RU" sz="2000" dirty="0" smtClean="0">
                <a:solidFill>
                  <a:srgbClr val="002060"/>
                </a:solidFill>
              </a:rPr>
              <a:t>тележку (машинку) </a:t>
            </a:r>
            <a:r>
              <a:rPr lang="ru-RU" sz="2000" dirty="0">
                <a:solidFill>
                  <a:srgbClr val="002060"/>
                </a:solidFill>
              </a:rPr>
              <a:t>морковки для </a:t>
            </a:r>
            <a:r>
              <a:rPr lang="ru-RU" sz="2000" dirty="0" smtClean="0">
                <a:solidFill>
                  <a:srgbClr val="002060"/>
                </a:solidFill>
              </a:rPr>
              <a:t>зайчика.</a:t>
            </a:r>
            <a:endParaRPr lang="ru-RU" sz="2000" dirty="0">
              <a:solidFill>
                <a:srgbClr val="002060"/>
              </a:solidFill>
            </a:endParaRPr>
          </a:p>
          <a:p>
            <a:pPr marL="0" lvl="0" indent="0">
              <a:buClr>
                <a:srgbClr val="D16349"/>
              </a:buClr>
              <a:buNone/>
            </a:pPr>
            <a:endParaRPr lang="ru-RU" sz="2500" dirty="0" smtClean="0">
              <a:solidFill>
                <a:srgbClr val="002060"/>
              </a:solidFill>
            </a:endParaRPr>
          </a:p>
          <a:p>
            <a:pPr marL="0" lvl="0" indent="0">
              <a:buClr>
                <a:srgbClr val="D16349"/>
              </a:buClr>
              <a:buNone/>
            </a:pPr>
            <a:endParaRPr lang="ru-RU" sz="2500" dirty="0" smtClean="0">
              <a:solidFill>
                <a:srgbClr val="002060"/>
              </a:solidFill>
            </a:endParaRPr>
          </a:p>
          <a:p>
            <a:pPr marL="0" lvl="0" indent="0">
              <a:buClr>
                <a:srgbClr val="D16349"/>
              </a:buClr>
              <a:buNone/>
            </a:pPr>
            <a:endParaRPr lang="ru-RU" sz="2500" dirty="0">
              <a:solidFill>
                <a:srgbClr val="002060"/>
              </a:solidFill>
            </a:endParaRPr>
          </a:p>
          <a:p>
            <a:pPr marL="0" lvl="0" indent="0">
              <a:buClr>
                <a:srgbClr val="D16349"/>
              </a:buClr>
              <a:buNone/>
            </a:pPr>
            <a:endParaRPr lang="ru-RU" sz="2500" dirty="0">
              <a:solidFill>
                <a:srgbClr val="002060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281964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chemeClr val="accent1"/>
                </a:solidFill>
              </a:rPr>
              <a:t>Игра </a:t>
            </a:r>
            <a:r>
              <a:rPr lang="ru-RU" b="1" dirty="0" smtClean="0">
                <a:solidFill>
                  <a:schemeClr val="accent1"/>
                </a:solidFill>
              </a:rPr>
              <a:t>«Чего не стало?»</a:t>
            </a:r>
            <a:endParaRPr lang="ru-RU" dirty="0">
              <a:solidFill>
                <a:schemeClr val="accent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251520" y="1412776"/>
            <a:ext cx="5040560" cy="5112568"/>
          </a:xfrm>
        </p:spPr>
        <p:txBody>
          <a:bodyPr/>
          <a:lstStyle/>
          <a:p>
            <a:pPr marL="0" lvl="0" indent="0">
              <a:buClr>
                <a:srgbClr val="D16349"/>
              </a:buClr>
              <a:buNone/>
            </a:pPr>
            <a:r>
              <a:rPr lang="ru-RU" sz="2000" u="sng" dirty="0">
                <a:solidFill>
                  <a:srgbClr val="002060"/>
                </a:solidFill>
              </a:rPr>
              <a:t>Возраст: </a:t>
            </a:r>
            <a:r>
              <a:rPr lang="ru-RU" sz="2000" dirty="0">
                <a:solidFill>
                  <a:srgbClr val="002060"/>
                </a:solidFill>
              </a:rPr>
              <a:t>1,5-2 года.</a:t>
            </a:r>
          </a:p>
          <a:p>
            <a:pPr marL="0" lvl="0" indent="0">
              <a:buClr>
                <a:srgbClr val="D16349"/>
              </a:buClr>
              <a:buNone/>
            </a:pPr>
            <a:r>
              <a:rPr lang="ru-RU" sz="2000" u="sng" dirty="0">
                <a:solidFill>
                  <a:srgbClr val="002060"/>
                </a:solidFill>
              </a:rPr>
              <a:t>Цель игры</a:t>
            </a:r>
            <a:r>
              <a:rPr lang="ru-RU" sz="2000" dirty="0">
                <a:solidFill>
                  <a:srgbClr val="002060"/>
                </a:solidFill>
              </a:rPr>
              <a:t>: -дать представление детям об игровых действиях, отражающие известные им жизненные ситуации;</a:t>
            </a:r>
          </a:p>
          <a:p>
            <a:pPr marL="0" lvl="0" indent="0">
              <a:buClr>
                <a:srgbClr val="D16349"/>
              </a:buClr>
              <a:buNone/>
            </a:pPr>
            <a:r>
              <a:rPr lang="ru-RU" sz="2000" u="sng" dirty="0">
                <a:solidFill>
                  <a:srgbClr val="002060"/>
                </a:solidFill>
              </a:rPr>
              <a:t>Задачи: </a:t>
            </a:r>
          </a:p>
          <a:p>
            <a:pPr marL="0" lvl="0" indent="0">
              <a:buClr>
                <a:srgbClr val="D16349"/>
              </a:buClr>
              <a:buNone/>
            </a:pPr>
            <a:r>
              <a:rPr lang="ru-RU" sz="2000" dirty="0" smtClean="0">
                <a:solidFill>
                  <a:srgbClr val="002060"/>
                </a:solidFill>
              </a:rPr>
              <a:t>-развивать речь детей;</a:t>
            </a:r>
          </a:p>
          <a:p>
            <a:pPr marL="0" lvl="0" indent="0">
              <a:buClr>
                <a:srgbClr val="D16349"/>
              </a:buClr>
              <a:buNone/>
            </a:pPr>
            <a:r>
              <a:rPr lang="ru-RU" sz="2000" dirty="0" smtClean="0">
                <a:solidFill>
                  <a:srgbClr val="002060"/>
                </a:solidFill>
              </a:rPr>
              <a:t>- </a:t>
            </a:r>
            <a:r>
              <a:rPr lang="ru-RU" sz="2000" dirty="0">
                <a:solidFill>
                  <a:srgbClr val="002060"/>
                </a:solidFill>
              </a:rPr>
              <a:t>создать ситуацию успеха;</a:t>
            </a:r>
          </a:p>
          <a:p>
            <a:pPr marL="0" lvl="0" indent="0">
              <a:buClr>
                <a:srgbClr val="D16349"/>
              </a:buClr>
              <a:buNone/>
            </a:pPr>
            <a:r>
              <a:rPr lang="ru-RU" sz="2000" dirty="0">
                <a:solidFill>
                  <a:srgbClr val="002060"/>
                </a:solidFill>
              </a:rPr>
              <a:t>- развивать </a:t>
            </a:r>
            <a:r>
              <a:rPr lang="ru-RU" sz="2000" dirty="0" smtClean="0">
                <a:solidFill>
                  <a:srgbClr val="002060"/>
                </a:solidFill>
              </a:rPr>
              <a:t>мышление, ощущение;                                                                                        </a:t>
            </a:r>
            <a:r>
              <a:rPr lang="ru-RU" sz="2000" u="sng" dirty="0">
                <a:solidFill>
                  <a:srgbClr val="002060"/>
                </a:solidFill>
              </a:rPr>
              <a:t>Ход игры</a:t>
            </a:r>
            <a:r>
              <a:rPr lang="ru-RU" sz="2000" dirty="0">
                <a:solidFill>
                  <a:srgbClr val="002060"/>
                </a:solidFill>
              </a:rPr>
              <a:t>: </a:t>
            </a:r>
          </a:p>
          <a:p>
            <a:pPr marL="0" lvl="0" indent="0">
              <a:buClr>
                <a:srgbClr val="D16349"/>
              </a:buClr>
              <a:buNone/>
            </a:pPr>
            <a:r>
              <a:rPr lang="ru-RU" sz="2000" dirty="0">
                <a:solidFill>
                  <a:srgbClr val="002060"/>
                </a:solidFill>
              </a:rPr>
              <a:t>Педагог предлагает детям посмотреть на морковки, зайчика, капусту;</a:t>
            </a:r>
          </a:p>
          <a:p>
            <a:pPr marL="0" lvl="0" indent="0">
              <a:buClr>
                <a:srgbClr val="D16349"/>
              </a:buClr>
              <a:buNone/>
            </a:pPr>
            <a:r>
              <a:rPr lang="ru-RU" sz="2000" dirty="0">
                <a:solidFill>
                  <a:srgbClr val="002060"/>
                </a:solidFill>
              </a:rPr>
              <a:t>Затем убирает </a:t>
            </a:r>
            <a:r>
              <a:rPr lang="ru-RU" sz="2000" dirty="0" smtClean="0">
                <a:solidFill>
                  <a:srgbClr val="002060"/>
                </a:solidFill>
              </a:rPr>
              <a:t>что-нибудь</a:t>
            </a:r>
            <a:r>
              <a:rPr lang="ru-RU" sz="2000" dirty="0">
                <a:solidFill>
                  <a:srgbClr val="002060"/>
                </a:solidFill>
              </a:rPr>
              <a:t>, задает вопросы: « Чего не стало</a:t>
            </a:r>
            <a:r>
              <a:rPr lang="ru-RU" sz="2000" dirty="0" smtClean="0">
                <a:solidFill>
                  <a:srgbClr val="002060"/>
                </a:solidFill>
              </a:rPr>
              <a:t>?».</a:t>
            </a:r>
          </a:p>
          <a:p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564331"/>
            <a:ext cx="3709753" cy="25127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6496095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chemeClr val="accent1"/>
                </a:solidFill>
              </a:rPr>
              <a:t>Игра </a:t>
            </a:r>
            <a:r>
              <a:rPr lang="ru-RU" b="1" dirty="0" smtClean="0">
                <a:solidFill>
                  <a:schemeClr val="accent1"/>
                </a:solidFill>
              </a:rPr>
              <a:t>«Книжки-малышки»</a:t>
            </a:r>
            <a:endParaRPr lang="ru-RU" dirty="0">
              <a:solidFill>
                <a:schemeClr val="accent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3766192" cy="4572000"/>
          </a:xfrm>
        </p:spPr>
        <p:txBody>
          <a:bodyPr>
            <a:normAutofit lnSpcReduction="10000"/>
          </a:bodyPr>
          <a:lstStyle/>
          <a:p>
            <a:pPr marL="0" lvl="0" indent="0">
              <a:buClr>
                <a:srgbClr val="D16349"/>
              </a:buClr>
              <a:buNone/>
            </a:pPr>
            <a:r>
              <a:rPr lang="ru-RU" sz="2000" u="sng" dirty="0">
                <a:solidFill>
                  <a:srgbClr val="002060"/>
                </a:solidFill>
              </a:rPr>
              <a:t>Возраст: </a:t>
            </a:r>
            <a:r>
              <a:rPr lang="ru-RU" sz="2000" dirty="0">
                <a:solidFill>
                  <a:srgbClr val="002060"/>
                </a:solidFill>
              </a:rPr>
              <a:t>1,5-2 года.</a:t>
            </a:r>
          </a:p>
          <a:p>
            <a:pPr marL="0" lvl="0" indent="0">
              <a:buClr>
                <a:srgbClr val="D16349"/>
              </a:buClr>
              <a:buNone/>
            </a:pPr>
            <a:r>
              <a:rPr lang="ru-RU" sz="2000" u="sng" dirty="0">
                <a:solidFill>
                  <a:srgbClr val="002060"/>
                </a:solidFill>
              </a:rPr>
              <a:t>Цель игры</a:t>
            </a:r>
            <a:r>
              <a:rPr lang="ru-RU" sz="2000" dirty="0">
                <a:solidFill>
                  <a:srgbClr val="002060"/>
                </a:solidFill>
              </a:rPr>
              <a:t>: </a:t>
            </a:r>
            <a:r>
              <a:rPr lang="ru-RU" sz="2000" dirty="0" smtClean="0">
                <a:solidFill>
                  <a:srgbClr val="002060"/>
                </a:solidFill>
              </a:rPr>
              <a:t>-познакомить детей с художественной литературой;</a:t>
            </a:r>
            <a:endParaRPr lang="ru-RU" sz="2000" dirty="0">
              <a:solidFill>
                <a:srgbClr val="002060"/>
              </a:solidFill>
            </a:endParaRPr>
          </a:p>
          <a:p>
            <a:pPr marL="0" lvl="0" indent="0">
              <a:buClr>
                <a:srgbClr val="D16349"/>
              </a:buClr>
              <a:buNone/>
            </a:pPr>
            <a:r>
              <a:rPr lang="ru-RU" sz="2000" u="sng" dirty="0">
                <a:solidFill>
                  <a:srgbClr val="002060"/>
                </a:solidFill>
              </a:rPr>
              <a:t>Задачи: </a:t>
            </a:r>
          </a:p>
          <a:p>
            <a:pPr marL="0" lvl="0" indent="0">
              <a:buClr>
                <a:srgbClr val="D16349"/>
              </a:buClr>
              <a:buNone/>
            </a:pPr>
            <a:r>
              <a:rPr lang="ru-RU" sz="2000" dirty="0">
                <a:solidFill>
                  <a:srgbClr val="002060"/>
                </a:solidFill>
              </a:rPr>
              <a:t>-развивать </a:t>
            </a:r>
            <a:r>
              <a:rPr lang="ru-RU" sz="2000" dirty="0" smtClean="0">
                <a:solidFill>
                  <a:srgbClr val="002060"/>
                </a:solidFill>
              </a:rPr>
              <a:t>восприятие детей;</a:t>
            </a:r>
            <a:endParaRPr lang="ru-RU" sz="2000" dirty="0">
              <a:solidFill>
                <a:srgbClr val="002060"/>
              </a:solidFill>
            </a:endParaRPr>
          </a:p>
          <a:p>
            <a:pPr marL="0" lvl="0" indent="0">
              <a:buClr>
                <a:srgbClr val="D16349"/>
              </a:buClr>
              <a:buNone/>
            </a:pPr>
            <a:r>
              <a:rPr lang="ru-RU" sz="2000" dirty="0">
                <a:solidFill>
                  <a:srgbClr val="002060"/>
                </a:solidFill>
              </a:rPr>
              <a:t>- создать ситуацию успеха;</a:t>
            </a:r>
          </a:p>
          <a:p>
            <a:pPr marL="0" lvl="0" indent="0">
              <a:buClr>
                <a:srgbClr val="D16349"/>
              </a:buClr>
              <a:buNone/>
            </a:pPr>
            <a:r>
              <a:rPr lang="ru-RU" sz="2000" dirty="0">
                <a:solidFill>
                  <a:srgbClr val="002060"/>
                </a:solidFill>
              </a:rPr>
              <a:t>- продолжать знакомить детей с животным леса: « Зайка</a:t>
            </a:r>
            <a:r>
              <a:rPr lang="ru-RU" sz="2000" dirty="0" smtClean="0">
                <a:solidFill>
                  <a:srgbClr val="002060"/>
                </a:solidFill>
              </a:rPr>
              <a:t>».                                                                                        </a:t>
            </a:r>
            <a:r>
              <a:rPr lang="ru-RU" sz="2000" u="sng" dirty="0">
                <a:solidFill>
                  <a:srgbClr val="002060"/>
                </a:solidFill>
              </a:rPr>
              <a:t>Ход игры</a:t>
            </a:r>
            <a:r>
              <a:rPr lang="ru-RU" sz="2000" dirty="0">
                <a:solidFill>
                  <a:srgbClr val="002060"/>
                </a:solidFill>
              </a:rPr>
              <a:t>: </a:t>
            </a:r>
          </a:p>
          <a:p>
            <a:pPr marL="0" lvl="0" indent="0">
              <a:buClr>
                <a:srgbClr val="D16349"/>
              </a:buClr>
              <a:buNone/>
            </a:pPr>
            <a:r>
              <a:rPr lang="ru-RU" sz="2000" dirty="0">
                <a:solidFill>
                  <a:srgbClr val="002060"/>
                </a:solidFill>
              </a:rPr>
              <a:t>Детям читать стихи, сказочки про зайчика, затем задать вопросы.</a:t>
            </a:r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628800"/>
            <a:ext cx="4176464" cy="2520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1328238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28600"/>
            <a:ext cx="9324528" cy="680120"/>
          </a:xfrm>
        </p:spPr>
        <p:txBody>
          <a:bodyPr>
            <a:normAutofit/>
          </a:bodyPr>
          <a:lstStyle/>
          <a:p>
            <a:r>
              <a:rPr lang="ru-RU" sz="2800" b="1" dirty="0">
                <a:solidFill>
                  <a:schemeClr val="accent1"/>
                </a:solidFill>
              </a:rPr>
              <a:t>Игра </a:t>
            </a:r>
            <a:r>
              <a:rPr lang="ru-RU" sz="2800" b="1" dirty="0" smtClean="0">
                <a:solidFill>
                  <a:schemeClr val="accent1"/>
                </a:solidFill>
              </a:rPr>
              <a:t>«Многофункциональный куб-Зайчик»</a:t>
            </a:r>
            <a:endParaRPr lang="ru-RU" sz="2800" dirty="0">
              <a:solidFill>
                <a:schemeClr val="accent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4126232" cy="4926288"/>
          </a:xfrm>
        </p:spPr>
        <p:txBody>
          <a:bodyPr>
            <a:normAutofit lnSpcReduction="10000"/>
          </a:bodyPr>
          <a:lstStyle/>
          <a:p>
            <a:pPr marL="0" lvl="0" indent="0">
              <a:buClr>
                <a:srgbClr val="D16349"/>
              </a:buClr>
              <a:buNone/>
            </a:pPr>
            <a:r>
              <a:rPr lang="ru-RU" sz="2000" u="sng" dirty="0">
                <a:solidFill>
                  <a:srgbClr val="002060"/>
                </a:solidFill>
              </a:rPr>
              <a:t>Возраст: </a:t>
            </a:r>
            <a:r>
              <a:rPr lang="ru-RU" sz="2000" dirty="0">
                <a:solidFill>
                  <a:srgbClr val="002060"/>
                </a:solidFill>
              </a:rPr>
              <a:t>1,5-2 года.</a:t>
            </a:r>
          </a:p>
          <a:p>
            <a:pPr marL="0" lvl="0" indent="0">
              <a:buClr>
                <a:srgbClr val="D16349"/>
              </a:buClr>
              <a:buNone/>
            </a:pPr>
            <a:r>
              <a:rPr lang="ru-RU" sz="2000" u="sng" dirty="0">
                <a:solidFill>
                  <a:srgbClr val="002060"/>
                </a:solidFill>
              </a:rPr>
              <a:t>Цель игры</a:t>
            </a:r>
            <a:r>
              <a:rPr lang="ru-RU" sz="2000" dirty="0">
                <a:solidFill>
                  <a:srgbClr val="002060"/>
                </a:solidFill>
              </a:rPr>
              <a:t>: -познакомить детей с </a:t>
            </a:r>
            <a:r>
              <a:rPr lang="ru-RU" sz="2000" dirty="0" smtClean="0">
                <a:solidFill>
                  <a:srgbClr val="002060"/>
                </a:solidFill>
              </a:rPr>
              <a:t>многофункциональным кубом – «Зайчик»;</a:t>
            </a:r>
            <a:endParaRPr lang="ru-RU" sz="2000" dirty="0">
              <a:solidFill>
                <a:srgbClr val="002060"/>
              </a:solidFill>
            </a:endParaRPr>
          </a:p>
          <a:p>
            <a:pPr marL="0" lvl="0" indent="0">
              <a:buClr>
                <a:srgbClr val="D16349"/>
              </a:buClr>
              <a:buNone/>
            </a:pPr>
            <a:r>
              <a:rPr lang="ru-RU" sz="2000" u="sng" dirty="0">
                <a:solidFill>
                  <a:srgbClr val="002060"/>
                </a:solidFill>
              </a:rPr>
              <a:t>Задачи: </a:t>
            </a:r>
          </a:p>
          <a:p>
            <a:pPr marL="0" lvl="0" indent="0">
              <a:buClr>
                <a:srgbClr val="D16349"/>
              </a:buClr>
              <a:buNone/>
            </a:pPr>
            <a:r>
              <a:rPr lang="ru-RU" sz="2000" dirty="0">
                <a:solidFill>
                  <a:srgbClr val="002060"/>
                </a:solidFill>
              </a:rPr>
              <a:t>-развивать восприятие </a:t>
            </a:r>
            <a:r>
              <a:rPr lang="ru-RU" sz="2000" dirty="0" smtClean="0">
                <a:solidFill>
                  <a:srgbClr val="002060"/>
                </a:solidFill>
              </a:rPr>
              <a:t>детей мелкую моторику пальцев рук;</a:t>
            </a:r>
            <a:endParaRPr lang="ru-RU" sz="2000" dirty="0">
              <a:solidFill>
                <a:srgbClr val="002060"/>
              </a:solidFill>
            </a:endParaRPr>
          </a:p>
          <a:p>
            <a:pPr marL="0" lvl="0" indent="0">
              <a:buClr>
                <a:srgbClr val="D16349"/>
              </a:buClr>
              <a:buNone/>
            </a:pPr>
            <a:r>
              <a:rPr lang="ru-RU" sz="2000" dirty="0" smtClean="0">
                <a:solidFill>
                  <a:srgbClr val="002060"/>
                </a:solidFill>
              </a:rPr>
              <a:t>- пополнять </a:t>
            </a:r>
            <a:r>
              <a:rPr lang="ru-RU" sz="2000" dirty="0">
                <a:solidFill>
                  <a:srgbClr val="002060"/>
                </a:solidFill>
              </a:rPr>
              <a:t>активный словарь детей;</a:t>
            </a:r>
          </a:p>
          <a:p>
            <a:pPr marL="0" lvl="0" indent="0">
              <a:buClr>
                <a:srgbClr val="D16349"/>
              </a:buClr>
              <a:buNone/>
            </a:pPr>
            <a:r>
              <a:rPr lang="ru-RU" sz="2000" dirty="0" smtClean="0">
                <a:solidFill>
                  <a:srgbClr val="002060"/>
                </a:solidFill>
              </a:rPr>
              <a:t>- воспитывать </a:t>
            </a:r>
            <a:r>
              <a:rPr lang="ru-RU" sz="2000" dirty="0">
                <a:solidFill>
                  <a:srgbClr val="002060"/>
                </a:solidFill>
              </a:rPr>
              <a:t>у детей бережное отношение к </a:t>
            </a:r>
            <a:r>
              <a:rPr lang="ru-RU" sz="2000" dirty="0" smtClean="0">
                <a:solidFill>
                  <a:srgbClr val="002060"/>
                </a:solidFill>
              </a:rPr>
              <a:t>животным.                                                                                     </a:t>
            </a:r>
            <a:r>
              <a:rPr lang="ru-RU" sz="2000" u="sng" dirty="0">
                <a:solidFill>
                  <a:srgbClr val="002060"/>
                </a:solidFill>
              </a:rPr>
              <a:t>Ход игры</a:t>
            </a:r>
            <a:r>
              <a:rPr lang="ru-RU" sz="2000" dirty="0">
                <a:solidFill>
                  <a:srgbClr val="002060"/>
                </a:solidFill>
              </a:rPr>
              <a:t>: </a:t>
            </a:r>
          </a:p>
          <a:p>
            <a:pPr marL="0" lvl="0" indent="0">
              <a:buClr>
                <a:srgbClr val="D16349"/>
              </a:buClr>
              <a:buNone/>
            </a:pPr>
            <a:r>
              <a:rPr lang="ru-RU" sz="2000" dirty="0">
                <a:solidFill>
                  <a:srgbClr val="002060"/>
                </a:solidFill>
              </a:rPr>
              <a:t>Рассмотреть с детьми куб – Зайчик, выполняя разнообразные задания на кубе – Зайчик.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2840565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>
                <a:solidFill>
                  <a:schemeClr val="accent1"/>
                </a:solidFill>
              </a:rPr>
              <a:t>Игра </a:t>
            </a:r>
            <a:r>
              <a:rPr lang="ru-RU" sz="2800" b="1" dirty="0" smtClean="0">
                <a:solidFill>
                  <a:schemeClr val="accent1"/>
                </a:solidFill>
              </a:rPr>
              <a:t>«Сказка из фетра «Колобок»</a:t>
            </a:r>
            <a:endParaRPr lang="ru-RU" dirty="0">
              <a:solidFill>
                <a:schemeClr val="accent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4486272" cy="4572000"/>
          </a:xfrm>
        </p:spPr>
        <p:txBody>
          <a:bodyPr>
            <a:normAutofit lnSpcReduction="10000"/>
          </a:bodyPr>
          <a:lstStyle/>
          <a:p>
            <a:pPr marL="0" lvl="0" indent="0">
              <a:buClr>
                <a:srgbClr val="D16349"/>
              </a:buClr>
              <a:buNone/>
            </a:pPr>
            <a:r>
              <a:rPr lang="ru-RU" sz="2000" u="sng" dirty="0">
                <a:solidFill>
                  <a:srgbClr val="002060"/>
                </a:solidFill>
              </a:rPr>
              <a:t>Возраст: </a:t>
            </a:r>
            <a:r>
              <a:rPr lang="ru-RU" sz="2000" dirty="0">
                <a:solidFill>
                  <a:srgbClr val="002060"/>
                </a:solidFill>
              </a:rPr>
              <a:t>1,5-2 года.</a:t>
            </a:r>
          </a:p>
          <a:p>
            <a:pPr marL="0" lvl="0" indent="0">
              <a:buClr>
                <a:srgbClr val="D16349"/>
              </a:buClr>
              <a:buNone/>
            </a:pPr>
            <a:r>
              <a:rPr lang="ru-RU" sz="2000" u="sng" dirty="0">
                <a:solidFill>
                  <a:srgbClr val="002060"/>
                </a:solidFill>
              </a:rPr>
              <a:t>Цель игры</a:t>
            </a:r>
            <a:r>
              <a:rPr lang="ru-RU" sz="2000" dirty="0">
                <a:solidFill>
                  <a:srgbClr val="002060"/>
                </a:solidFill>
              </a:rPr>
              <a:t>: </a:t>
            </a:r>
            <a:r>
              <a:rPr lang="ru-RU" sz="2000" dirty="0" smtClean="0">
                <a:solidFill>
                  <a:srgbClr val="002060"/>
                </a:solidFill>
              </a:rPr>
              <a:t>-развивать речь детей как средство общения, понимать речь взрослых, сверстников. </a:t>
            </a:r>
            <a:endParaRPr lang="ru-RU" sz="2000" dirty="0">
              <a:solidFill>
                <a:srgbClr val="002060"/>
              </a:solidFill>
            </a:endParaRPr>
          </a:p>
          <a:p>
            <a:pPr marL="0" lvl="0" indent="0">
              <a:buClr>
                <a:srgbClr val="D16349"/>
              </a:buClr>
              <a:buNone/>
            </a:pPr>
            <a:r>
              <a:rPr lang="ru-RU" sz="2000" u="sng" dirty="0">
                <a:solidFill>
                  <a:srgbClr val="002060"/>
                </a:solidFill>
              </a:rPr>
              <a:t>Задачи: </a:t>
            </a:r>
          </a:p>
          <a:p>
            <a:pPr marL="0" lvl="0" indent="0">
              <a:buClr>
                <a:srgbClr val="D16349"/>
              </a:buClr>
              <a:buNone/>
            </a:pPr>
            <a:r>
              <a:rPr lang="ru-RU" sz="2000" dirty="0">
                <a:solidFill>
                  <a:srgbClr val="002060"/>
                </a:solidFill>
              </a:rPr>
              <a:t>-развивать </a:t>
            </a:r>
            <a:r>
              <a:rPr lang="ru-RU" sz="2000" dirty="0" smtClean="0">
                <a:solidFill>
                  <a:srgbClr val="002060"/>
                </a:solidFill>
              </a:rPr>
              <a:t>эмоциональный отклик на литературное произведение сказки «</a:t>
            </a:r>
            <a:r>
              <a:rPr lang="ru-RU" sz="2000" dirty="0">
                <a:solidFill>
                  <a:srgbClr val="002060"/>
                </a:solidFill>
              </a:rPr>
              <a:t>К</a:t>
            </a:r>
            <a:r>
              <a:rPr lang="ru-RU" sz="2000" dirty="0" smtClean="0">
                <a:solidFill>
                  <a:srgbClr val="002060"/>
                </a:solidFill>
              </a:rPr>
              <a:t>олобок»;</a:t>
            </a:r>
            <a:endParaRPr lang="ru-RU" sz="2000" dirty="0">
              <a:solidFill>
                <a:srgbClr val="002060"/>
              </a:solidFill>
            </a:endParaRPr>
          </a:p>
          <a:p>
            <a:pPr marL="0" lvl="0" indent="0">
              <a:buClr>
                <a:srgbClr val="D16349"/>
              </a:buClr>
              <a:buNone/>
            </a:pPr>
            <a:r>
              <a:rPr lang="ru-RU" sz="2000" dirty="0">
                <a:solidFill>
                  <a:srgbClr val="002060"/>
                </a:solidFill>
              </a:rPr>
              <a:t>- пополнять активный словарь детей;</a:t>
            </a:r>
          </a:p>
          <a:p>
            <a:pPr marL="0" lvl="0" indent="0">
              <a:buClr>
                <a:srgbClr val="D16349"/>
              </a:buClr>
              <a:buNone/>
            </a:pPr>
            <a:r>
              <a:rPr lang="ru-RU" sz="2000" dirty="0">
                <a:solidFill>
                  <a:srgbClr val="002060"/>
                </a:solidFill>
              </a:rPr>
              <a:t>- воспитывать у детей бережное отношение к животным.                                                                                     </a:t>
            </a:r>
            <a:r>
              <a:rPr lang="ru-RU" sz="2000" u="sng" dirty="0">
                <a:solidFill>
                  <a:srgbClr val="002060"/>
                </a:solidFill>
              </a:rPr>
              <a:t>Ход игры</a:t>
            </a:r>
            <a:r>
              <a:rPr lang="ru-RU" sz="2000" dirty="0">
                <a:solidFill>
                  <a:srgbClr val="002060"/>
                </a:solidFill>
              </a:rPr>
              <a:t>: </a:t>
            </a:r>
          </a:p>
          <a:p>
            <a:pPr marL="0" lvl="0" indent="0">
              <a:buClr>
                <a:srgbClr val="D16349"/>
              </a:buClr>
              <a:buNone/>
            </a:pPr>
            <a:r>
              <a:rPr lang="ru-RU" sz="2000" dirty="0">
                <a:solidFill>
                  <a:srgbClr val="002060"/>
                </a:solidFill>
              </a:rPr>
              <a:t>П</a:t>
            </a:r>
            <a:r>
              <a:rPr lang="ru-RU" sz="2000" dirty="0" smtClean="0">
                <a:solidFill>
                  <a:srgbClr val="002060"/>
                </a:solidFill>
              </a:rPr>
              <a:t>едагог читает сказку «Колобок», с показом иллюстраций. </a:t>
            </a:r>
            <a:endParaRPr lang="ru-RU" dirty="0">
              <a:solidFill>
                <a:prstClr val="black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8087317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b="1" dirty="0">
                <a:solidFill>
                  <a:schemeClr val="accent1"/>
                </a:solidFill>
              </a:rPr>
              <a:t>Игра </a:t>
            </a:r>
            <a:r>
              <a:rPr lang="ru-RU" sz="2800" b="1" dirty="0" smtClean="0">
                <a:solidFill>
                  <a:schemeClr val="accent1"/>
                </a:solidFill>
              </a:rPr>
              <a:t>«Веселый огород»</a:t>
            </a:r>
            <a:endParaRPr lang="ru-RU" dirty="0">
              <a:solidFill>
                <a:schemeClr val="accent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4270248" cy="5070304"/>
          </a:xfrm>
        </p:spPr>
        <p:txBody>
          <a:bodyPr>
            <a:normAutofit fontScale="92500" lnSpcReduction="10000"/>
          </a:bodyPr>
          <a:lstStyle/>
          <a:p>
            <a:pPr marL="0" lvl="0" indent="0">
              <a:buClr>
                <a:srgbClr val="D16349"/>
              </a:buClr>
              <a:buNone/>
            </a:pPr>
            <a:r>
              <a:rPr lang="ru-RU" sz="2000" u="sng" dirty="0">
                <a:solidFill>
                  <a:srgbClr val="002060"/>
                </a:solidFill>
              </a:rPr>
              <a:t>Возраст: </a:t>
            </a:r>
            <a:r>
              <a:rPr lang="ru-RU" sz="2000" dirty="0">
                <a:solidFill>
                  <a:srgbClr val="002060"/>
                </a:solidFill>
              </a:rPr>
              <a:t>1,5-2 года.</a:t>
            </a:r>
          </a:p>
          <a:p>
            <a:pPr marL="0" lvl="0" indent="0">
              <a:buClr>
                <a:srgbClr val="D16349"/>
              </a:buClr>
              <a:buNone/>
            </a:pPr>
            <a:r>
              <a:rPr lang="ru-RU" sz="2000" u="sng" dirty="0">
                <a:solidFill>
                  <a:srgbClr val="002060"/>
                </a:solidFill>
              </a:rPr>
              <a:t>Цель игры</a:t>
            </a:r>
            <a:r>
              <a:rPr lang="ru-RU" sz="2000" dirty="0">
                <a:solidFill>
                  <a:srgbClr val="002060"/>
                </a:solidFill>
              </a:rPr>
              <a:t>: </a:t>
            </a:r>
            <a:r>
              <a:rPr lang="ru-RU" sz="2000" dirty="0" smtClean="0">
                <a:solidFill>
                  <a:srgbClr val="002060"/>
                </a:solidFill>
              </a:rPr>
              <a:t>-закрепить у детей название овощей, которые любит зайка. </a:t>
            </a:r>
            <a:endParaRPr lang="ru-RU" sz="2000" dirty="0">
              <a:solidFill>
                <a:srgbClr val="002060"/>
              </a:solidFill>
            </a:endParaRPr>
          </a:p>
          <a:p>
            <a:pPr marL="0" lvl="0" indent="0">
              <a:buClr>
                <a:srgbClr val="D16349"/>
              </a:buClr>
              <a:buNone/>
            </a:pPr>
            <a:r>
              <a:rPr lang="ru-RU" sz="2000" u="sng" dirty="0">
                <a:solidFill>
                  <a:srgbClr val="002060"/>
                </a:solidFill>
              </a:rPr>
              <a:t>Задачи: </a:t>
            </a:r>
          </a:p>
          <a:p>
            <a:pPr marL="0" lvl="0" indent="0">
              <a:buClr>
                <a:srgbClr val="D16349"/>
              </a:buClr>
              <a:buNone/>
            </a:pPr>
            <a:r>
              <a:rPr lang="ru-RU" sz="2000" dirty="0" smtClean="0">
                <a:solidFill>
                  <a:srgbClr val="002060"/>
                </a:solidFill>
              </a:rPr>
              <a:t>- продолжать совершенствовать речь детей;</a:t>
            </a:r>
            <a:endParaRPr lang="ru-RU" sz="2000" dirty="0">
              <a:solidFill>
                <a:srgbClr val="002060"/>
              </a:solidFill>
            </a:endParaRPr>
          </a:p>
          <a:p>
            <a:pPr marL="0" lvl="0" indent="0">
              <a:buClr>
                <a:srgbClr val="D16349"/>
              </a:buClr>
              <a:buNone/>
            </a:pPr>
            <a:r>
              <a:rPr lang="ru-RU" sz="2000" dirty="0">
                <a:solidFill>
                  <a:srgbClr val="002060"/>
                </a:solidFill>
              </a:rPr>
              <a:t>- р</a:t>
            </a:r>
            <a:r>
              <a:rPr lang="ru-RU" sz="2000" dirty="0" smtClean="0">
                <a:solidFill>
                  <a:srgbClr val="002060"/>
                </a:solidFill>
              </a:rPr>
              <a:t>азвивать мелкую моторику пальцев рук;</a:t>
            </a:r>
            <a:endParaRPr lang="ru-RU" sz="2000" dirty="0">
              <a:solidFill>
                <a:srgbClr val="002060"/>
              </a:solidFill>
            </a:endParaRPr>
          </a:p>
          <a:p>
            <a:pPr marL="0" lvl="0" indent="0">
              <a:buClr>
                <a:srgbClr val="D16349"/>
              </a:buClr>
              <a:buNone/>
            </a:pPr>
            <a:r>
              <a:rPr lang="ru-RU" sz="2000" dirty="0">
                <a:solidFill>
                  <a:srgbClr val="002060"/>
                </a:solidFill>
              </a:rPr>
              <a:t>- воспитывать у детей бережное отношение к животным.                                                                                     </a:t>
            </a:r>
            <a:r>
              <a:rPr lang="ru-RU" sz="2000" u="sng" dirty="0">
                <a:solidFill>
                  <a:srgbClr val="002060"/>
                </a:solidFill>
              </a:rPr>
              <a:t>Ход игры</a:t>
            </a:r>
            <a:r>
              <a:rPr lang="ru-RU" sz="2000" dirty="0">
                <a:solidFill>
                  <a:srgbClr val="002060"/>
                </a:solidFill>
              </a:rPr>
              <a:t>: </a:t>
            </a:r>
          </a:p>
          <a:p>
            <a:pPr marL="0" lvl="0" indent="0">
              <a:buClr>
                <a:srgbClr val="D16349"/>
              </a:buClr>
              <a:buNone/>
            </a:pPr>
            <a:r>
              <a:rPr lang="ru-RU" sz="2000" dirty="0" smtClean="0">
                <a:solidFill>
                  <a:srgbClr val="002060"/>
                </a:solidFill>
              </a:rPr>
              <a:t>Воспитатель приносит в корзинке овощи и просит ребят посадит веселый огород для зайки, проговаривая при этом, как называется каждый овощ.  </a:t>
            </a:r>
            <a:endParaRPr lang="ru-RU" dirty="0">
              <a:solidFill>
                <a:prstClr val="black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0942273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968152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chemeClr val="accent1"/>
                </a:solidFill>
              </a:rPr>
              <a:t>Игра «Сказка из фетра </a:t>
            </a:r>
            <a:r>
              <a:rPr lang="ru-RU" b="1" dirty="0" smtClean="0">
                <a:solidFill>
                  <a:schemeClr val="accent1"/>
                </a:solidFill>
              </a:rPr>
              <a:t>«</a:t>
            </a:r>
            <a:r>
              <a:rPr lang="ru-RU" b="1" dirty="0" err="1" smtClean="0">
                <a:solidFill>
                  <a:schemeClr val="accent1"/>
                </a:solidFill>
              </a:rPr>
              <a:t>Заюшкина</a:t>
            </a:r>
            <a:r>
              <a:rPr lang="ru-RU" b="1" dirty="0" smtClean="0">
                <a:solidFill>
                  <a:schemeClr val="accent1"/>
                </a:solidFill>
              </a:rPr>
              <a:t> избушка»</a:t>
            </a:r>
            <a:endParaRPr lang="ru-RU" b="1" dirty="0">
              <a:solidFill>
                <a:schemeClr val="accent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4198240" cy="4998296"/>
          </a:xfrm>
        </p:spPr>
        <p:txBody>
          <a:bodyPr>
            <a:normAutofit fontScale="92500" lnSpcReduction="10000"/>
          </a:bodyPr>
          <a:lstStyle/>
          <a:p>
            <a:pPr marL="0" lvl="0" indent="0">
              <a:buClr>
                <a:srgbClr val="D16349"/>
              </a:buClr>
              <a:buNone/>
            </a:pPr>
            <a:r>
              <a:rPr lang="ru-RU" sz="2000" u="sng" dirty="0">
                <a:solidFill>
                  <a:srgbClr val="002060"/>
                </a:solidFill>
              </a:rPr>
              <a:t>Возраст: </a:t>
            </a:r>
            <a:r>
              <a:rPr lang="ru-RU" sz="2000" dirty="0">
                <a:solidFill>
                  <a:srgbClr val="002060"/>
                </a:solidFill>
              </a:rPr>
              <a:t>1,5-2 года.</a:t>
            </a:r>
          </a:p>
          <a:p>
            <a:pPr marL="0" lvl="0" indent="0">
              <a:buClr>
                <a:srgbClr val="D16349"/>
              </a:buClr>
              <a:buNone/>
            </a:pPr>
            <a:r>
              <a:rPr lang="ru-RU" sz="2000" u="sng" dirty="0">
                <a:solidFill>
                  <a:srgbClr val="002060"/>
                </a:solidFill>
              </a:rPr>
              <a:t>Цель игры</a:t>
            </a:r>
            <a:r>
              <a:rPr lang="ru-RU" sz="2000" dirty="0">
                <a:solidFill>
                  <a:srgbClr val="002060"/>
                </a:solidFill>
              </a:rPr>
              <a:t>: -познакомить детей со сказкой « </a:t>
            </a:r>
            <a:r>
              <a:rPr lang="ru-RU" sz="2000" dirty="0" err="1">
                <a:solidFill>
                  <a:srgbClr val="002060"/>
                </a:solidFill>
              </a:rPr>
              <a:t>Заюшкина</a:t>
            </a:r>
            <a:r>
              <a:rPr lang="ru-RU" sz="2000" dirty="0">
                <a:solidFill>
                  <a:srgbClr val="002060"/>
                </a:solidFill>
              </a:rPr>
              <a:t> избушка!» ( из фетра, на палочках) . </a:t>
            </a:r>
          </a:p>
          <a:p>
            <a:pPr marL="0" lvl="0" indent="0">
              <a:buClr>
                <a:srgbClr val="D16349"/>
              </a:buClr>
              <a:buNone/>
            </a:pPr>
            <a:r>
              <a:rPr lang="ru-RU" sz="2000" u="sng" dirty="0">
                <a:solidFill>
                  <a:srgbClr val="002060"/>
                </a:solidFill>
              </a:rPr>
              <a:t>Задачи: </a:t>
            </a:r>
          </a:p>
          <a:p>
            <a:pPr marL="0" lvl="0" indent="0">
              <a:buClr>
                <a:srgbClr val="D16349"/>
              </a:buClr>
              <a:buNone/>
            </a:pPr>
            <a:r>
              <a:rPr lang="ru-RU" sz="2000" dirty="0">
                <a:solidFill>
                  <a:srgbClr val="002060"/>
                </a:solidFill>
              </a:rPr>
              <a:t>-развивать </a:t>
            </a:r>
            <a:r>
              <a:rPr lang="ru-RU" sz="2000" dirty="0" smtClean="0">
                <a:solidFill>
                  <a:srgbClr val="002060"/>
                </a:solidFill>
              </a:rPr>
              <a:t>активную речь детей;</a:t>
            </a:r>
            <a:endParaRPr lang="ru-RU" sz="2000" dirty="0">
              <a:solidFill>
                <a:srgbClr val="002060"/>
              </a:solidFill>
            </a:endParaRPr>
          </a:p>
          <a:p>
            <a:pPr marL="0" lvl="0" indent="0">
              <a:buClr>
                <a:srgbClr val="D16349"/>
              </a:buClr>
              <a:buNone/>
            </a:pPr>
            <a:r>
              <a:rPr lang="ru-RU" sz="2000" dirty="0">
                <a:solidFill>
                  <a:srgbClr val="002060"/>
                </a:solidFill>
              </a:rPr>
              <a:t>- поддерживать у детей познавательный интерес к окружающей среде;</a:t>
            </a:r>
          </a:p>
          <a:p>
            <a:pPr marL="0" lvl="0" indent="0">
              <a:buClr>
                <a:srgbClr val="D16349"/>
              </a:buClr>
              <a:buNone/>
            </a:pPr>
            <a:r>
              <a:rPr lang="ru-RU" sz="2000" dirty="0">
                <a:solidFill>
                  <a:srgbClr val="002060"/>
                </a:solidFill>
              </a:rPr>
              <a:t>- воспитывать у детей бережное отношение к животным.                                                                                     </a:t>
            </a:r>
            <a:r>
              <a:rPr lang="ru-RU" sz="2000" u="sng" dirty="0">
                <a:solidFill>
                  <a:srgbClr val="002060"/>
                </a:solidFill>
              </a:rPr>
              <a:t>Ход игры</a:t>
            </a:r>
            <a:r>
              <a:rPr lang="ru-RU" sz="2000" dirty="0">
                <a:solidFill>
                  <a:srgbClr val="002060"/>
                </a:solidFill>
              </a:rPr>
              <a:t>: </a:t>
            </a:r>
          </a:p>
          <a:p>
            <a:pPr marL="0" lvl="0" indent="0">
              <a:buClr>
                <a:srgbClr val="D16349"/>
              </a:buClr>
              <a:buNone/>
            </a:pPr>
            <a:r>
              <a:rPr lang="ru-RU" sz="2000" dirty="0">
                <a:solidFill>
                  <a:srgbClr val="002060"/>
                </a:solidFill>
              </a:rPr>
              <a:t>В гости приходит сказка « </a:t>
            </a:r>
            <a:r>
              <a:rPr lang="ru-RU" sz="2000" dirty="0" err="1">
                <a:solidFill>
                  <a:srgbClr val="002060"/>
                </a:solidFill>
              </a:rPr>
              <a:t>Заюшкина</a:t>
            </a:r>
            <a:r>
              <a:rPr lang="ru-RU" sz="2000" dirty="0">
                <a:solidFill>
                  <a:srgbClr val="002060"/>
                </a:solidFill>
              </a:rPr>
              <a:t> избушка», педагог рассказывает и показывает сказку, затем предлагает детям побыть самим героями сказки. </a:t>
            </a:r>
            <a:endParaRPr lang="ru-RU" dirty="0">
              <a:solidFill>
                <a:prstClr val="black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0515855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>
                <a:solidFill>
                  <a:schemeClr val="accent1"/>
                </a:solidFill>
              </a:rPr>
              <a:t>Игра </a:t>
            </a:r>
            <a:r>
              <a:rPr lang="ru-RU" b="1" dirty="0" smtClean="0">
                <a:solidFill>
                  <a:schemeClr val="accent1"/>
                </a:solidFill>
              </a:rPr>
              <a:t>«Бусы для зайки»</a:t>
            </a:r>
            <a:endParaRPr lang="ru-RU" b="1" dirty="0">
              <a:solidFill>
                <a:schemeClr val="accent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4270248" cy="4926288"/>
          </a:xfrm>
        </p:spPr>
        <p:txBody>
          <a:bodyPr>
            <a:normAutofit fontScale="92500" lnSpcReduction="10000"/>
          </a:bodyPr>
          <a:lstStyle/>
          <a:p>
            <a:pPr marL="0" lvl="0" indent="0">
              <a:buClr>
                <a:srgbClr val="D16349"/>
              </a:buClr>
              <a:buNone/>
            </a:pPr>
            <a:r>
              <a:rPr lang="ru-RU" sz="2000" u="sng" dirty="0">
                <a:solidFill>
                  <a:srgbClr val="002060"/>
                </a:solidFill>
              </a:rPr>
              <a:t>Возраст: </a:t>
            </a:r>
            <a:r>
              <a:rPr lang="ru-RU" sz="2000" dirty="0">
                <a:solidFill>
                  <a:srgbClr val="002060"/>
                </a:solidFill>
              </a:rPr>
              <a:t>1,5-2 года.</a:t>
            </a:r>
          </a:p>
          <a:p>
            <a:pPr marL="0" lvl="0" indent="0">
              <a:buClr>
                <a:srgbClr val="D16349"/>
              </a:buClr>
              <a:buNone/>
            </a:pPr>
            <a:r>
              <a:rPr lang="ru-RU" sz="2000" u="sng" dirty="0">
                <a:solidFill>
                  <a:srgbClr val="002060"/>
                </a:solidFill>
              </a:rPr>
              <a:t>Цель игры</a:t>
            </a:r>
            <a:r>
              <a:rPr lang="ru-RU" sz="2000" dirty="0">
                <a:solidFill>
                  <a:srgbClr val="002060"/>
                </a:solidFill>
              </a:rPr>
              <a:t>: -познакомить детей с дидактическим материалом цветными бусами. </a:t>
            </a:r>
          </a:p>
          <a:p>
            <a:pPr marL="0" lvl="0" indent="0">
              <a:buClr>
                <a:srgbClr val="D16349"/>
              </a:buClr>
              <a:buNone/>
            </a:pPr>
            <a:r>
              <a:rPr lang="ru-RU" sz="2000" u="sng" dirty="0">
                <a:solidFill>
                  <a:srgbClr val="002060"/>
                </a:solidFill>
              </a:rPr>
              <a:t>Задачи: </a:t>
            </a:r>
          </a:p>
          <a:p>
            <a:pPr marL="0" lvl="0" indent="0">
              <a:buClr>
                <a:srgbClr val="D16349"/>
              </a:buClr>
              <a:buNone/>
            </a:pPr>
            <a:r>
              <a:rPr lang="ru-RU" sz="2000" dirty="0">
                <a:solidFill>
                  <a:srgbClr val="002060"/>
                </a:solidFill>
              </a:rPr>
              <a:t>-развивать воображение, память, внимание, глазомер;</a:t>
            </a:r>
          </a:p>
          <a:p>
            <a:pPr marL="0" lvl="0" indent="0">
              <a:buClr>
                <a:srgbClr val="D16349"/>
              </a:buClr>
              <a:buNone/>
            </a:pPr>
            <a:r>
              <a:rPr lang="ru-RU" sz="2000" dirty="0" smtClean="0">
                <a:solidFill>
                  <a:srgbClr val="002060"/>
                </a:solidFill>
              </a:rPr>
              <a:t>- формировать </a:t>
            </a:r>
            <a:r>
              <a:rPr lang="ru-RU" sz="2000" dirty="0">
                <a:solidFill>
                  <a:srgbClr val="002060"/>
                </a:solidFill>
              </a:rPr>
              <a:t>умение собирать бусинки на верёвочку;</a:t>
            </a:r>
          </a:p>
          <a:p>
            <a:pPr marL="0" lvl="0" indent="0">
              <a:buClr>
                <a:srgbClr val="D16349"/>
              </a:buClr>
              <a:buNone/>
            </a:pPr>
            <a:r>
              <a:rPr lang="ru-RU" sz="2000" dirty="0" smtClean="0">
                <a:solidFill>
                  <a:srgbClr val="002060"/>
                </a:solidFill>
              </a:rPr>
              <a:t>- закрепить </a:t>
            </a:r>
            <a:r>
              <a:rPr lang="ru-RU" sz="2000" dirty="0">
                <a:solidFill>
                  <a:srgbClr val="002060"/>
                </a:solidFill>
              </a:rPr>
              <a:t>основные </a:t>
            </a:r>
            <a:r>
              <a:rPr lang="ru-RU" sz="2000" dirty="0" smtClean="0">
                <a:solidFill>
                  <a:srgbClr val="002060"/>
                </a:solidFill>
              </a:rPr>
              <a:t>цвета.                                                                                     </a:t>
            </a:r>
            <a:r>
              <a:rPr lang="ru-RU" sz="2000" u="sng" dirty="0">
                <a:solidFill>
                  <a:srgbClr val="002060"/>
                </a:solidFill>
              </a:rPr>
              <a:t>Ход игры</a:t>
            </a:r>
            <a:r>
              <a:rPr lang="ru-RU" sz="2000" dirty="0">
                <a:solidFill>
                  <a:srgbClr val="002060"/>
                </a:solidFill>
              </a:rPr>
              <a:t>: </a:t>
            </a:r>
          </a:p>
          <a:p>
            <a:pPr marL="0" lvl="0" indent="0">
              <a:buClr>
                <a:srgbClr val="D16349"/>
              </a:buClr>
              <a:buNone/>
            </a:pPr>
            <a:r>
              <a:rPr lang="ru-RU" sz="2000" dirty="0">
                <a:solidFill>
                  <a:srgbClr val="002060"/>
                </a:solidFill>
              </a:rPr>
              <a:t>Приходит грустный Зайка и просит помочь ему собрать бусы .</a:t>
            </a:r>
          </a:p>
          <a:p>
            <a:pPr marL="0" lvl="0" indent="0">
              <a:buClr>
                <a:srgbClr val="D16349"/>
              </a:buClr>
              <a:buNone/>
            </a:pPr>
            <a:r>
              <a:rPr lang="ru-RU" sz="2000" dirty="0">
                <a:solidFill>
                  <a:srgbClr val="002060"/>
                </a:solidFill>
              </a:rPr>
              <a:t>Дети соглашаются и собирают бусы ,проговаривая при этом цвет бусинки</a:t>
            </a:r>
            <a:r>
              <a:rPr lang="ru-RU" sz="2000" dirty="0" smtClean="0">
                <a:solidFill>
                  <a:srgbClr val="002060"/>
                </a:solidFill>
              </a:rPr>
              <a:t>.</a:t>
            </a:r>
            <a:endParaRPr lang="ru-RU" dirty="0">
              <a:solidFill>
                <a:prstClr val="black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7166583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solidFill>
                  <a:schemeClr val="accent1"/>
                </a:solidFill>
              </a:rPr>
              <a:t>Игра </a:t>
            </a:r>
            <a:r>
              <a:rPr lang="ru-RU" b="1" dirty="0" smtClean="0">
                <a:solidFill>
                  <a:schemeClr val="accent1"/>
                </a:solidFill>
              </a:rPr>
              <a:t>«Веселые раскраски для Зайчика»</a:t>
            </a:r>
            <a:endParaRPr lang="ru-RU" dirty="0">
              <a:solidFill>
                <a:schemeClr val="accent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3838200" cy="5142312"/>
          </a:xfrm>
        </p:spPr>
        <p:txBody>
          <a:bodyPr>
            <a:normAutofit lnSpcReduction="10000"/>
          </a:bodyPr>
          <a:lstStyle/>
          <a:p>
            <a:pPr marL="0" lvl="0" indent="0">
              <a:buClr>
                <a:srgbClr val="D16349"/>
              </a:buClr>
              <a:buNone/>
            </a:pPr>
            <a:r>
              <a:rPr lang="ru-RU" sz="1900" u="sng" dirty="0">
                <a:solidFill>
                  <a:srgbClr val="002060"/>
                </a:solidFill>
              </a:rPr>
              <a:t>Возраст: </a:t>
            </a:r>
            <a:r>
              <a:rPr lang="ru-RU" sz="1900" dirty="0">
                <a:solidFill>
                  <a:srgbClr val="002060"/>
                </a:solidFill>
              </a:rPr>
              <a:t>1,5-2 года.</a:t>
            </a:r>
          </a:p>
          <a:p>
            <a:pPr marL="0" lvl="0" indent="0">
              <a:buClr>
                <a:srgbClr val="D16349"/>
              </a:buClr>
              <a:buNone/>
            </a:pPr>
            <a:r>
              <a:rPr lang="ru-RU" sz="1900" u="sng" dirty="0">
                <a:solidFill>
                  <a:srgbClr val="002060"/>
                </a:solidFill>
              </a:rPr>
              <a:t>Цель игры</a:t>
            </a:r>
            <a:r>
              <a:rPr lang="ru-RU" sz="1900" dirty="0">
                <a:solidFill>
                  <a:srgbClr val="002060"/>
                </a:solidFill>
              </a:rPr>
              <a:t>: - познакомить детей с весёлыми </a:t>
            </a:r>
            <a:r>
              <a:rPr lang="ru-RU" sz="1900" dirty="0" smtClean="0">
                <a:solidFill>
                  <a:srgbClr val="002060"/>
                </a:solidFill>
              </a:rPr>
              <a:t>раскрасками.</a:t>
            </a:r>
            <a:endParaRPr lang="ru-RU" sz="1900" dirty="0">
              <a:solidFill>
                <a:srgbClr val="002060"/>
              </a:solidFill>
            </a:endParaRPr>
          </a:p>
          <a:p>
            <a:pPr marL="0" lvl="0" indent="0">
              <a:buClr>
                <a:srgbClr val="D16349"/>
              </a:buClr>
              <a:buNone/>
            </a:pPr>
            <a:r>
              <a:rPr lang="ru-RU" sz="1900" u="sng" dirty="0">
                <a:solidFill>
                  <a:srgbClr val="002060"/>
                </a:solidFill>
              </a:rPr>
              <a:t>Задачи: </a:t>
            </a:r>
          </a:p>
          <a:p>
            <a:pPr marL="0" lvl="0" indent="0">
              <a:buClr>
                <a:srgbClr val="D16349"/>
              </a:buClr>
              <a:buNone/>
            </a:pPr>
            <a:r>
              <a:rPr lang="ru-RU" sz="1900" dirty="0" smtClean="0">
                <a:solidFill>
                  <a:srgbClr val="002060"/>
                </a:solidFill>
              </a:rPr>
              <a:t>-учить </a:t>
            </a:r>
            <a:r>
              <a:rPr lang="ru-RU" sz="1900" dirty="0">
                <a:solidFill>
                  <a:srgbClr val="002060"/>
                </a:solidFill>
              </a:rPr>
              <a:t>детей ориентироваться на листе бумаги;</a:t>
            </a:r>
          </a:p>
          <a:p>
            <a:pPr marL="0" lvl="0" indent="0">
              <a:buClr>
                <a:srgbClr val="D16349"/>
              </a:buClr>
              <a:buNone/>
            </a:pPr>
            <a:r>
              <a:rPr lang="ru-RU" sz="1900" dirty="0" smtClean="0">
                <a:solidFill>
                  <a:srgbClr val="002060"/>
                </a:solidFill>
              </a:rPr>
              <a:t>-учить </a:t>
            </a:r>
            <a:r>
              <a:rPr lang="ru-RU" sz="1900" dirty="0">
                <a:solidFill>
                  <a:srgbClr val="002060"/>
                </a:solidFill>
              </a:rPr>
              <a:t>детей раскрашивать картинки с изображением зайки,</a:t>
            </a:r>
          </a:p>
          <a:p>
            <a:pPr marL="0" lvl="0" indent="0">
              <a:buClr>
                <a:srgbClr val="D16349"/>
              </a:buClr>
              <a:buNone/>
            </a:pPr>
            <a:r>
              <a:rPr lang="ru-RU" sz="1900" dirty="0">
                <a:solidFill>
                  <a:srgbClr val="002060"/>
                </a:solidFill>
              </a:rPr>
              <a:t> с помощью карандашей или фломастеров.</a:t>
            </a:r>
          </a:p>
          <a:p>
            <a:pPr marL="0" lvl="0" indent="0">
              <a:buClr>
                <a:srgbClr val="D16349"/>
              </a:buClr>
              <a:buNone/>
            </a:pPr>
            <a:r>
              <a:rPr lang="ru-RU" sz="1900" u="sng" dirty="0" smtClean="0">
                <a:solidFill>
                  <a:srgbClr val="002060"/>
                </a:solidFill>
              </a:rPr>
              <a:t>Ход </a:t>
            </a:r>
            <a:r>
              <a:rPr lang="ru-RU" sz="1900" u="sng" dirty="0">
                <a:solidFill>
                  <a:srgbClr val="002060"/>
                </a:solidFill>
              </a:rPr>
              <a:t>игры</a:t>
            </a:r>
            <a:r>
              <a:rPr lang="ru-RU" sz="1900" dirty="0">
                <a:solidFill>
                  <a:srgbClr val="002060"/>
                </a:solidFill>
              </a:rPr>
              <a:t>: </a:t>
            </a:r>
          </a:p>
          <a:p>
            <a:pPr marL="0" lvl="0" indent="0">
              <a:buClr>
                <a:srgbClr val="D16349"/>
              </a:buClr>
              <a:buNone/>
            </a:pPr>
            <a:r>
              <a:rPr lang="ru-RU" sz="1900" dirty="0" smtClean="0">
                <a:solidFill>
                  <a:srgbClr val="002060"/>
                </a:solidFill>
              </a:rPr>
              <a:t>Педагог </a:t>
            </a:r>
            <a:r>
              <a:rPr lang="ru-RU" sz="1900" dirty="0">
                <a:solidFill>
                  <a:srgbClr val="002060"/>
                </a:solidFill>
              </a:rPr>
              <a:t>предлагает детям раскрасить Зайку, чтоб он стал весёлым. </a:t>
            </a:r>
          </a:p>
          <a:p>
            <a:pPr marL="0" lvl="0" indent="0">
              <a:buClr>
                <a:srgbClr val="D16349"/>
              </a:buClr>
              <a:buNone/>
            </a:pPr>
            <a:r>
              <a:rPr lang="ru-RU" sz="1900" dirty="0">
                <a:solidFill>
                  <a:srgbClr val="002060"/>
                </a:solidFill>
              </a:rPr>
              <a:t>Дети соглашаются</a:t>
            </a:r>
            <a:r>
              <a:rPr lang="ru-RU" sz="1900" dirty="0" smtClean="0">
                <a:solidFill>
                  <a:srgbClr val="002060"/>
                </a:solidFill>
              </a:rPr>
              <a:t>.</a:t>
            </a:r>
            <a:endParaRPr lang="ru-RU" sz="19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318498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000" b="1" dirty="0">
                <a:solidFill>
                  <a:schemeClr val="accent1"/>
                </a:solidFill>
              </a:rPr>
              <a:t>Игра </a:t>
            </a:r>
            <a:r>
              <a:rPr lang="ru-RU" sz="3000" b="1" dirty="0" smtClean="0">
                <a:solidFill>
                  <a:schemeClr val="accent1"/>
                </a:solidFill>
              </a:rPr>
              <a:t>«Угощение для Зайчика»</a:t>
            </a:r>
            <a:endParaRPr lang="ru-RU" dirty="0">
              <a:solidFill>
                <a:schemeClr val="accent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01752" y="1412776"/>
            <a:ext cx="5062336" cy="5256584"/>
          </a:xfrm>
        </p:spPr>
        <p:txBody>
          <a:bodyPr>
            <a:normAutofit lnSpcReduction="10000"/>
          </a:bodyPr>
          <a:lstStyle/>
          <a:p>
            <a:pPr marL="0" lvl="0" indent="0">
              <a:buClr>
                <a:srgbClr val="D16349"/>
              </a:buClr>
              <a:buNone/>
            </a:pPr>
            <a:r>
              <a:rPr lang="ru-RU" sz="1900" u="sng" dirty="0">
                <a:solidFill>
                  <a:srgbClr val="002060"/>
                </a:solidFill>
              </a:rPr>
              <a:t>Возраст: </a:t>
            </a:r>
            <a:r>
              <a:rPr lang="ru-RU" sz="1900" dirty="0">
                <a:solidFill>
                  <a:srgbClr val="002060"/>
                </a:solidFill>
              </a:rPr>
              <a:t>1,5-2 года.</a:t>
            </a:r>
          </a:p>
          <a:p>
            <a:pPr marL="0" lvl="0" indent="0">
              <a:buClr>
                <a:srgbClr val="D16349"/>
              </a:buClr>
              <a:buNone/>
            </a:pPr>
            <a:r>
              <a:rPr lang="ru-RU" sz="1900" u="sng" dirty="0">
                <a:solidFill>
                  <a:srgbClr val="002060"/>
                </a:solidFill>
              </a:rPr>
              <a:t>Цель игры</a:t>
            </a:r>
            <a:r>
              <a:rPr lang="ru-RU" sz="1900" dirty="0">
                <a:solidFill>
                  <a:srgbClr val="002060"/>
                </a:solidFill>
              </a:rPr>
              <a:t>: - Дать представление детям об игровых действиях, отражающие известные </a:t>
            </a:r>
            <a:r>
              <a:rPr lang="ru-RU" sz="1900" dirty="0" smtClean="0">
                <a:solidFill>
                  <a:srgbClr val="002060"/>
                </a:solidFill>
              </a:rPr>
              <a:t>им </a:t>
            </a:r>
            <a:r>
              <a:rPr lang="ru-RU" sz="1900" dirty="0">
                <a:solidFill>
                  <a:srgbClr val="002060"/>
                </a:solidFill>
              </a:rPr>
              <a:t>жизненные ситуации</a:t>
            </a:r>
            <a:r>
              <a:rPr lang="ru-RU" sz="1900" dirty="0" smtClean="0">
                <a:solidFill>
                  <a:srgbClr val="002060"/>
                </a:solidFill>
              </a:rPr>
              <a:t>;</a:t>
            </a:r>
            <a:endParaRPr lang="ru-RU" sz="1900" dirty="0">
              <a:solidFill>
                <a:srgbClr val="002060"/>
              </a:solidFill>
            </a:endParaRPr>
          </a:p>
          <a:p>
            <a:pPr marL="0" lvl="0" indent="0">
              <a:buClr>
                <a:srgbClr val="D16349"/>
              </a:buClr>
              <a:buNone/>
            </a:pPr>
            <a:r>
              <a:rPr lang="ru-RU" sz="1900" u="sng" dirty="0">
                <a:solidFill>
                  <a:srgbClr val="002060"/>
                </a:solidFill>
              </a:rPr>
              <a:t>Задачи: </a:t>
            </a:r>
          </a:p>
          <a:p>
            <a:pPr marL="0" lvl="0" indent="0">
              <a:buClr>
                <a:srgbClr val="D16349"/>
              </a:buClr>
              <a:buNone/>
            </a:pPr>
            <a:r>
              <a:rPr lang="ru-RU" sz="1900" dirty="0">
                <a:solidFill>
                  <a:srgbClr val="002060"/>
                </a:solidFill>
              </a:rPr>
              <a:t>-развивать творческие способности детей;</a:t>
            </a:r>
          </a:p>
          <a:p>
            <a:pPr marL="0" lvl="0" indent="0">
              <a:buClr>
                <a:srgbClr val="D16349"/>
              </a:buClr>
              <a:buNone/>
            </a:pPr>
            <a:r>
              <a:rPr lang="ru-RU" sz="1900" dirty="0" smtClean="0">
                <a:solidFill>
                  <a:srgbClr val="002060"/>
                </a:solidFill>
              </a:rPr>
              <a:t>- создать </a:t>
            </a:r>
            <a:r>
              <a:rPr lang="ru-RU" sz="1900" dirty="0">
                <a:solidFill>
                  <a:srgbClr val="002060"/>
                </a:solidFill>
              </a:rPr>
              <a:t>ситуацию успеха, если ребенок затрудняется;</a:t>
            </a:r>
          </a:p>
          <a:p>
            <a:pPr marL="0" lvl="0" indent="0">
              <a:buClr>
                <a:srgbClr val="D16349"/>
              </a:buClr>
              <a:buNone/>
            </a:pPr>
            <a:r>
              <a:rPr lang="ru-RU" sz="1900" dirty="0" smtClean="0">
                <a:solidFill>
                  <a:srgbClr val="002060"/>
                </a:solidFill>
              </a:rPr>
              <a:t>- </a:t>
            </a:r>
            <a:r>
              <a:rPr lang="ru-RU" sz="1900" dirty="0">
                <a:solidFill>
                  <a:srgbClr val="002060"/>
                </a:solidFill>
              </a:rPr>
              <a:t>воспитывать бережное отношение к </a:t>
            </a:r>
            <a:r>
              <a:rPr lang="ru-RU" sz="1900" dirty="0" smtClean="0">
                <a:solidFill>
                  <a:srgbClr val="002060"/>
                </a:solidFill>
              </a:rPr>
              <a:t>животным.</a:t>
            </a:r>
            <a:endParaRPr lang="ru-RU" sz="1900" dirty="0">
              <a:solidFill>
                <a:srgbClr val="002060"/>
              </a:solidFill>
            </a:endParaRPr>
          </a:p>
          <a:p>
            <a:pPr marL="0" lvl="0" indent="0">
              <a:buClr>
                <a:srgbClr val="D16349"/>
              </a:buClr>
              <a:buNone/>
            </a:pPr>
            <a:r>
              <a:rPr lang="ru-RU" sz="1900" u="sng" dirty="0" smtClean="0">
                <a:solidFill>
                  <a:srgbClr val="002060"/>
                </a:solidFill>
              </a:rPr>
              <a:t>Ход </a:t>
            </a:r>
            <a:r>
              <a:rPr lang="ru-RU" sz="1900" u="sng" dirty="0">
                <a:solidFill>
                  <a:srgbClr val="002060"/>
                </a:solidFill>
              </a:rPr>
              <a:t>игры</a:t>
            </a:r>
            <a:r>
              <a:rPr lang="ru-RU" sz="1900" dirty="0">
                <a:solidFill>
                  <a:srgbClr val="002060"/>
                </a:solidFill>
              </a:rPr>
              <a:t>: </a:t>
            </a:r>
          </a:p>
          <a:p>
            <a:pPr marL="0" lvl="0" indent="0">
              <a:buClr>
                <a:srgbClr val="D16349"/>
              </a:buClr>
              <a:buNone/>
            </a:pPr>
            <a:r>
              <a:rPr lang="ru-RU" sz="1900" dirty="0">
                <a:solidFill>
                  <a:srgbClr val="002060"/>
                </a:solidFill>
              </a:rPr>
              <a:t>Приходит грустный Зайка в гости к ребятам. Педагог предлагает </a:t>
            </a:r>
          </a:p>
          <a:p>
            <a:pPr marL="0" lvl="0" indent="0">
              <a:buClr>
                <a:srgbClr val="D16349"/>
              </a:buClr>
              <a:buNone/>
            </a:pPr>
            <a:r>
              <a:rPr lang="ru-RU" sz="1900" dirty="0">
                <a:solidFill>
                  <a:srgbClr val="002060"/>
                </a:solidFill>
              </a:rPr>
              <a:t>развеселить зайку подвижной игрой « Зайка серенький сидит».</a:t>
            </a:r>
          </a:p>
          <a:p>
            <a:pPr marL="0" lvl="0" indent="0">
              <a:buClr>
                <a:srgbClr val="D16349"/>
              </a:buClr>
              <a:buNone/>
            </a:pPr>
            <a:r>
              <a:rPr lang="ru-RU" sz="1900" dirty="0">
                <a:solidFill>
                  <a:srgbClr val="002060"/>
                </a:solidFill>
              </a:rPr>
              <a:t>Затем  дети предлагают зайке угощение, чтоб он не грустил!!!</a:t>
            </a:r>
          </a:p>
        </p:txBody>
      </p:sp>
    </p:spTree>
    <p:extLst>
      <p:ext uri="{BB962C8B-B14F-4D97-AF65-F5344CB8AC3E}">
        <p14:creationId xmlns:p14="http://schemas.microsoft.com/office/powerpoint/2010/main" val="109448505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chemeClr val="accent1"/>
                </a:solidFill>
              </a:rPr>
              <a:t>Игра </a:t>
            </a:r>
            <a:r>
              <a:rPr lang="ru-RU" b="1" dirty="0" smtClean="0">
                <a:solidFill>
                  <a:schemeClr val="accent1"/>
                </a:solidFill>
              </a:rPr>
              <a:t>«Слепим морковку для Зайки»</a:t>
            </a:r>
            <a:endParaRPr lang="ru-RU" b="1" dirty="0">
              <a:solidFill>
                <a:schemeClr val="accent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01752" y="1412776"/>
            <a:ext cx="4270248" cy="4968552"/>
          </a:xfrm>
        </p:spPr>
        <p:txBody>
          <a:bodyPr/>
          <a:lstStyle/>
          <a:p>
            <a:pPr marL="0" lvl="0" indent="0">
              <a:buClr>
                <a:srgbClr val="D16349"/>
              </a:buClr>
              <a:buNone/>
            </a:pPr>
            <a:r>
              <a:rPr lang="ru-RU" sz="1900" u="sng" dirty="0">
                <a:solidFill>
                  <a:srgbClr val="002060"/>
                </a:solidFill>
              </a:rPr>
              <a:t>Возраст: </a:t>
            </a:r>
            <a:r>
              <a:rPr lang="ru-RU" sz="1900" dirty="0">
                <a:solidFill>
                  <a:srgbClr val="002060"/>
                </a:solidFill>
              </a:rPr>
              <a:t>1,5-2 года.</a:t>
            </a:r>
          </a:p>
          <a:p>
            <a:pPr marL="0" lvl="0" indent="0">
              <a:buClr>
                <a:srgbClr val="D16349"/>
              </a:buClr>
              <a:buNone/>
            </a:pPr>
            <a:r>
              <a:rPr lang="ru-RU" sz="1900" u="sng" dirty="0">
                <a:solidFill>
                  <a:srgbClr val="002060"/>
                </a:solidFill>
              </a:rPr>
              <a:t>Цель игры</a:t>
            </a:r>
            <a:r>
              <a:rPr lang="ru-RU" sz="1900" dirty="0">
                <a:solidFill>
                  <a:srgbClr val="002060"/>
                </a:solidFill>
              </a:rPr>
              <a:t>: - познакомить детей с пластилином и его </a:t>
            </a:r>
            <a:r>
              <a:rPr lang="ru-RU" sz="1900" dirty="0" smtClean="0">
                <a:solidFill>
                  <a:srgbClr val="002060"/>
                </a:solidFill>
              </a:rPr>
              <a:t>свойствами.</a:t>
            </a:r>
            <a:endParaRPr lang="ru-RU" sz="1900" dirty="0">
              <a:solidFill>
                <a:srgbClr val="002060"/>
              </a:solidFill>
            </a:endParaRPr>
          </a:p>
          <a:p>
            <a:pPr marL="0" lvl="0" indent="0">
              <a:buClr>
                <a:srgbClr val="D16349"/>
              </a:buClr>
              <a:buNone/>
            </a:pPr>
            <a:r>
              <a:rPr lang="ru-RU" sz="1900" u="sng" dirty="0">
                <a:solidFill>
                  <a:srgbClr val="002060"/>
                </a:solidFill>
              </a:rPr>
              <a:t>Задачи: </a:t>
            </a:r>
          </a:p>
          <a:p>
            <a:pPr marL="0" lvl="0" indent="0">
              <a:buClr>
                <a:srgbClr val="D16349"/>
              </a:buClr>
              <a:buNone/>
            </a:pPr>
            <a:r>
              <a:rPr lang="ru-RU" sz="1900" dirty="0">
                <a:solidFill>
                  <a:srgbClr val="002060"/>
                </a:solidFill>
              </a:rPr>
              <a:t>-развивать </a:t>
            </a:r>
            <a:r>
              <a:rPr lang="ru-RU" sz="1900" dirty="0" smtClean="0">
                <a:solidFill>
                  <a:srgbClr val="002060"/>
                </a:solidFill>
              </a:rPr>
              <a:t>мелку моторику пальцев рук. </a:t>
            </a:r>
          </a:p>
          <a:p>
            <a:pPr marL="0" lvl="0" indent="0">
              <a:buClr>
                <a:srgbClr val="D16349"/>
              </a:buClr>
              <a:buNone/>
            </a:pPr>
            <a:r>
              <a:rPr lang="ru-RU" sz="1900" dirty="0" smtClean="0">
                <a:solidFill>
                  <a:srgbClr val="002060"/>
                </a:solidFill>
              </a:rPr>
              <a:t>- </a:t>
            </a:r>
            <a:r>
              <a:rPr lang="ru-RU" sz="1900" dirty="0">
                <a:solidFill>
                  <a:srgbClr val="002060"/>
                </a:solidFill>
              </a:rPr>
              <a:t>создать ситуацию успеха, если ребенок затрудняется;</a:t>
            </a:r>
          </a:p>
          <a:p>
            <a:pPr marL="0" lvl="0" indent="0">
              <a:buClr>
                <a:srgbClr val="D16349"/>
              </a:buClr>
              <a:buNone/>
            </a:pPr>
            <a:r>
              <a:rPr lang="ru-RU" sz="1900" dirty="0">
                <a:solidFill>
                  <a:srgbClr val="002060"/>
                </a:solidFill>
              </a:rPr>
              <a:t>- развивать речь детей.</a:t>
            </a:r>
          </a:p>
          <a:p>
            <a:pPr marL="0" lvl="0" indent="0">
              <a:buClr>
                <a:srgbClr val="D16349"/>
              </a:buClr>
              <a:buNone/>
            </a:pPr>
            <a:r>
              <a:rPr lang="ru-RU" sz="1900" u="sng" dirty="0">
                <a:solidFill>
                  <a:srgbClr val="002060"/>
                </a:solidFill>
              </a:rPr>
              <a:t>Ход игры</a:t>
            </a:r>
            <a:r>
              <a:rPr lang="ru-RU" sz="1900" dirty="0">
                <a:solidFill>
                  <a:srgbClr val="002060"/>
                </a:solidFill>
              </a:rPr>
              <a:t>: </a:t>
            </a:r>
          </a:p>
          <a:p>
            <a:pPr marL="0" lvl="0" indent="0">
              <a:buClr>
                <a:srgbClr val="D16349"/>
              </a:buClr>
              <a:buNone/>
            </a:pPr>
            <a:r>
              <a:rPr lang="ru-RU" sz="1900" dirty="0" smtClean="0">
                <a:solidFill>
                  <a:srgbClr val="002060"/>
                </a:solidFill>
              </a:rPr>
              <a:t>Педагог предлагает детям слепить из пластилина красивые вкусные морковки для Зайчика. Дети соглашаются.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7064992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accent1"/>
                </a:solidFill>
              </a:rPr>
              <a:t>Предполагаемый результат:</a:t>
            </a:r>
            <a:endParaRPr lang="ru-RU" b="1" dirty="0">
              <a:solidFill>
                <a:schemeClr val="accent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0">
              <a:buClr>
                <a:srgbClr val="D16349"/>
              </a:buClr>
              <a:buFontTx/>
              <a:buChar char="-"/>
            </a:pPr>
            <a:r>
              <a:rPr lang="ru-RU" sz="2500" dirty="0" smtClean="0">
                <a:solidFill>
                  <a:prstClr val="black"/>
                </a:solidFill>
              </a:rPr>
              <a:t>Дети  познакомились  </a:t>
            </a:r>
            <a:r>
              <a:rPr lang="ru-RU" sz="2500" dirty="0">
                <a:solidFill>
                  <a:prstClr val="black"/>
                </a:solidFill>
              </a:rPr>
              <a:t>с животным лесом – зайцем, </a:t>
            </a:r>
            <a:r>
              <a:rPr lang="ru-RU" sz="2500" dirty="0" smtClean="0">
                <a:solidFill>
                  <a:prstClr val="black"/>
                </a:solidFill>
              </a:rPr>
              <a:t>расширили </a:t>
            </a:r>
            <a:r>
              <a:rPr lang="ru-RU" sz="2500" dirty="0">
                <a:solidFill>
                  <a:prstClr val="black"/>
                </a:solidFill>
              </a:rPr>
              <a:t>представление о его повадках и особенностях</a:t>
            </a:r>
            <a:r>
              <a:rPr lang="ru-RU" sz="2500" dirty="0" smtClean="0">
                <a:solidFill>
                  <a:prstClr val="black"/>
                </a:solidFill>
              </a:rPr>
              <a:t>.</a:t>
            </a:r>
          </a:p>
          <a:p>
            <a:pPr lvl="0">
              <a:buClr>
                <a:srgbClr val="D16349"/>
              </a:buClr>
            </a:pPr>
            <a:r>
              <a:rPr lang="ru-RU" sz="2500" dirty="0" smtClean="0">
                <a:solidFill>
                  <a:prstClr val="black"/>
                </a:solidFill>
              </a:rPr>
              <a:t>Развили восприятие, </a:t>
            </a:r>
            <a:r>
              <a:rPr lang="ru-RU" sz="2500" dirty="0">
                <a:solidFill>
                  <a:prstClr val="black"/>
                </a:solidFill>
              </a:rPr>
              <a:t>двигательный </a:t>
            </a:r>
            <a:r>
              <a:rPr lang="ru-RU" sz="2500" dirty="0" smtClean="0">
                <a:solidFill>
                  <a:prstClr val="black"/>
                </a:solidFill>
              </a:rPr>
              <a:t>опыт. </a:t>
            </a:r>
          </a:p>
          <a:p>
            <a:pPr lvl="0">
              <a:buClr>
                <a:srgbClr val="D16349"/>
              </a:buClr>
            </a:pPr>
            <a:r>
              <a:rPr lang="ru-RU" sz="2500" dirty="0" smtClean="0">
                <a:solidFill>
                  <a:prstClr val="black"/>
                </a:solidFill>
              </a:rPr>
              <a:t>Сформировали </a:t>
            </a:r>
            <a:r>
              <a:rPr lang="ru-RU" sz="2500" dirty="0">
                <a:solidFill>
                  <a:prstClr val="black"/>
                </a:solidFill>
              </a:rPr>
              <a:t>у детей интерес и положительное отношение к художественному творчеству.</a:t>
            </a:r>
          </a:p>
          <a:p>
            <a:pPr lvl="0">
              <a:buClr>
                <a:srgbClr val="D16349"/>
              </a:buClr>
            </a:pPr>
            <a:r>
              <a:rPr lang="ru-RU" sz="2500" dirty="0" smtClean="0">
                <a:solidFill>
                  <a:prstClr val="black"/>
                </a:solidFill>
              </a:rPr>
              <a:t>Развили </a:t>
            </a:r>
            <a:r>
              <a:rPr lang="ru-RU" sz="2500" dirty="0">
                <a:solidFill>
                  <a:prstClr val="black"/>
                </a:solidFill>
              </a:rPr>
              <a:t>эмоциональный отклик на любимое литературное </a:t>
            </a:r>
            <a:r>
              <a:rPr lang="ru-RU" sz="2500" dirty="0" smtClean="0">
                <a:solidFill>
                  <a:prstClr val="black"/>
                </a:solidFill>
              </a:rPr>
              <a:t>произведение.</a:t>
            </a:r>
          </a:p>
          <a:p>
            <a:pPr lvl="0">
              <a:buClr>
                <a:srgbClr val="D16349"/>
              </a:buClr>
            </a:pPr>
            <a:r>
              <a:rPr lang="ru-RU" sz="2500" dirty="0" smtClean="0">
                <a:solidFill>
                  <a:prstClr val="black"/>
                </a:solidFill>
              </a:rPr>
              <a:t>Воспитывали </a:t>
            </a:r>
            <a:r>
              <a:rPr lang="ru-RU" sz="2500" dirty="0">
                <a:solidFill>
                  <a:prstClr val="black"/>
                </a:solidFill>
              </a:rPr>
              <a:t>у детей бережное отношение к животным; </a:t>
            </a:r>
            <a:r>
              <a:rPr lang="ru-RU" sz="2500" dirty="0" smtClean="0">
                <a:solidFill>
                  <a:prstClr val="black"/>
                </a:solidFill>
              </a:rPr>
              <a:t>приучили </a:t>
            </a:r>
            <a:r>
              <a:rPr lang="ru-RU" sz="2500" dirty="0">
                <a:solidFill>
                  <a:prstClr val="black"/>
                </a:solidFill>
              </a:rPr>
              <a:t>к совместной работе. </a:t>
            </a:r>
          </a:p>
          <a:p>
            <a:pPr lvl="0">
              <a:buClr>
                <a:srgbClr val="D16349"/>
              </a:buClr>
              <a:buFontTx/>
              <a:buChar char="-"/>
            </a:pPr>
            <a:endParaRPr lang="ru-RU" sz="2500" dirty="0" smtClean="0">
              <a:solidFill>
                <a:prstClr val="black"/>
              </a:solidFill>
            </a:endParaRPr>
          </a:p>
          <a:p>
            <a:pPr lvl="0">
              <a:buClr>
                <a:srgbClr val="D16349"/>
              </a:buClr>
              <a:buFontTx/>
              <a:buChar char="-"/>
            </a:pPr>
            <a:endParaRPr lang="ru-RU" sz="2500" dirty="0">
              <a:solidFill>
                <a:prstClr val="black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627288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426377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132567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127656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22246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фициальная">
  <a:themeElements>
    <a:clrScheme name="Официальная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Официальная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Официальная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214</TotalTime>
  <Words>1430</Words>
  <Application>Microsoft Office PowerPoint</Application>
  <PresentationFormat>Экран (4:3)</PresentationFormat>
  <Paragraphs>175</Paragraphs>
  <Slides>31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2" baseType="lpstr">
      <vt:lpstr>Официальная</vt:lpstr>
      <vt:lpstr>ПРОЕКТ «Ай да, Зайка» </vt:lpstr>
      <vt:lpstr>Актуальность:</vt:lpstr>
      <vt:lpstr>Целевые ориентиры:</vt:lpstr>
      <vt:lpstr>Презентация PowerPoint</vt:lpstr>
      <vt:lpstr>    Участники:</vt:lpstr>
      <vt:lpstr>Цель:</vt:lpstr>
      <vt:lpstr>Задачи:</vt:lpstr>
      <vt:lpstr>Родителями группы были изготовлены следующие игры, игрушки, пособия </vt:lpstr>
      <vt:lpstr>Задачи для родителей:</vt:lpstr>
      <vt:lpstr>Презентация PowerPoint</vt:lpstr>
      <vt:lpstr>Презентация PowerPoint</vt:lpstr>
      <vt:lpstr>Задачи для педагога:</vt:lpstr>
      <vt:lpstr>Презентация PowerPoint</vt:lpstr>
      <vt:lpstr>Игра «По лесной лужайке»</vt:lpstr>
      <vt:lpstr>Ход игры: </vt:lpstr>
      <vt:lpstr>Игра «Прокати морковки»</vt:lpstr>
      <vt:lpstr>Игра «Чего не стало?»</vt:lpstr>
      <vt:lpstr>Игра «Книжки-малышки»</vt:lpstr>
      <vt:lpstr>Игра «Многофункциональный куб-Зайчик»</vt:lpstr>
      <vt:lpstr>Игра «Сказка из фетра «Колобок»</vt:lpstr>
      <vt:lpstr>Игра «Веселый огород»</vt:lpstr>
      <vt:lpstr>Игра «Сказка из фетра «Заюшкина избушка»</vt:lpstr>
      <vt:lpstr>Игра «Бусы для зайки»</vt:lpstr>
      <vt:lpstr>Игра «Веселые раскраски для Зайчика»</vt:lpstr>
      <vt:lpstr>Игра «Угощение для Зайчика»</vt:lpstr>
      <vt:lpstr>Игра «Слепим морковку для Зайки»</vt:lpstr>
      <vt:lpstr>Предполагаемый результат: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Мини-музей «Зайчика» </dc:title>
  <dc:creator>Оксана</dc:creator>
  <cp:lastModifiedBy>HP</cp:lastModifiedBy>
  <cp:revision>24</cp:revision>
  <dcterms:created xsi:type="dcterms:W3CDTF">2022-03-30T14:48:48Z</dcterms:created>
  <dcterms:modified xsi:type="dcterms:W3CDTF">2025-09-02T11:12:16Z</dcterms:modified>
</cp:coreProperties>
</file>