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67" r:id="rId4"/>
    <p:sldId id="268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0" r:id="rId15"/>
    <p:sldId id="25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6A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106" d="100"/>
          <a:sy n="106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50E5B-529F-40CC-B4F5-D7438A875966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CB05E-3639-4C96-BB8C-DE675E569B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7CB05E-3639-4C96-BB8C-DE675E569BC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2FDD0-607B-460B-8968-40D2522CFEAF}" type="datetimeFigureOut">
              <a:rPr lang="ru-RU" smtClean="0"/>
              <a:pPr/>
              <a:t>22.08.2021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DA6CC-E59A-418A-BF7A-E1991049606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12884_1-p-fon-dlya-prezentatsii-na-temu-ekologiy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564904"/>
            <a:ext cx="9144000" cy="1470025"/>
          </a:xfrm>
        </p:spPr>
        <p:txBody>
          <a:bodyPr>
            <a:noAutofit/>
          </a:bodyPr>
          <a:lstStyle/>
          <a:p>
            <a:r>
              <a:rPr lang="ru-RU" sz="6300" b="1" dirty="0" smtClean="0">
                <a:ln w="19050">
                  <a:solidFill>
                    <a:schemeClr val="accent3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276A1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Поддержание экологии </a:t>
            </a:r>
            <a:br>
              <a:rPr lang="ru-RU" sz="6300" b="1" dirty="0" smtClean="0">
                <a:ln w="19050">
                  <a:solidFill>
                    <a:schemeClr val="accent3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276A1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ru-RU" sz="6300" b="1" dirty="0" smtClean="0">
                <a:ln w="19050">
                  <a:solidFill>
                    <a:schemeClr val="accent3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276A1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 городе Ставрополе</a:t>
            </a:r>
            <a:endParaRPr lang="ru-RU" sz="6300" b="1" dirty="0">
              <a:ln w="19050">
                <a:solidFill>
                  <a:schemeClr val="accent3">
                    <a:lumMod val="20000"/>
                    <a:lumOff val="80000"/>
                  </a:schemeClr>
                </a:solidFill>
                <a:prstDash val="solid"/>
              </a:ln>
              <a:solidFill>
                <a:srgbClr val="276A1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6021288"/>
            <a:ext cx="3816424" cy="836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276A1C"/>
                </a:solidFill>
              </a:rPr>
              <a:t>Выполнила учитель информатики</a:t>
            </a:r>
          </a:p>
          <a:p>
            <a:pPr algn="ctr"/>
            <a:r>
              <a:rPr lang="ru-RU" sz="1400" dirty="0" smtClean="0">
                <a:solidFill>
                  <a:srgbClr val="276A1C"/>
                </a:solidFill>
              </a:rPr>
              <a:t>МБОУСОШ №32 г. Ставрополя</a:t>
            </a:r>
          </a:p>
          <a:p>
            <a:pPr algn="ctr"/>
            <a:r>
              <a:rPr lang="ru-RU" sz="1400" dirty="0" smtClean="0">
                <a:solidFill>
                  <a:srgbClr val="276A1C"/>
                </a:solidFill>
              </a:rPr>
              <a:t>Пряхина М.А.</a:t>
            </a:r>
            <a:endParaRPr lang="ru-RU" sz="1400" dirty="0">
              <a:solidFill>
                <a:srgbClr val="276A1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64096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i="1" dirty="0" smtClean="0">
                <a:solidFill>
                  <a:srgbClr val="276A1C"/>
                </a:solidFill>
              </a:rPr>
              <a:t>Цель:</a:t>
            </a:r>
            <a:r>
              <a:rPr lang="ru-RU" dirty="0" smtClean="0"/>
              <a:t> показать учащимся что каждый может поддержать экологию города.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88840"/>
            <a:ext cx="8712968" cy="432048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u="sng" dirty="0" smtClean="0">
                <a:solidFill>
                  <a:srgbClr val="276A1C"/>
                </a:solidFill>
              </a:rPr>
              <a:t>Задачи:</a:t>
            </a:r>
          </a:p>
          <a:p>
            <a:pPr>
              <a:buNone/>
            </a:pPr>
            <a:endParaRPr lang="ru-RU" b="1" u="sng" dirty="0" smtClean="0">
              <a:solidFill>
                <a:srgbClr val="276A1C"/>
              </a:solidFill>
            </a:endParaRPr>
          </a:p>
          <a:p>
            <a:pPr>
              <a:buNone/>
            </a:pPr>
            <a:r>
              <a:rPr lang="ru-RU" smtClean="0"/>
              <a:t>- </a:t>
            </a:r>
            <a:r>
              <a:rPr lang="ru-RU" smtClean="0"/>
              <a:t>познакомить </a:t>
            </a:r>
            <a:r>
              <a:rPr lang="ru-RU" dirty="0" smtClean="0"/>
              <a:t>учащихся с озеленением города;</a:t>
            </a:r>
          </a:p>
          <a:p>
            <a:pPr>
              <a:buNone/>
            </a:pPr>
            <a:r>
              <a:rPr lang="ru-RU" dirty="0" smtClean="0"/>
              <a:t>- показать что люди города активно принимают участие в акциях по высаживанию деревьев, уборки мусора в лесах;</a:t>
            </a:r>
          </a:p>
          <a:p>
            <a:pPr>
              <a:buNone/>
            </a:pPr>
            <a:r>
              <a:rPr lang="ru-RU" dirty="0" smtClean="0"/>
              <a:t>- познакомить учащихся с лесами города;</a:t>
            </a:r>
          </a:p>
          <a:p>
            <a:pPr>
              <a:buNone/>
            </a:pPr>
            <a:r>
              <a:rPr lang="ru-RU" dirty="0" smtClean="0"/>
              <a:t>- рассказать о том, что учащиеся школы принимают участие в экологических акциях.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276A1C"/>
                </a:solidFill>
              </a:rPr>
              <a:t>Озеленение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4580" name="Picture 4" descr="https://vechorka.ru/media/photos/41/41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861048"/>
            <a:ext cx="5542609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2" name="Picture 6" descr="https://ic.pics.livejournal.com/stav26/49386233/670099/670099_1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764704"/>
            <a:ext cx="482453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4" name="Picture 8" descr="https://farm8.staticflickr.com/7398/9600291974_4864da1885_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764704"/>
            <a:ext cx="5504611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6" name="Picture 10" descr="https://ic.pics.livejournal.com/stav26/49386233/5003441/5003441_20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924944"/>
            <a:ext cx="6208639" cy="3700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8680" name="Picture 8" descr="https://atvmedia.ru/uploads/block/201910/157208050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908720"/>
            <a:ext cx="2560284" cy="2304256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23528" y="188640"/>
            <a:ext cx="8208912" cy="720079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276A1C"/>
                </a:solidFill>
                <a:latin typeface="+mj-lt"/>
              </a:rPr>
              <a:t>Высаживание деревьев</a:t>
            </a:r>
            <a:endParaRPr lang="ru-RU" sz="4800" b="1" dirty="0">
              <a:solidFill>
                <a:srgbClr val="276A1C"/>
              </a:solidFill>
              <a:latin typeface="+mj-lt"/>
            </a:endParaRPr>
          </a:p>
        </p:txBody>
      </p:sp>
      <p:pic>
        <p:nvPicPr>
          <p:cNvPr id="28674" name="Picture 2" descr="https://images.pobeda26.ru/images_new/images/0/9/e/7/d/7/7/0/f/c/09e7d770fc26f8ed32f050472bf41a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980728"/>
            <a:ext cx="3024335" cy="2268251"/>
          </a:xfrm>
          <a:prstGeom prst="rect">
            <a:avLst/>
          </a:prstGeom>
          <a:noFill/>
        </p:spPr>
      </p:pic>
      <p:sp>
        <p:nvSpPr>
          <p:cNvPr id="7" name="Текст 4"/>
          <p:cNvSpPr txBox="1">
            <a:spLocks/>
          </p:cNvSpPr>
          <p:nvPr/>
        </p:nvSpPr>
        <p:spPr>
          <a:xfrm>
            <a:off x="0" y="5013176"/>
            <a:ext cx="9144000" cy="15841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 рамках федеральной акции «Сохраним лес», в которой примет участие Ставропольский край, в регионе высадят больше 6000 тысяч деревьев. Об этом сообщили в краевом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минприроды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pic>
        <p:nvPicPr>
          <p:cNvPr id="28676" name="Picture 4" descr="https://media.1777.ru/images/images_processing/401/4018775434181411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356992"/>
            <a:ext cx="3025517" cy="2016224"/>
          </a:xfrm>
          <a:prstGeom prst="rect">
            <a:avLst/>
          </a:prstGeom>
          <a:noFill/>
        </p:spPr>
      </p:pic>
      <p:pic>
        <p:nvPicPr>
          <p:cNvPr id="28682" name="Picture 10" descr="https://atvmedia.ru/uploads/block/201910/1572080507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3284984"/>
            <a:ext cx="2465693" cy="2160240"/>
          </a:xfrm>
          <a:prstGeom prst="rect">
            <a:avLst/>
          </a:prstGeom>
          <a:noFill/>
        </p:spPr>
      </p:pic>
      <p:pic>
        <p:nvPicPr>
          <p:cNvPr id="28678" name="Picture 6" descr="https://atvmedia.ru/uploads/block/201910/1572080483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1772816"/>
            <a:ext cx="4002290" cy="2666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1700808"/>
            <a:ext cx="5328592" cy="4525963"/>
          </a:xfrm>
        </p:spPr>
        <p:txBody>
          <a:bodyPr>
            <a:noAutofit/>
          </a:bodyPr>
          <a:lstStyle/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4400" dirty="0" smtClean="0"/>
              <a:t>Русский лес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4400" dirty="0" err="1" smtClean="0"/>
              <a:t>Члинский</a:t>
            </a:r>
            <a:r>
              <a:rPr lang="ru-RU" sz="4400" dirty="0" smtClean="0"/>
              <a:t> лес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4400" dirty="0" err="1" smtClean="0"/>
              <a:t>Таминский</a:t>
            </a:r>
            <a:r>
              <a:rPr lang="ru-RU" sz="4400" dirty="0" smtClean="0"/>
              <a:t> лес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4400" dirty="0" smtClean="0"/>
              <a:t>Татарский лес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4400" dirty="0" err="1" smtClean="0"/>
              <a:t>Мамайский</a:t>
            </a:r>
            <a:r>
              <a:rPr lang="ru-RU" sz="4400" dirty="0" smtClean="0"/>
              <a:t> лес</a:t>
            </a:r>
            <a:endParaRPr lang="ru-RU" sz="44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300" b="1" i="0" u="none" strike="noStrike" kern="1200" cap="none" spc="0" normalizeH="0" baseline="0" noProof="0" dirty="0" smtClean="0">
                <a:ln w="19050">
                  <a:solidFill>
                    <a:schemeClr val="accent3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276A1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Леса Ставрополя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2068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276A1C"/>
                </a:solidFill>
              </a:rPr>
              <a:t>Русский лес</a:t>
            </a:r>
            <a:endParaRPr lang="ru-RU" sz="4800" b="1" dirty="0">
              <a:solidFill>
                <a:srgbClr val="276A1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09120"/>
            <a:ext cx="9144000" cy="23488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400" dirty="0">
                <a:latin typeface="Arial Narrow" pitchFamily="34" charset="0"/>
              </a:rPr>
              <a:t>Расположен на территории Шпаковского района и </a:t>
            </a:r>
            <a:r>
              <a:rPr lang="ru-RU" sz="3400" dirty="0" smtClean="0">
                <a:latin typeface="Arial Narrow" pitchFamily="34" charset="0"/>
              </a:rPr>
              <a:t>города Ставрополя</a:t>
            </a:r>
            <a:r>
              <a:rPr lang="ru-RU" sz="3400" dirty="0">
                <a:latin typeface="Arial Narrow" pitchFamily="34" charset="0"/>
              </a:rPr>
              <a:t>. Общая площадь заказника 8338,99 га.</a:t>
            </a:r>
          </a:p>
          <a:p>
            <a:pPr algn="ctr">
              <a:buNone/>
            </a:pPr>
            <a:r>
              <a:rPr lang="ru-RU" sz="3400" dirty="0">
                <a:latin typeface="Arial Narrow" pitchFamily="34" charset="0"/>
              </a:rPr>
              <a:t>Заказник является биологическим, предназначен для сохранения самого крупного естественного лесного массива в центре </a:t>
            </a:r>
            <a:r>
              <a:rPr lang="ru-RU" sz="3400" dirty="0" err="1">
                <a:latin typeface="Arial Narrow" pitchFamily="34" charset="0"/>
              </a:rPr>
              <a:t>Предкавказья</a:t>
            </a:r>
            <a:r>
              <a:rPr lang="ru-RU" sz="3400" dirty="0">
                <a:latin typeface="Arial Narrow" pitchFamily="34" charset="0"/>
              </a:rPr>
              <a:t> с редкими сохранившимися видами флоры и фауны. </a:t>
            </a:r>
            <a:endParaRPr lang="ru-RU" sz="3400" dirty="0" smtClean="0">
              <a:latin typeface="Arial Narrow" pitchFamily="34" charset="0"/>
            </a:endParaRPr>
          </a:p>
          <a:p>
            <a:pPr algn="ctr">
              <a:buNone/>
            </a:pPr>
            <a:r>
              <a:rPr lang="ru-RU" sz="3400" dirty="0" smtClean="0">
                <a:latin typeface="Arial Narrow" pitchFamily="34" charset="0"/>
              </a:rPr>
              <a:t>Кроме </a:t>
            </a:r>
            <a:r>
              <a:rPr lang="ru-RU" sz="3400" dirty="0">
                <a:latin typeface="Arial Narrow" pitchFamily="34" charset="0"/>
              </a:rPr>
              <a:t>того, лес выполняет </a:t>
            </a:r>
            <a:r>
              <a:rPr lang="ru-RU" sz="3400" dirty="0" err="1">
                <a:latin typeface="Arial Narrow" pitchFamily="34" charset="0"/>
              </a:rPr>
              <a:t>климато-водорегулирующие</a:t>
            </a:r>
            <a:r>
              <a:rPr lang="ru-RU" sz="3400" dirty="0">
                <a:latin typeface="Arial Narrow" pitchFamily="34" charset="0"/>
              </a:rPr>
              <a:t> и </a:t>
            </a:r>
            <a:r>
              <a:rPr lang="ru-RU" sz="3400" dirty="0" err="1">
                <a:latin typeface="Arial Narrow" pitchFamily="34" charset="0"/>
              </a:rPr>
              <a:t>склонозащитные</a:t>
            </a:r>
            <a:r>
              <a:rPr lang="ru-RU" sz="3400" dirty="0">
                <a:latin typeface="Arial Narrow" pitchFamily="34" charset="0"/>
              </a:rPr>
              <a:t> функции.</a:t>
            </a:r>
          </a:p>
          <a:p>
            <a:endParaRPr lang="ru-RU" dirty="0"/>
          </a:p>
        </p:txBody>
      </p:sp>
      <p:pic>
        <p:nvPicPr>
          <p:cNvPr id="16390" name="Picture 6" descr="https://upload.wikimedia.org/wikipedia/commons/thumb/b/b2/%D0%90%D0%BB%D0%BB%D0%B5%D1%8F_%D0%B2_%D0%94%D0%B5%D0%BD%D0%B4%D1%80%D0%BE%D0%BF%D0%B0%D1%80%D0%BA%D0%B5_%D0%BB%D0%B5%D1%82%D0%BE%D0%BC.jpg/1599px-%D0%90%D0%BB%D0%BB%D0%B5%D1%8F_%D0%B2_%D0%94%D0%B5%D0%BD%D0%B4%D1%80%D0%BE%D0%BF%D0%B0%D1%80%D0%BA%D0%B5_%D0%BB%D0%B5%D1%82%D0%BE%D0%B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92696"/>
            <a:ext cx="4104455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2" name="Picture 8" descr="http://s4.fotokto.ru/photo/full/493/49377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92696"/>
            <a:ext cx="4106163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6" name="Picture 2" descr="https://culttourism.ru/data/photos/9/f/9f91678ac96bbbfb7e7e19047c5d83e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060848"/>
            <a:ext cx="3600400" cy="2383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14" name="Picture 6" descr="https://pobeda26.ru/assets/img/afisha/0_971ff_429918fc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08720"/>
            <a:ext cx="4238962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r>
              <a:rPr lang="ru-RU" sz="4800" b="1" dirty="0" err="1" smtClean="0">
                <a:solidFill>
                  <a:srgbClr val="276A1C"/>
                </a:solidFill>
              </a:rPr>
              <a:t>Члинский</a:t>
            </a:r>
            <a:r>
              <a:rPr lang="ru-RU" sz="4800" b="1" dirty="0" smtClean="0">
                <a:solidFill>
                  <a:srgbClr val="276A1C"/>
                </a:solidFill>
              </a:rPr>
              <a:t> лес</a:t>
            </a:r>
            <a:endParaRPr lang="ru-RU" sz="4800" b="1" dirty="0">
              <a:solidFill>
                <a:srgbClr val="276A1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81128"/>
            <a:ext cx="9144000" cy="227687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dirty="0"/>
              <a:t>Этот лесной массив находится в северной части города, входит в его административную границу, располагаясь на западных склонах Ставропольских высот. Его площадь составляет 199 гектаров и представляет собой урочище. В рельефе оно выражено балкой реки </a:t>
            </a:r>
            <a:r>
              <a:rPr lang="ru-RU" sz="2000" dirty="0" err="1" smtClean="0"/>
              <a:t>Члы</a:t>
            </a:r>
            <a:r>
              <a:rPr lang="ru-RU" sz="2000" dirty="0" smtClean="0"/>
              <a:t>. Лес </a:t>
            </a:r>
            <a:r>
              <a:rPr lang="ru-RU" sz="2000" dirty="0"/>
              <a:t>мало посещается жителями города, так как удален от транспортных </a:t>
            </a:r>
            <a:r>
              <a:rPr lang="ru-RU" sz="2000" dirty="0" err="1"/>
              <a:t>магистралей.В</a:t>
            </a:r>
            <a:r>
              <a:rPr lang="ru-RU" sz="2000" dirty="0"/>
              <a:t> лесу есть интересные экскурсионные объекты. Это, прежде всего, родник имени Серафима </a:t>
            </a:r>
            <a:r>
              <a:rPr lang="ru-RU" sz="2000" dirty="0" err="1" smtClean="0"/>
              <a:t>Саровского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pic>
        <p:nvPicPr>
          <p:cNvPr id="17412" name="Picture 4" descr="https://upload.wikimedia.org/wikipedia/commons/d/d2/%D0%A7%D0%BB%D0%B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688" y="908720"/>
            <a:ext cx="4144614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" name="Picture 2" descr="https://upload.wikimedia.org/wikipedia/commons/6/6e/%D0%A7%D0%BB%D0%B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132856"/>
            <a:ext cx="3312368" cy="2480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106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276A1C"/>
                </a:solidFill>
              </a:rPr>
              <a:t>Таманский лес</a:t>
            </a:r>
            <a:endParaRPr lang="ru-RU" sz="4800" b="1" dirty="0">
              <a:solidFill>
                <a:srgbClr val="276A1C"/>
              </a:solidFill>
            </a:endParaRPr>
          </a:p>
        </p:txBody>
      </p:sp>
      <p:pic>
        <p:nvPicPr>
          <p:cNvPr id="18434" name="Picture 2" descr="https://im0-tub-ru.yandex.net/i?id=098e69b65f6e7bfff2c104de32b6de87-l&amp;ref=rim&amp;n=13&amp;w=1080&amp;h=72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36712"/>
            <a:ext cx="3600400" cy="2400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https://atvmedia.ru/uploads/tilda/material-172/tild3930-3237-4333-b964-393734393331__8e3e8847-6f88-4a1b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6828" y="836712"/>
            <a:ext cx="396894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0" y="4509120"/>
            <a:ext cx="9144000" cy="2348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077072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Таманская лесная дача — уникальный природный уголок в самом центре Ставрополя. Таманский лес из всех лесных массивов Ставрополя является наиболее доступным и </a:t>
            </a:r>
            <a:r>
              <a:rPr lang="ru-RU" dirty="0" smtClean="0"/>
              <a:t>его назвать </a:t>
            </a:r>
            <a:r>
              <a:rPr lang="ru-RU" dirty="0"/>
              <a:t>самым «городским». Он находится между проспектом Кулакова, улицей Ленина, Кавалерийской и улицей </a:t>
            </a:r>
            <a:r>
              <a:rPr lang="ru-RU" dirty="0" err="1"/>
              <a:t>Васякина</a:t>
            </a:r>
            <a:r>
              <a:rPr lang="ru-RU" dirty="0" smtClean="0"/>
              <a:t>. Площадь </a:t>
            </a:r>
            <a:r>
              <a:rPr lang="ru-RU" dirty="0"/>
              <a:t>леса составляет 498 га.</a:t>
            </a:r>
          </a:p>
          <a:p>
            <a:pPr algn="ctr"/>
            <a:r>
              <a:rPr lang="ru-RU" dirty="0"/>
              <a:t>В восточной части леса расположено одно из любимых мест отдыха горожан — Комсомольский пруд. По лесу проходит множество дорожек, предназначенных для катания на велосипеде. В северной части проложена, так называемая «Тропа здоровья</a:t>
            </a:r>
            <a:r>
              <a:rPr lang="ru-RU" dirty="0" smtClean="0"/>
              <a:t>». </a:t>
            </a:r>
            <a:r>
              <a:rPr lang="ru-RU" dirty="0"/>
              <a:t> </a:t>
            </a:r>
          </a:p>
          <a:p>
            <a:pPr algn="ctr"/>
            <a:r>
              <a:rPr lang="ru-RU" dirty="0"/>
              <a:t>На территории Таманского леса насчитывается пять родников: Михайловские, Осетинские, </a:t>
            </a:r>
            <a:r>
              <a:rPr lang="ru-RU" dirty="0" err="1"/>
              <a:t>Лысогорские</a:t>
            </a:r>
            <a:r>
              <a:rPr lang="ru-RU" dirty="0"/>
              <a:t>, Мойка и Холодный родник. Одной из достопримечательностей в Таманском лесу является Холодный родник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8438" name="Picture 6" descr="https://ic.pics.livejournal.com/stav26/49386233/2188430/2188430_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844824"/>
            <a:ext cx="3960440" cy="2314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34082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276A1C"/>
                </a:solidFill>
              </a:rPr>
              <a:t>Татарский лес</a:t>
            </a:r>
            <a:endParaRPr lang="ru-RU" sz="4800" b="1" dirty="0">
              <a:solidFill>
                <a:srgbClr val="276A1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24933"/>
            <a:ext cx="8964488" cy="1833067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/>
              <a:t>Татарское городище - растущий </a:t>
            </a:r>
            <a:r>
              <a:rPr lang="ru-RU" dirty="0"/>
              <a:t>на южных склонах Ставропольской горы. Название леса происходит от реки и селения Татарка, возле которых он располагается. На территории лесного </a:t>
            </a:r>
            <a:r>
              <a:rPr lang="ru-RU" dirty="0" smtClean="0"/>
              <a:t>массива (1180га) </a:t>
            </a:r>
            <a:r>
              <a:rPr lang="ru-RU" dirty="0"/>
              <a:t>находятся: памятник природы - Татарские скалы, крупнейший археологический памятник </a:t>
            </a:r>
            <a:r>
              <a:rPr lang="ru-RU" dirty="0" err="1"/>
              <a:t>Предкавказья</a:t>
            </a:r>
            <a:r>
              <a:rPr lang="ru-RU" dirty="0"/>
              <a:t> - Татарские городище (VIII в. до н.э - X в. до н.э.) и Татарский святой источник.</a:t>
            </a:r>
          </a:p>
        </p:txBody>
      </p:sp>
      <p:pic>
        <p:nvPicPr>
          <p:cNvPr id="19458" name="Picture 2" descr="https://avatars.mds.yandex.net/get-zen_doc/3618266/pub_5f32aa0a412a69014688445c_5f32ac706204c24f182d2c1b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7"/>
            <a:ext cx="4212468" cy="2808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https://irecommend.ru/sites/default/files/imagecache/copyright1/user-images/984142/R3Mgn8KUUN6Waa9FVXKHj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9921" y="980728"/>
            <a:ext cx="424055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https://data2.gallery.ru/albums/gallery/54231-4fb76-5711451-m750x740-u3e33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276872"/>
            <a:ext cx="3754464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>
            <a:normAutofit/>
          </a:bodyPr>
          <a:lstStyle/>
          <a:p>
            <a:r>
              <a:rPr lang="ru-RU" sz="4800" b="1" dirty="0" err="1" smtClean="0">
                <a:solidFill>
                  <a:srgbClr val="276A1C"/>
                </a:solidFill>
              </a:rPr>
              <a:t>Мамайский</a:t>
            </a:r>
            <a:r>
              <a:rPr lang="ru-RU" sz="4800" b="1" dirty="0" smtClean="0">
                <a:solidFill>
                  <a:srgbClr val="276A1C"/>
                </a:solidFill>
              </a:rPr>
              <a:t> лес</a:t>
            </a:r>
            <a:endParaRPr lang="ru-RU" sz="4800" b="1" dirty="0">
              <a:solidFill>
                <a:srgbClr val="276A1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36901"/>
            <a:ext cx="9144000" cy="2121099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err="1" smtClean="0"/>
              <a:t>Мамайский</a:t>
            </a:r>
            <a:r>
              <a:rPr lang="ru-RU" b="1" dirty="0" smtClean="0"/>
              <a:t> </a:t>
            </a:r>
            <a:r>
              <a:rPr lang="ru-RU" dirty="0" smtClean="0"/>
              <a:t>лесной массив </a:t>
            </a:r>
            <a:r>
              <a:rPr lang="ru-RU" dirty="0"/>
              <a:t>(1125га)</a:t>
            </a:r>
            <a:r>
              <a:rPr lang="ru-RU" dirty="0" smtClean="0"/>
              <a:t> </a:t>
            </a:r>
            <a:r>
              <a:rPr lang="ru-RU" dirty="0"/>
              <a:t>в окрестностях г.Ставрополя. </a:t>
            </a:r>
            <a:r>
              <a:rPr lang="ru-RU" dirty="0" smtClean="0"/>
              <a:t>Здесь </a:t>
            </a:r>
            <a:r>
              <a:rPr lang="ru-RU" dirty="0"/>
              <a:t>были найдены каменные бабы на местах захоронения кочевников и городище золотоордынского времени. </a:t>
            </a:r>
            <a:r>
              <a:rPr lang="ru-RU" dirty="0" smtClean="0"/>
              <a:t>Лес </a:t>
            </a:r>
            <a:r>
              <a:rPr lang="ru-RU" dirty="0"/>
              <a:t>примечателен тем, что на его территории располагаются: урочище Корыта с родником, Лагерный (Юнкерский) и Гремучие родники, Немецкий мост (бывший </a:t>
            </a:r>
            <a:r>
              <a:rPr lang="ru-RU" dirty="0" err="1"/>
              <a:t>Армавиро</a:t>
            </a:r>
            <a:r>
              <a:rPr lang="ru-RU" dirty="0"/>
              <a:t>- Туапсинская железная дорога) - излюбленное место для тренировок альпинистов.</a:t>
            </a:r>
          </a:p>
        </p:txBody>
      </p:sp>
      <p:pic>
        <p:nvPicPr>
          <p:cNvPr id="20482" name="Picture 2" descr="https://mdou6kursk.ru/wp-content/uploads/rodniki-chasha-stavropolya-kak-dobratsya-s-foto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908720"/>
            <a:ext cx="4104456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https://atvmedia.ru/uploads/news2/1504508291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4176464" cy="2762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8" name="Picture 8" descr="https://xn--26-6kcaa1auatb4dhgcjdif5fui.xn--p1ai/cache/fullhd/images/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204864"/>
            <a:ext cx="3744416" cy="2496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68958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276A1C"/>
                </a:solidFill>
              </a:rPr>
              <a:t>Уборки леса от мусора</a:t>
            </a:r>
            <a:endParaRPr lang="ru-RU" sz="4800" b="1" dirty="0">
              <a:solidFill>
                <a:srgbClr val="276A1C"/>
              </a:solidFill>
            </a:endParaRPr>
          </a:p>
        </p:txBody>
      </p:sp>
      <p:pic>
        <p:nvPicPr>
          <p:cNvPr id="21506" name="Picture 2" descr="https://s13.stc.all.kpcdn.net/share/i/12/11618928/wr-9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352839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836712"/>
            <a:ext cx="3975979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3" name="Picture 9" descr="https://pass-sk.ru/sites/default/files/photoalbum/1617970414/img_649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645024"/>
            <a:ext cx="4608512" cy="3072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4755" t="2772" r="4233" b="17857"/>
          <a:stretch>
            <a:fillRect/>
          </a:stretch>
        </p:blipFill>
        <p:spPr bwMode="auto">
          <a:xfrm>
            <a:off x="611278" y="0"/>
            <a:ext cx="78638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atherineasquithgallery.com/uploads/posts/2021-02/1612623521_54-p-svetlo-salatovii-fon-dlya-prezentatsii-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514806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590" y="188640"/>
            <a:ext cx="3995410" cy="414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4725144"/>
            <a:ext cx="9144000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Ученики нашей </a:t>
            </a:r>
            <a:r>
              <a:rPr lang="ru-RU" sz="3600" dirty="0"/>
              <a:t>школы приняли участие в экологической акции «Уборка реки </a:t>
            </a:r>
            <a:r>
              <a:rPr lang="ru-RU" sz="3600" dirty="0" err="1"/>
              <a:t>Чла</a:t>
            </a:r>
            <a:r>
              <a:rPr lang="ru-RU" sz="3600" dirty="0" smtClean="0"/>
              <a:t>»</a:t>
            </a:r>
            <a:endParaRPr lang="ru-RU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0784" y="0"/>
            <a:ext cx="6373216" cy="684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3131840" cy="315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https://sun9-28.userapi.com/impf/iuBfOr5Pqyf-vihc0UJaumk58h2SayYNo9r67A/e2eFpMuGp8Y.jpg?size=1163x801&amp;quality=96&amp;proxy=1&amp;sign=1d18ee63052ec678380ce39a422c9078&amp;c_uniq_tag=QXZLuDZLJMTl68Gs3ywM95FI1rIYmf1h-KuMu2pW9os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96445"/>
            <a:ext cx="3059832" cy="2361555"/>
          </a:xfrm>
          <a:prstGeom prst="rect">
            <a:avLst/>
          </a:prstGeom>
          <a:noFill/>
        </p:spPr>
      </p:pic>
      <p:pic>
        <p:nvPicPr>
          <p:cNvPr id="8" name="Picture 10" descr="https://7dach.ru/uploads/images/16/31/27/2018/02/10/81bf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420888"/>
            <a:ext cx="3144631" cy="2088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atherineasquithgallery.com/uploads/posts/2021-02/1613512845_52-p-fon-dlya-prezentatsii-na-temu-ekologiya-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5458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2564904"/>
            <a:ext cx="9144000" cy="1470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300" b="1" i="0" u="none" strike="noStrike" kern="1200" cap="none" spc="0" normalizeH="0" baseline="0" noProof="0" dirty="0" smtClean="0">
                <a:ln w="1905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452</Words>
  <Application>Microsoft Office PowerPoint</Application>
  <PresentationFormat>Экран (4:3)</PresentationFormat>
  <Paragraphs>38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Поддержание экологии  в городе Ставрополе</vt:lpstr>
      <vt:lpstr>Цель: показать учащимся что каждый может поддержать экологию города.</vt:lpstr>
      <vt:lpstr>Озеленение </vt:lpstr>
      <vt:lpstr>Слайд 4</vt:lpstr>
      <vt:lpstr>Слайд 5</vt:lpstr>
      <vt:lpstr>Русский лес</vt:lpstr>
      <vt:lpstr>Члинский лес</vt:lpstr>
      <vt:lpstr>Таманский лес</vt:lpstr>
      <vt:lpstr>Татарский лес</vt:lpstr>
      <vt:lpstr>Мамайский лес</vt:lpstr>
      <vt:lpstr>Уборки леса от мусора</vt:lpstr>
      <vt:lpstr>Слайд 12</vt:lpstr>
      <vt:lpstr>Ученики нашей школы приняли участие в экологической акции «Уборка реки Чла»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Поддержание экологии  в городе Ставрополе</dc:title>
  <dc:creator>тир</dc:creator>
  <cp:lastModifiedBy>тир</cp:lastModifiedBy>
  <cp:revision>16</cp:revision>
  <dcterms:created xsi:type="dcterms:W3CDTF">2021-08-21T19:13:58Z</dcterms:created>
  <dcterms:modified xsi:type="dcterms:W3CDTF">2021-08-21T21:29:38Z</dcterms:modified>
</cp:coreProperties>
</file>