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99" r:id="rId3"/>
    <p:sldId id="258" r:id="rId4"/>
    <p:sldId id="289" r:id="rId5"/>
    <p:sldId id="257" r:id="rId6"/>
    <p:sldId id="260" r:id="rId7"/>
    <p:sldId id="300" r:id="rId8"/>
    <p:sldId id="287" r:id="rId9"/>
    <p:sldId id="265" r:id="rId10"/>
    <p:sldId id="301" r:id="rId11"/>
    <p:sldId id="304" r:id="rId12"/>
    <p:sldId id="302" r:id="rId13"/>
    <p:sldId id="279" r:id="rId14"/>
    <p:sldId id="30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071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3625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141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489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965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9200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811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64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256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659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BB5CF-3FC1-4EAE-BCDB-A4CABA91B821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57EE4-C49D-491B-830E-05657907F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39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420888"/>
            <a:ext cx="8640960" cy="2016224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716016" y="5013176"/>
            <a:ext cx="3056384" cy="576064"/>
          </a:xfrm>
        </p:spPr>
        <p:txBody>
          <a:bodyPr>
            <a:normAutofit fontScale="85000" lnSpcReduction="20000"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Подготовила: воспитатель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Кузнецова Ю.В.</a:t>
            </a:r>
            <a:endParaRPr lang="ru-RU" sz="2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467545" y="1196752"/>
            <a:ext cx="8280920" cy="4032448"/>
          </a:xfrm>
          <a:prstGeom prst="horizontalScroll">
            <a:avLst>
              <a:gd name="adj" fmla="val 20011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«РЕЧЕВОЕ РАЗВИТИЕ ДОШКОЛЬНИКОВ В СОВРЕМЕННЫХ УСЛОВИЯХ»</a:t>
            </a:r>
            <a:endParaRPr lang="ru-RU" sz="3200" b="1" i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14156" y="692696"/>
            <a:ext cx="41361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МАДОУ ЦРР Д/С «СКАЗКА»</a:t>
            </a:r>
            <a:endParaRPr lang="ru-RU" sz="24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6993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64896" cy="574665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Типичные проблемы развития речи дошкольников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1) Односложная, состоящая лишь из простых предложений речь.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2) Бедность речи. Недостаточный словарный запас.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3) Неспособность грамотно и доступно сформулировать вопрос, построить  краткий или развёрнутый ответ.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4) Неспособность построить сюжетный или описательный рассказ, пересказать текст своими словами.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5) Отсутствие логического обоснования своих утверждений и выводов.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6) Отсутствие навыков культуры речи.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7) Плохая дикция.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31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ОБРАЗОВАТЕЛЬНАЯ ОБЛАСТЬ «РЕЧЕВОЕ РАЗВИТИЕ» включает: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владение речью как средством общения и культуры; </a:t>
            </a:r>
          </a:p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обогащение активного словаря; </a:t>
            </a:r>
          </a:p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связной, грамматически правильной диалогической и монологической речи; </a:t>
            </a:r>
          </a:p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речевого творчества; </a:t>
            </a:r>
          </a:p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звуковой и интонационной культуры речи, фонематического слуха; </a:t>
            </a:r>
          </a:p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знакомство с книжной культурой, детской литературой, понимание на слух текстов различных жанров детской литературы; </a:t>
            </a:r>
          </a:p>
          <a:p>
            <a:pPr>
              <a:buFont typeface="Wingdings" pitchFamily="2" charset="2"/>
              <a:buChar char="q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звуковой аналитико-синтетической активности как предпосылки обучения грамоте.</a:t>
            </a:r>
          </a:p>
          <a:p>
            <a:pPr marL="0" indent="0" algn="just">
              <a:buNone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(ФГОС   ДОУ)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9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 работе по речевому развитию детей в условиях реализации ФГОС педагогу необходимо: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Следить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правильным произношением, проводить работу по звуковому анализу слов, использовать 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чистоговорки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скороговорки, загадки, стихотворения.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Помогать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ребенку овладеть названием предметов и явлений, их свойства и рассказывать о них.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Знакомить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с синонимами,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антонимами, омонимами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правильно связывать слова в падеже, числе, во времени, роде, пользоваться суффиксами;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формулировать вопросы и отвечать на них, строить предложения.  Развивают у детей связную речь с учетом их возрастных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особенностей.</a:t>
            </a: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Поощрять детей к рассказыванию, развернутому изложению определенного содержания;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Организовывать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диалоги между детьми и со взрослыми. 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Уделять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внимание развитию у детей понимания речи, упражняя детей в выполнении словесной инструкции.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Стимулировать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комментировать свою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речь. </a:t>
            </a: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Упражнять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умении планировать свою деятельность. 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Приобщать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к культуре чтения художественной литературы.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Поощрять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детское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словотворчество.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52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072" y="116632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МЕТОДЫ РЕЧЕВОГО РАЗВИТИЯ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7" name="Объект 16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5259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908720"/>
            <a:ext cx="2448272" cy="747000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НАГЛЯДНЫЕ 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75856" y="908720"/>
            <a:ext cx="2411140" cy="710496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СЛОВЕСНЫЕ 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84168" y="935192"/>
            <a:ext cx="2419616" cy="737184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ПРАКТИЧЕСКИЕ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23528" y="1920280"/>
            <a:ext cx="2376264" cy="1872208"/>
          </a:xfrm>
          <a:prstGeom prst="roundRect">
            <a:avLst>
              <a:gd name="adj" fmla="val 1227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 непосредственного наблюдения и его разновидности: наблюдения в природе, экскурсии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03848" y="1946568"/>
            <a:ext cx="2590032" cy="1004664"/>
          </a:xfrm>
          <a:prstGeom prst="roundRect">
            <a:avLst>
              <a:gd name="adj" fmla="val 32683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Чтение и рассказывание художественных произведений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28184" y="1782548"/>
            <a:ext cx="2520280" cy="669800"/>
          </a:xfrm>
          <a:prstGeom prst="roundRect">
            <a:avLst>
              <a:gd name="adj" fmla="val 50000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Дидактические игры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4005064"/>
            <a:ext cx="2376264" cy="23882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Опосредованное наблюдение (изобразительная наглядность): рассматривание игрушек и картин, рассказывание по игрушкам и картинам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54736" y="3106680"/>
            <a:ext cx="2439144" cy="685808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Заучивание наизусть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54736" y="4077072"/>
            <a:ext cx="2583160" cy="576064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ересказ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03848" y="4883436"/>
            <a:ext cx="2734048" cy="561788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Обобщающая беседа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03848" y="5589240"/>
            <a:ext cx="2880320" cy="804084"/>
          </a:xfrm>
          <a:prstGeom prst="roundRect">
            <a:avLst>
              <a:gd name="adj" fmla="val 40217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Рассказывание без опоры на наглядный материал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300192" y="2608328"/>
            <a:ext cx="2448272" cy="685808"/>
          </a:xfrm>
          <a:prstGeom prst="roundRect">
            <a:avLst>
              <a:gd name="adj" fmla="val 30801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- драматизации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300192" y="3432448"/>
            <a:ext cx="2520280" cy="644624"/>
          </a:xfrm>
          <a:prstGeom prst="roundRect">
            <a:avLst>
              <a:gd name="adj" fmla="val 34993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Инсценировки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444209" y="4235364"/>
            <a:ext cx="2376264" cy="648072"/>
          </a:xfrm>
          <a:prstGeom prst="roundRect">
            <a:avLst>
              <a:gd name="adj" fmla="val 3218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Дидактические упражнения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516217" y="5013176"/>
            <a:ext cx="2304255" cy="720080"/>
          </a:xfrm>
          <a:prstGeom prst="roundRect">
            <a:avLst>
              <a:gd name="adj" fmla="val 30635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Хороводные игры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588225" y="5841268"/>
            <a:ext cx="2232248" cy="648072"/>
          </a:xfrm>
          <a:prstGeom prst="roundRect">
            <a:avLst>
              <a:gd name="adj" fmla="val 35009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Пластические </a:t>
            </a:r>
            <a:r>
              <a:rPr lang="ru-RU" sz="1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1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тюды</a:t>
            </a:r>
            <a:endParaRPr lang="ru-RU" sz="1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74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08912" cy="2650306"/>
          </a:xfrm>
        </p:spPr>
        <p:txBody>
          <a:bodyPr>
            <a:noAutofit/>
          </a:bodyPr>
          <a:lstStyle/>
          <a:p>
            <a:pPr algn="l"/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Использование методики «Картинка без запинки» как средства         	           развития связной речи дошкольников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>    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Методика представлена как система игровых заданий, в результате которых практически каждый ребенок может представить несколько творческих рассказов по картине, используя алгоритмы мыслительных действий, поэтапные шаги и инструментарий. Методика доказала свою актуальность, дополняет Основную общеобразовательную программу ДОУ, максимально увеличивая ее эффективность.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2597348" cy="1764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271654">
            <a:off x="3149352" y="4202608"/>
            <a:ext cx="2728671" cy="20077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C:\Users\Denis\AppData\Local\Microsoft\Windows\Temporary Internet Files\Content.Word\IMG_206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293096"/>
            <a:ext cx="2794595" cy="1751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410" name="Picture 2" descr="Подзорная Труба Бинокли Открыть - Бесплатная векторная графика на ..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3140968"/>
            <a:ext cx="1229337" cy="1008112"/>
          </a:xfrm>
          <a:prstGeom prst="rect">
            <a:avLst/>
          </a:prstGeom>
          <a:noFill/>
        </p:spPr>
      </p:pic>
      <p:pic>
        <p:nvPicPr>
          <p:cNvPr id="17412" name="Picture 4" descr="В Марий Эл парню отрезали ухо за то, что не служил в арми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2852936"/>
            <a:ext cx="1728192" cy="1224136"/>
          </a:xfrm>
          <a:prstGeom prst="rect">
            <a:avLst/>
          </a:prstGeom>
          <a:noFill/>
        </p:spPr>
      </p:pic>
      <p:pic>
        <p:nvPicPr>
          <p:cNvPr id="17414" name="Picture 6" descr="Учёные: лжецов выдаёт нос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2852936"/>
            <a:ext cx="1657698" cy="1088555"/>
          </a:xfrm>
          <a:prstGeom prst="rect">
            <a:avLst/>
          </a:prstGeom>
          <a:noFill/>
        </p:spPr>
      </p:pic>
      <p:sp>
        <p:nvSpPr>
          <p:cNvPr id="17416" name="AutoShape 8" descr="ᐈ Руки фотография, фото рука | скачать на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ᐈ Руки фотография, фото рука | скачать на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0" name="AutoShape 12" descr="Ученые пояснили, почему у человека по 5 пальцев на ногах и руках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2" name="AutoShape 14" descr="Ученые пояснили, почему у человека по 5 пальцев на ногах и руках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4" name="AutoShape 16" descr="ᐈ Пальцем рисунки, фото пальцы | скачать на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26" name="Picture 18" descr="рука, кисть руки, жест - download free render hands and feet on ...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6096" y="2852936"/>
            <a:ext cx="1008112" cy="1008112"/>
          </a:xfrm>
          <a:prstGeom prst="rect">
            <a:avLst/>
          </a:prstGeom>
          <a:noFill/>
        </p:spPr>
      </p:pic>
      <p:pic>
        <p:nvPicPr>
          <p:cNvPr id="17428" name="Picture 20" descr="Если снится Язык - Сонник. Толкование и значение снов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2780928"/>
            <a:ext cx="936104" cy="936104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539552" y="2852936"/>
            <a:ext cx="18722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Игра «Подзорная труба»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31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Развитие речи и мышления детей  </a:t>
            </a:r>
            <a:br>
              <a:rPr lang="ru-RU" sz="2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посредством мнемотехники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	       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Мнемотехника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это система методов и приемов, обеспечивающих успешное освоение детьми знаний об особенностях объектов природы, об окружающем мире, эффективное запоминание структуры рассказа, сохранение и воспроизведение информации, и конечно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речи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Как любая работа, мнемотехника строится от простого к сложному.</a:t>
            </a:r>
          </a:p>
          <a:p>
            <a:pPr>
              <a:buNone/>
            </a:pP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5" descr="http://images.myshared.ru/6/555459/slide_11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05064"/>
            <a:ext cx="23762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ds04.infourok.ru/uploads/ex/0081/00123c78-41f9fb05/img1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77072"/>
            <a:ext cx="244827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ds04.infourok.ru/uploads/ex/094b/00041472-ce06efba/hello_html_m7ca77da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077072"/>
            <a:ext cx="225713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Мнемотаблицы для дошкольников в картинках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2780928"/>
            <a:ext cx="3024336" cy="998031"/>
          </a:xfrm>
          <a:prstGeom prst="rect">
            <a:avLst/>
          </a:prstGeom>
          <a:noFill/>
        </p:spPr>
      </p:pic>
      <p:pic>
        <p:nvPicPr>
          <p:cNvPr id="13" name="Picture 4" descr="Т.В. Атясова. Использование приемов мнемотехники в речевом ..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780929"/>
            <a:ext cx="3521621" cy="10081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6370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5724128" cy="5544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79512" y="3961796"/>
            <a:ext cx="7375712" cy="223224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188" y="3961796"/>
            <a:ext cx="6799263" cy="211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4788024" y="611183"/>
            <a:ext cx="3960440" cy="28083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 ребенка каким –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нибудь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неизвестным ему пяти словам, он будет долго и напрасно мучиться, но свяжите двадцать таких слов с картинками, и он усвоит их на лету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К.Д. Ушинский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370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41805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ДИДАКТИЧЕСКАЯ ИГРА как средство развитие речи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Дидактическая игра развивает речь детей: пополняет и активизирует словарь, формирует правильное звукопроизношение, умение правильно выражать свои мысли. </a:t>
            </a:r>
          </a:p>
          <a:p>
            <a:pPr marL="0" indent="0">
              <a:buNone/>
            </a:pPr>
            <a:r>
              <a:rPr lang="ru-RU" sz="14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 «Сказочное панно»</a:t>
            </a:r>
            <a:endParaRPr lang="ru-RU" sz="14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Перепутав все картинки, ребёнок ориентируется, сюжет какой сказки он будет вставлять в кармашки логически и последовательно, одновременно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рассказывая сказку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Один из вариантов, может быть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составление сказки по собственному замыслу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включая воображение.</a:t>
            </a:r>
          </a:p>
          <a:p>
            <a:pPr marL="0" indent="0">
              <a:buNone/>
            </a:pPr>
            <a:endPara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 «В мире профессий».  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Развивает умение составлять </a:t>
            </a: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рассказ  о профессии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			         опираясь на предложенный алгоритм.  Активизируется словарь признаков.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      В первую колонку выкладывают картинку с изображением профессии, во вторую    		       – изображение  предметов, которые необходимы человеку, в 3 и 4 колонке дети 		                            рассказывают о плюсах и минусах выбранной им профессии.</a:t>
            </a: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Д/и «Часы безопасности».  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Дети по очереди крутят стрелку на часах. 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Ребёнок, рассмотрев внимательно предмет, на который показывает стрелка, </a:t>
            </a:r>
          </a:p>
          <a:p>
            <a:pPr marL="0" indent="0">
              <a:buNone/>
            </a:pPr>
            <a:r>
              <a:rPr lang="ru-RU" sz="1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рассказывает для чего он предназначен</a:t>
            </a: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чем может быть опасен и правила 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обращения с ним. </a:t>
            </a:r>
          </a:p>
          <a:p>
            <a:pPr marL="0" indent="0">
              <a:buNone/>
            </a:pPr>
            <a:endParaRPr lang="ru-RU" sz="1200" dirty="0" smtClean="0"/>
          </a:p>
          <a:p>
            <a:pPr marL="0" indent="0">
              <a:buNone/>
            </a:pPr>
            <a:endParaRPr lang="ru-RU" sz="1200" dirty="0" smtClean="0"/>
          </a:p>
          <a:p>
            <a:pPr marL="0" indent="0"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 marL="0" indent="0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1\Desktop\для портфолио\DSC0738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1954535" cy="13681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 descr="E:\DCIM\101MSDCF\DSC074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3789040"/>
            <a:ext cx="2639566" cy="15841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290" name="Picture 2" descr="C:\Users\Кузя\Desktop\DSC083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5013176"/>
            <a:ext cx="2167789" cy="14638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9379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96944" cy="562074"/>
          </a:xfrm>
        </p:spPr>
        <p:txBody>
          <a:bodyPr>
            <a:normAutofit/>
          </a:bodyPr>
          <a:lstStyle/>
          <a:p>
            <a:r>
              <a:rPr lang="ru-RU" sz="2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Лэп-бук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как средство развития речи детей</a:t>
            </a:r>
            <a:endParaRPr lang="ru-RU" sz="24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352928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Лэп-бук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детей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яркая, красочная, «загадочная» книжка, хранящая в себе множество секретов и тайн, которую хочется рассматривать и изучать, побуждающая к активному речевому и коммуникативному взаимодействию со взрослым и ровесниками, эффективная форма овладения речью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(культурой речи)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Лэп-бук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является итоговым продуктом какого-либо проекта, деятельности или темы.</a:t>
            </a:r>
          </a:p>
          <a:p>
            <a:pPr marL="0" indent="0">
              <a:buNone/>
            </a:pPr>
            <a:endParaRPr lang="ru-RU" sz="1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 descr="C:\Users\user\Desktop\DSC066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924944"/>
            <a:ext cx="2088232" cy="15802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4" descr="C:\Users\user\Desktop\DSC066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708921"/>
            <a:ext cx="1872208" cy="15841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C:\Users\Сказка\Desktop\Фото проект здоровье\DSC0827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96136" y="4365104"/>
            <a:ext cx="2318115" cy="1699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 descr="C:\Users\Сказка\Desktop\Фото Лук\DSC0038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25144"/>
            <a:ext cx="2021583" cy="15841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C:\Users\Сказка\Desktop\Фото Лук\DSC00394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509120"/>
            <a:ext cx="2232248" cy="1568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2" descr="F:\круглый стол зож\фото юля\DSC0715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564904"/>
            <a:ext cx="2058368" cy="15437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C:\Users\Сказка\Desktop\Фото проект здоровье\DSC08270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068960"/>
            <a:ext cx="2158641" cy="16928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3643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68760"/>
            <a:ext cx="8219256" cy="36724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ОСНОВЫ ЧТЕНИЯ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(интегрированная программа)</a:t>
            </a:r>
          </a:p>
          <a:p>
            <a:pPr marL="0" indent="0"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фотографической памяти и логического мышления с помощью принципа «нарастающих трудностей».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Дети визуально запоминают, а затем  распознают слова. 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усложнению идёт изучение алфавита.</a:t>
            </a:r>
          </a:p>
          <a:p>
            <a:pPr marL="0" indent="0" algn="ctr">
              <a:buNone/>
            </a:pPr>
            <a:endParaRPr lang="ru-RU" sz="2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11960" y="2132856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4221088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85010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Детская универсальная 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STEAM-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лаборатория как предпосылки обучению грамоте </a:t>
            </a:r>
            <a:b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Users\Кузя\Desktop\IMG_20200122_1747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212976"/>
            <a:ext cx="2002174" cy="2390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4" descr="C:\Users\Кузя\Desktop\15795927648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3212976"/>
            <a:ext cx="1800200" cy="2400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 descr="C:\Users\Кузя\Desktop\IMG_20200122_1825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212976"/>
            <a:ext cx="1800200" cy="24002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14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1880" y="1268760"/>
            <a:ext cx="5338936" cy="7200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пустых стенах ребенок не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заговорит…</a:t>
            </a:r>
          </a:p>
          <a:p>
            <a:pPr marL="0" indent="0" algn="r">
              <a:buNone/>
            </a:pPr>
            <a:r>
              <a:rPr lang="ru-RU" sz="20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Е.И. Тихеева</a:t>
            </a:r>
            <a:endParaRPr lang="ru-RU" sz="20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81" y="1237803"/>
            <a:ext cx="3384376" cy="2550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1960" y="2132856"/>
            <a:ext cx="4104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ИСПОЛЬЗОВАНИЕ ИНФОРМАЦИОННО – КОММУНИКАТИВНЫХ ТЕХНОЛОГИЙ: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4221088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Применение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компьютерной техники позволяет сделать каждое занятие нетрадиционным, ярким, насыщенным, приводит к необходимости использовать различные способы подачи учебного материала, предусмотреть разнообразные методы и приему.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85010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ПРЕДМЕТНО – РАЗВИВАЮЩАЯ СРЕДА В ГРУППЕ</a:t>
            </a:r>
            <a:endParaRPr lang="ru-RU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4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ТРЕБОВАНИЯ К РЕЧИ ПЕДАГОГА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1340768"/>
            <a:ext cx="3528392" cy="648072"/>
          </a:xfrm>
          <a:prstGeom prst="roundRect">
            <a:avLst>
              <a:gd name="adj" fmla="val 4206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одержательность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83568" y="2276872"/>
            <a:ext cx="3600400" cy="720080"/>
          </a:xfrm>
          <a:prstGeom prst="roundRect">
            <a:avLst>
              <a:gd name="adj" fmla="val 37446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очность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83568" y="3356992"/>
            <a:ext cx="3658712" cy="792088"/>
          </a:xfrm>
          <a:prstGeom prst="roundRect">
            <a:avLst>
              <a:gd name="adj" fmla="val 47437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огичность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860032" y="1196752"/>
            <a:ext cx="3528392" cy="648072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ыразительность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32040" y="2204864"/>
            <a:ext cx="3528392" cy="864096"/>
          </a:xfrm>
          <a:prstGeom prst="roundRect">
            <a:avLst>
              <a:gd name="adj" fmla="val 33983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моциональная насыщенность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76056" y="3429000"/>
            <a:ext cx="3384376" cy="720080"/>
          </a:xfrm>
          <a:prstGeom prst="roundRect">
            <a:avLst>
              <a:gd name="adj" fmla="val 3952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Знание и соблюдение правил речевого этикета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63616" y="4509120"/>
            <a:ext cx="3592360" cy="720080"/>
          </a:xfrm>
          <a:prstGeom prst="roundRect">
            <a:avLst>
              <a:gd name="adj" fmla="val 39134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равильность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076056" y="4509120"/>
            <a:ext cx="3456384" cy="1368152"/>
          </a:xfrm>
          <a:prstGeom prst="roundRect">
            <a:avLst>
              <a:gd name="adj" fmla="val 38157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Уместное использование невербальных средств общения (мимики, жестов, пантомимики)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73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50" y="-9525"/>
            <a:ext cx="915670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Факторы успешного речевого 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развития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(памятка для родителей)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                             </a:t>
            </a:r>
            <a:endParaRPr lang="ru-RU" dirty="0"/>
          </a:p>
          <a:p>
            <a:pPr>
              <a:buFont typeface="Wingdings" pitchFamily="2" charset="2"/>
              <a:buChar char="q"/>
            </a:pPr>
            <a:r>
              <a:rPr lang="ru-RU" dirty="0"/>
              <a:t>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Эмоциональное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общение с ребёнком с момента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рождения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О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рганизация условий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общения с другими детьми.</a:t>
            </a: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Речь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взрослого – пример для подражания.</a:t>
            </a: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 мелкой моторики рук,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ведёт к развитию речи.</a:t>
            </a: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Совместные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игры взрослого и ребёнка.</a:t>
            </a: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Чтение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художественной литературы, разучивание стихов.</a:t>
            </a: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Удовлетворение любознательности ребёнка, ответы на все его «почему».</a:t>
            </a:r>
          </a:p>
          <a:p>
            <a:pPr>
              <a:buFont typeface="Wingdings" pitchFamily="2" charset="2"/>
              <a:buChar char="q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Совместные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выезды на природу, экскурсии, посещения музеев.</a:t>
            </a:r>
          </a:p>
        </p:txBody>
      </p:sp>
    </p:spTree>
    <p:extLst>
      <p:ext uri="{BB962C8B-B14F-4D97-AF65-F5344CB8AC3E}">
        <p14:creationId xmlns:p14="http://schemas.microsoft.com/office/powerpoint/2010/main" val="12198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1254</TotalTime>
  <Words>700</Words>
  <Application>Microsoft Office PowerPoint</Application>
  <PresentationFormat>Экран (4:3)</PresentationFormat>
  <Paragraphs>99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     Типичные проблемы развития речи дошкольников  1) Односложная, состоящая лишь из простых предложений речь. 2) Бедность речи. Недостаточный словарный запас. 3) Неспособность грамотно и доступно сформулировать вопрос, построить  краткий или развёрнутый ответ. 4) Неспособность построить сюжетный или описательный рассказ, пересказать текст своими словами. 5) Отсутствие логического обоснования своих утверждений и выводов. 6) Отсутствие навыков культуры речи. 7) Плохая дикция.</vt:lpstr>
      <vt:lpstr>ОБРАЗОВАТЕЛЬНАЯ ОБЛАСТЬ «РЕЧЕВОЕ РАЗВИТИЕ» включает:</vt:lpstr>
      <vt:lpstr>В работе по речевому развитию детей в условиях реализации ФГОС педагогу необходимо: </vt:lpstr>
      <vt:lpstr>МЕТОДЫ РЕЧЕВОГО РАЗВИТИЯ</vt:lpstr>
      <vt:lpstr>        Использование методики «Картинка без запинки» как средства                     развития связной речи дошкольников      Методика представлена как система игровых заданий, в результате которых практически каждый ребенок может представить несколько творческих рассказов по картине, используя алгоритмы мыслительных действий, поэтапные шаги и инструментарий. Методика доказала свою актуальность, дополняет Основную общеобразовательную программу ДОУ, максимально увеличивая ее эффективность.   </vt:lpstr>
      <vt:lpstr>Развитие речи и мышления детей   посредством мнемотехники </vt:lpstr>
      <vt:lpstr>Презентация PowerPoint</vt:lpstr>
      <vt:lpstr>ДИДАКТИЧЕСКАЯ ИГРА как средство развитие речи</vt:lpstr>
      <vt:lpstr>Лэп-бук как средство развития речи детей</vt:lpstr>
      <vt:lpstr>Детская универсальная  STEAM-лаборатория как предпосылки обучению грамоте  </vt:lpstr>
      <vt:lpstr>ПРЕДМЕТНО – РАЗВИВАЮЩАЯ СРЕДА В ГРУППЕ</vt:lpstr>
      <vt:lpstr>ТРЕБОВАНИЯ К РЕЧИ ПЕДАГОГА</vt:lpstr>
      <vt:lpstr>Факторы успешного речевого развития (памятка для родителей)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Сказка-ПК</cp:lastModifiedBy>
  <cp:revision>123</cp:revision>
  <dcterms:created xsi:type="dcterms:W3CDTF">2016-02-06T19:29:03Z</dcterms:created>
  <dcterms:modified xsi:type="dcterms:W3CDTF">2020-05-20T07:03:35Z</dcterms:modified>
</cp:coreProperties>
</file>