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cap="none" spc="18">
                <a:solidFill>
                  <a:schemeClr val="accent1">
                    <a:lumMod val="74901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>
                <a:solidFill>
                  <a:srgbClr val="000000"/>
                </a:solidFill>
                <a:latin typeface="Times New Roman"/>
                <a:cs typeface="Times New Roman"/>
              </a:rPr>
              <a:t>Есть ли в лицейском музее экспонаты, которые прибыли к нам из других районов области, городов, стран?</a:t>
            </a:r>
            <a:r>
              <a:rPr lang="ru-RU"/>
              <a:t/>
            </a:r>
            <a:br>
              <a:rPr lang="ru-RU"/>
            </a:br>
            <a:endParaRPr lang="ru-RU"/>
          </a:p>
        </c:rich>
      </c:tx>
      <c:layout>
        <c:manualLayout>
          <c:xMode val="edge"/>
          <c:yMode val="edge"/>
          <c:x val="0.102537"/>
          <c:y val="2.2304999999999998E-2"/>
        </c:manualLayout>
      </c:layout>
      <c:overlay val="0"/>
      <c:spPr>
        <a:prstGeom prst="rect">
          <a:avLst/>
        </a:prstGeom>
        <a:noFill/>
        <a:ln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9025000000000001"/>
          <c:y val="0.28423999999999999"/>
          <c:w val="0.33579999999999999"/>
          <c:h val="0.6239900000000000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Есть ли в лицейском музее экспонаты, которые прибыли к нам из других районов области, городов, стран?
</c:v>
                </c:pt>
              </c:strCache>
            </c:strRef>
          </c:tx>
          <c:dPt>
            <c:idx val="0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1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1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1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1-8975-4414-9F79-883B0A77B1F5}"/>
              </c:ext>
            </c:extLst>
          </c:dPt>
          <c:dPt>
            <c:idx val="1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2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2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2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3-8975-4414-9F79-883B0A77B1F5}"/>
              </c:ext>
            </c:extLst>
          </c:dPt>
          <c:dPt>
            <c:idx val="2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3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3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3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5-8975-4414-9F79-883B0A77B1F5}"/>
              </c:ext>
            </c:extLst>
          </c:dPt>
          <c:dPt>
            <c:idx val="3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4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4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4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7-8975-4414-9F79-883B0A77B1F5}"/>
              </c:ext>
            </c:extLst>
          </c:dPt>
          <c:dPt>
            <c:idx val="4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5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5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5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9-8975-4414-9F79-883B0A77B1F5}"/>
              </c:ext>
            </c:extLst>
          </c:dPt>
          <c:dLbls>
            <c:dLbl>
              <c:idx val="0"/>
              <c:layout>
                <c:manualLayout>
                  <c:x val="1.183E-2"/>
                  <c:y val="-5.6529999999999997E-2"/>
                </c:manualLayout>
              </c:layout>
              <c:tx>
                <c:rich>
                  <a:bodyPr/>
                  <a:lstStyle/>
                  <a:p>
                    <a:r>
                      <a:rPr lang="ru-RU">
                        <a:solidFill>
                          <a:schemeClr val="accent1">
                            <a:lumMod val="74901"/>
                          </a:schemeClr>
                        </a:solidFill>
                      </a:rPr>
                      <a:t>100%</a:t>
                    </a:r>
                    <a:endParaRPr lang="ru-RU"/>
                  </a:p>
                  <a:p>
                    <a:r>
                      <a:rPr lang="ru-RU">
                        <a:solidFill>
                          <a:schemeClr val="accent1">
                            <a:lumMod val="74901"/>
                          </a:schemeClr>
                        </a:solidFill>
                      </a:rPr>
                      <a:t>Да</a:t>
                    </a:r>
                    <a:endParaRPr lang="ru-RU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75-4414-9F79-883B0A77B1F5}"/>
                </c:ext>
              </c:extLst>
            </c:dLbl>
            <c:dLbl>
              <c:idx val="1"/>
              <c:spPr>
                <a:noFill/>
                <a:ln>
                  <a:noFill/>
                </a:ln>
              </c:spPr>
              <c:txPr>
                <a:bodyPr/>
                <a:lstStyle/>
                <a:p>
                  <a:pPr>
                    <a:defRPr sz="900">
                      <a:solidFill>
                        <a:schemeClr val="accent1">
                          <a:lumMod val="74901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3-8975-4414-9F79-883B0A77B1F5}"/>
                </c:ext>
              </c:extLst>
            </c:dLbl>
            <c:dLbl>
              <c:idx val="2"/>
              <c:spPr>
                <a:noFill/>
                <a:ln>
                  <a:noFill/>
                </a:ln>
              </c:spPr>
              <c:txPr>
                <a:bodyPr/>
                <a:lstStyle/>
                <a:p>
                  <a:pPr>
                    <a:defRPr sz="900">
                      <a:solidFill>
                        <a:schemeClr val="accent1">
                          <a:lumMod val="74901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5-8975-4414-9F79-883B0A77B1F5}"/>
                </c:ext>
              </c:extLst>
            </c:dLbl>
            <c:dLbl>
              <c:idx val="3"/>
              <c:spPr>
                <a:noFill/>
                <a:ln>
                  <a:noFill/>
                </a:ln>
              </c:spPr>
              <c:txPr>
                <a:bodyPr/>
                <a:lstStyle/>
                <a:p>
                  <a:pPr>
                    <a:defRPr sz="900">
                      <a:solidFill>
                        <a:schemeClr val="accent1">
                          <a:lumMod val="74901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8975-4414-9F79-883B0A77B1F5}"/>
                </c:ext>
              </c:extLst>
            </c:dLbl>
            <c:dLbl>
              <c:idx val="4"/>
              <c:spPr>
                <a:noFill/>
                <a:ln>
                  <a:noFill/>
                </a:ln>
              </c:spPr>
              <c:txPr>
                <a:bodyPr/>
                <a:lstStyle/>
                <a:p>
                  <a:pPr>
                    <a:defRPr sz="900">
                      <a:solidFill>
                        <a:schemeClr val="accent1">
                          <a:lumMod val="74901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9-8975-4414-9F79-883B0A77B1F5}"/>
                </c:ext>
              </c:extLst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2400" b="1">
                    <a:solidFill>
                      <a:schemeClr val="accent1">
                        <a:lumMod val="74901"/>
                      </a:schemeClr>
                    </a:solidFill>
                    <a:latin typeface="PT Astra Serif"/>
                    <a:ea typeface="PT Astra Serif"/>
                    <a:cs typeface="PT Astra Serif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Sheet1!$A$2:$A$7</c:f>
              <c:strCache>
                <c:ptCount val="5"/>
                <c:pt idx="0">
                  <c:v>Да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5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8975-4414-9F79-883B0A77B1F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</c:strCache>
            </c:strRef>
          </c:tx>
          <c:dPt>
            <c:idx val="0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1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1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1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C-8975-4414-9F79-883B0A77B1F5}"/>
              </c:ext>
            </c:extLst>
          </c:dPt>
          <c:dPt>
            <c:idx val="1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2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2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2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0E-8975-4414-9F79-883B0A77B1F5}"/>
              </c:ext>
            </c:extLst>
          </c:dPt>
          <c:dPt>
            <c:idx val="2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3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3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3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10-8975-4414-9F79-883B0A77B1F5}"/>
              </c:ext>
            </c:extLst>
          </c:dPt>
          <c:dPt>
            <c:idx val="3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4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4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4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12-8975-4414-9F79-883B0A77B1F5}"/>
              </c:ext>
            </c:extLst>
          </c:dPt>
          <c:dPt>
            <c:idx val="4"/>
            <c:bubble3D val="0"/>
            <c:spPr>
              <a:prstGeom prst="rect">
                <a:avLst/>
              </a:prstGeom>
              <a:gradFill>
                <a:gsLst>
                  <a:gs pos="0">
                    <a:schemeClr val="accent5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5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5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</c:spPr>
            <c:extLst>
              <c:ext xmlns:c16="http://schemas.microsoft.com/office/drawing/2014/chart" uri="{C3380CC4-5D6E-409C-BE32-E72D297353CC}">
                <c16:uniqueId val="{00000014-8975-4414-9F79-883B0A77B1F5}"/>
              </c:ext>
            </c:extLst>
          </c:dPt>
          <c:dLbls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900">
                    <a:solidFill>
                      <a:schemeClr val="accent1">
                        <a:lumMod val="74901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Sheet1!$A$2:$A$7</c:f>
              <c:strCache>
                <c:ptCount val="5"/>
                <c:pt idx="0">
                  <c:v>Да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15-8975-4414-9F79-883B0A77B1F5}"/>
            </c:ext>
          </c:extLst>
        </c:ser>
        <c:ser>
          <c:idx val="2"/>
          <c:order val="2"/>
          <c:tx>
            <c:strRef>
              <c:f>Sheet1!$D$1</c:f>
            </c:strRef>
          </c:tx>
          <c:dLbls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900">
                    <a:solidFill>
                      <a:schemeClr val="accent1">
                        <a:lumMod val="74901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Sheet1!$A$2:$A$7</c:f>
              <c:strCache>
                <c:ptCount val="5"/>
                <c:pt idx="0">
                  <c:v>Да</c:v>
                </c:pt>
              </c:strCache>
            </c:strRef>
          </c:cat>
          <c:val>
            <c:numRef>
              <c:f>Sheet1!$D$2:$D$7</c:f>
            </c:numRef>
          </c:val>
          <c:extLst>
            <c:ext xmlns:c16="http://schemas.microsoft.com/office/drawing/2014/chart" uri="{C3380CC4-5D6E-409C-BE32-E72D297353CC}">
              <c16:uniqueId val="{00000016-8975-4414-9F79-883B0A77B1F5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prstGeom prst="rect">
          <a:avLst/>
        </a:prstGeom>
        <a:noFill/>
        <a:ln>
          <a:noFill/>
        </a:ln>
      </c:spPr>
    </c:plotArea>
    <c:plotVisOnly val="1"/>
    <c:dispBlanksAs val="gap"/>
    <c:showDLblsOverMax val="0"/>
  </c:chart>
  <c:spPr>
    <a:xfrm>
      <a:off x="276699" y="396140"/>
      <a:ext cx="4503840" cy="3976026"/>
    </a:xfrm>
    <a:prstGeom prst="rect">
      <a:avLst/>
    </a:prstGeom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</c:spPr>
  <c:txPr>
    <a:bodyPr/>
    <a:lstStyle/>
    <a:p>
      <a:pPr>
        <a:defRPr sz="900">
          <a:solidFill>
            <a:schemeClr val="accent1">
              <a:lumMod val="74901"/>
            </a:schemeClr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spc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>
                <a:solidFill>
                  <a:srgbClr val="000000"/>
                </a:solidFill>
                <a:latin typeface="Times New Roman"/>
                <a:cs typeface="Times New Roman"/>
              </a:rPr>
              <a:t>Можно ли составить рейтинг этих «приезжих» экспонатов и нанести эти географические точки на карте мира?</a:t>
            </a:r>
            <a:endParaRPr lang="ru-RU"/>
          </a:p>
        </c:rich>
      </c:tx>
      <c:layout>
        <c:manualLayout>
          <c:xMode val="edge"/>
          <c:yMode val="edge"/>
          <c:x val="0.13295699999999999"/>
          <c:y val="1.6725E-2"/>
        </c:manualLayout>
      </c:layout>
      <c:overlay val="0"/>
      <c:spPr>
        <a:prstGeom prst="rect">
          <a:avLst/>
        </a:prstGeom>
        <a:noFill/>
        <a:ln>
          <a:noFill/>
        </a:ln>
      </c:spPr>
    </c:title>
    <c:autoTitleDeleted val="0"/>
    <c:view3D>
      <c:rotX val="15"/>
      <c:rotY val="20"/>
      <c:rAngAx val="1"/>
    </c:view3D>
    <c:floor>
      <c:thickness val="0"/>
      <c:spPr>
        <a:prstGeom prst="rect">
          <a:avLst/>
        </a:prstGeom>
        <a:noFill/>
        <a:ln>
          <a:noFill/>
        </a:ln>
      </c:spPr>
    </c:floor>
    <c:sideWall>
      <c:thickness val="0"/>
      <c:spPr>
        <a:prstGeom prst="rect">
          <a:avLst/>
        </a:prstGeom>
        <a:noFill/>
        <a:ln>
          <a:noFill/>
        </a:ln>
      </c:spPr>
    </c:sideWall>
    <c:backWall>
      <c:thickness val="0"/>
      <c:spPr>
        <a:prstGeom prst="rect">
          <a:avLst/>
        </a:prstGeom>
        <a:noFill/>
        <a:ln>
          <a:noFill/>
        </a:ln>
      </c:spPr>
    </c:backWall>
    <c:plotArea>
      <c:layout/>
      <c:pie3DChart>
        <c:varyColors val="1"/>
        <c:ser>
          <c:idx val="0"/>
          <c:order val="0"/>
          <c:tx>
            <c:strRef>
              <c:f>Лист1!$C$2</c:f>
              <c:strCache>
                <c:ptCount val="1"/>
                <c:pt idx="0">
                  <c:v>Можно ли составить рейтинг этих «приезжих» экспонатов и нанести эти географические точки на карте мира?</c:v>
                </c:pt>
              </c:strCache>
            </c:strRef>
          </c:tx>
          <c:dPt>
            <c:idx val="0"/>
            <c:bubble3D val="0"/>
            <c:spPr>
              <a:prstGeom prst="rect">
                <a:avLst/>
              </a:prstGeom>
              <a:solidFill>
                <a:schemeClr val="accent1"/>
              </a:solidFill>
              <a:ln w="19050">
                <a:solidFill>
                  <a:schemeClr val="lt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4629-47A5-9D0C-731B8C4CD652}"/>
              </c:ext>
            </c:extLst>
          </c:dPt>
          <c:dPt>
            <c:idx val="1"/>
            <c:bubble3D val="0"/>
            <c:spPr>
              <a:prstGeom prst="rect">
                <a:avLst/>
              </a:prstGeom>
              <a:solidFill>
                <a:schemeClr val="accent2"/>
              </a:solidFill>
              <a:ln w="19050">
                <a:solidFill>
                  <a:schemeClr val="lt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4629-47A5-9D0C-731B8C4CD652}"/>
              </c:ext>
            </c:extLst>
          </c:dPt>
          <c:dLbls>
            <c:dLbl>
              <c:idx val="0"/>
              <c:layout>
                <c:manualLayout>
                  <c:x val="0.25790000000000002"/>
                  <c:y val="-0.10135"/>
                </c:manualLayout>
              </c:layout>
              <c:tx>
                <c:rich>
                  <a:bodyPr/>
                  <a:lstStyle/>
                  <a:p>
                    <a:r>
                      <a:rPr lang="ru-RU" sz="1800" b="1">
                        <a:latin typeface="PT Astra Serif"/>
                        <a:ea typeface="PT Astra Serif"/>
                        <a:cs typeface="PT Astra Serif"/>
                      </a:rPr>
                      <a:t>ДА  80%</a:t>
                    </a:r>
                    <a:endParaRPr lang="ru-RU" sz="1800" b="1">
                      <a:latin typeface="PT Astra Serif"/>
                      <a:cs typeface="PT Astra Serif"/>
                    </a:endParaRPr>
                  </a:p>
                </c:rich>
              </c:tx>
              <c:dLblPos val="ctr"/>
              <c:showLegendKey val="0"/>
              <c:showVal val="1"/>
              <c:showCatName val="1"/>
              <c:showSerName val="1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629-47A5-9D0C-731B8C4CD652}"/>
                </c:ext>
              </c:extLst>
            </c:dLbl>
            <c:dLbl>
              <c:idx val="1"/>
              <c:layout>
                <c:manualLayout>
                  <c:x val="-5.4390000000000001E-2"/>
                  <c:y val="-4.1950000000000001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1">
                        <a:latin typeface="PT Astra Serif"/>
                        <a:ea typeface="PT Astra Serif"/>
                        <a:cs typeface="PT Astra Serif"/>
                      </a:rPr>
                      <a:t>  НЕТ  20%</a:t>
                    </a:r>
                    <a:endParaRPr lang="ru-RU" sz="1800" b="1">
                      <a:latin typeface="PT Astra Serif"/>
                      <a:cs typeface="PT Astra Serif"/>
                    </a:endParaRPr>
                  </a:p>
                </c:rich>
              </c:tx>
              <c:dLblPos val="ctr"/>
              <c:showLegendKey val="0"/>
              <c:showVal val="1"/>
              <c:showCatName val="1"/>
              <c:showSerName val="1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629-47A5-9D0C-731B8C4CD652}"/>
                </c:ext>
              </c:extLst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1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PT Astra Serif"/>
                    <a:ea typeface="PT Astra Serif"/>
                    <a:cs typeface="PT Astra Serif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1"/>
            <c:showSerName val="1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Лист1!$B$3:$B$4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Лист1!$C$3:$C$4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629-47A5-9D0C-731B8C4CD652}"/>
            </c:ext>
          </c:extLst>
        </c:ser>
        <c:dLbls>
          <c:dLblPos val="ctr"/>
          <c:showLegendKey val="0"/>
          <c:showVal val="1"/>
          <c:showCatName val="1"/>
          <c:showSerName val="1"/>
          <c:showPercent val="0"/>
          <c:showBubbleSize val="0"/>
          <c:separator> </c:separator>
          <c:showLeaderLines val="0"/>
        </c:dLbls>
      </c:pie3DChart>
      <c:spPr>
        <a:prstGeom prst="rect">
          <a:avLst/>
        </a:prstGeom>
        <a:noFill/>
        <a:ln>
          <a:noFill/>
        </a:ln>
      </c:spPr>
    </c:plotArea>
    <c:plotVisOnly val="1"/>
    <c:dispBlanksAs val="gap"/>
    <c:showDLblsOverMax val="0"/>
  </c:chart>
  <c:spPr>
    <a:xfrm>
      <a:off x="4711890" y="396140"/>
      <a:ext cx="3758513" cy="3976026"/>
    </a:xfrm>
    <a:prstGeom prst="rect">
      <a:avLst/>
    </a:prstGeom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</c:spPr>
  <c:txPr>
    <a:bodyPr/>
    <a:lstStyle/>
    <a:p>
      <a:pPr>
        <a:defRPr sz="900">
          <a:solidFill>
            <a:schemeClr val="tx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0" spc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>
                <a:solidFill>
                  <a:srgbClr val="000000"/>
                </a:solidFill>
                <a:latin typeface="Times New Roman"/>
                <a:ea typeface="PT Astra Serif"/>
                <a:cs typeface="Times New Roman"/>
              </a:rPr>
              <a:t>Хотели бы вы добавить в школьный музей экспонат из других городов, стран? Что это может быть?</a:t>
            </a:r>
            <a:endParaRPr lang="ru-RU" sz="1600" b="1">
              <a:solidFill>
                <a:srgbClr val="000000"/>
              </a:solidFill>
              <a:latin typeface="Times New Roman"/>
              <a:cs typeface="Times New Roman"/>
            </a:endParaRPr>
          </a:p>
        </c:rich>
      </c:tx>
      <c:layout>
        <c:manualLayout>
          <c:xMode val="edge"/>
          <c:yMode val="edge"/>
          <c:x val="0.102407"/>
          <c:y val="1.5668000000000001E-2"/>
        </c:manualLayout>
      </c:layout>
      <c:overlay val="0"/>
      <c:spPr>
        <a:prstGeom prst="rect">
          <a:avLst/>
        </a:prstGeom>
        <a:noFill/>
        <a:ln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Лист1!$D$2</c:f>
              <c:strCache>
                <c:ptCount val="1"/>
                <c:pt idx="0">
                  <c:v>Хотели бы вы добавить в школьный музей экспонат из других городов, стран? Что это может быть?</c:v>
                </c:pt>
              </c:strCache>
            </c:strRef>
          </c:tx>
          <c:spPr>
            <a:prstGeom prst="rect">
              <a:avLst/>
            </a:prstGeom>
            <a:solidFill>
              <a:schemeClr val="accent1"/>
            </a:solidFill>
            <a:ln>
              <a:noFill/>
            </a:ln>
          </c:spPr>
          <c:invertIfNegative val="0"/>
          <c:cat>
            <c:strRef>
              <c:f>Лист1!$C$3:$C$6</c:f>
              <c:strCache>
                <c:ptCount val="4"/>
                <c:pt idx="0">
                  <c:v>Создание интерактивной карты музея</c:v>
                </c:pt>
                <c:pt idx="1">
                  <c:v>Картины мирового искусства, сарматское золото</c:v>
                </c:pt>
                <c:pt idx="2">
                  <c:v> Патефон</c:v>
                </c:pt>
                <c:pt idx="3">
                  <c:v>Другое </c:v>
                </c:pt>
              </c:strCache>
            </c:strRef>
          </c:cat>
          <c:val>
            <c:numRef>
              <c:f>Лист1!$D$3:$D$6</c:f>
              <c:numCache>
                <c:formatCode>General</c:formatCode>
                <c:ptCount val="4"/>
                <c:pt idx="0">
                  <c:v>94</c:v>
                </c:pt>
                <c:pt idx="1">
                  <c:v>12</c:v>
                </c:pt>
                <c:pt idx="2">
                  <c:v>84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C8-46CE-9E2B-4194730473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5"/>
        <c:axId val="1866169497"/>
        <c:axId val="1866169498"/>
      </c:barChart>
      <c:catAx>
        <c:axId val="186616949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prstGeom prst="rect">
            <a:avLst/>
          </a:prstGeom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PT Astra Serif"/>
                <a:ea typeface="PT Astra Serif"/>
                <a:cs typeface="PT Astra Serif"/>
              </a:defRPr>
            </a:pPr>
            <a:endParaRPr lang="ru-RU"/>
          </a:p>
        </c:txPr>
        <c:crossAx val="1866169498"/>
        <c:crosses val="autoZero"/>
        <c:auto val="1"/>
        <c:lblAlgn val="ctr"/>
        <c:lblOffset val="100"/>
        <c:noMultiLvlLbl val="0"/>
      </c:catAx>
      <c:valAx>
        <c:axId val="1866169498"/>
        <c:scaling>
          <c:orientation val="minMax"/>
        </c:scaling>
        <c:delete val="0"/>
        <c:axPos val="l"/>
        <c:majorGridlines>
          <c:spPr>
            <a:prstGeom prst="rect">
              <a:avLst/>
            </a:prstGeom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prstGeom prst="rect">
            <a:avLst/>
          </a:prstGeom>
          <a:noFill/>
          <a:ln>
            <a:noFill/>
          </a:ln>
        </c:spPr>
        <c:txPr>
          <a:bodyPr/>
          <a:lstStyle/>
          <a:p>
            <a:pPr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ea typeface="Arial"/>
                <a:cs typeface="Arial"/>
              </a:defRPr>
            </a:pPr>
            <a:endParaRPr lang="ru-RU"/>
          </a:p>
        </c:txPr>
        <c:crossAx val="1866169497"/>
        <c:crosses val="autoZero"/>
        <c:crossBetween val="between"/>
      </c:valAx>
      <c:spPr>
        <a:prstGeom prst="rect">
          <a:avLst/>
        </a:prstGeom>
        <a:noFill/>
        <a:ln>
          <a:noFill/>
        </a:ln>
      </c:spPr>
    </c:plotArea>
    <c:plotVisOnly val="1"/>
    <c:dispBlanksAs val="gap"/>
    <c:showDLblsOverMax val="0"/>
  </c:chart>
  <c:spPr>
    <a:xfrm>
      <a:off x="781756" y="574932"/>
      <a:ext cx="7517026" cy="4182689"/>
    </a:xfrm>
    <a:prstGeom prst="rect">
      <a:avLst/>
    </a:prstGeom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</c:spPr>
  <c:txPr>
    <a:bodyPr/>
    <a:lstStyle/>
    <a:p>
      <a:pPr>
        <a:defRPr sz="1000">
          <a:solidFill>
            <a:schemeClr val="tx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 bwMode="auto">
          <a:xfrm>
            <a:off x="1143000" y="731520"/>
            <a:ext cx="6400800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22437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 bwMode="auto">
          <a:xfrm>
            <a:off x="1142999" y="731519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 bwMode="auto">
          <a:xfrm>
            <a:off x="4645152" y="731520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>
              <a:spcBef>
                <a:spcPts val="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905000" y="731519"/>
            <a:ext cx="6400800" cy="347472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3324113" y="731519"/>
            <a:ext cx="4829287" cy="4894729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5105400"/>
            <a:ext cx="9144000" cy="175259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0" y="0"/>
            <a:ext cx="9144000" cy="510540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A62FA93-A3CA-41BD-B3CF-5EE6F3D81758}" type="datetimeFigureOut">
              <a:rPr lang="ru-RU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00E29EC3-6AAE-420B-B8D1-035744F3D582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320040" indent="-320040" algn="r" defTabSz="914400">
        <a:spcBef>
          <a:spcPts val="0"/>
        </a:spcBef>
        <a:buClr>
          <a:schemeClr val="accent6">
            <a:lumMod val="75000"/>
          </a:schemeClr>
        </a:buClr>
        <a:buSzPct val="128000"/>
        <a:buFont typeface="Georgia"/>
        <a:buChar char="*"/>
        <a:defRPr sz="4600" b="1" i="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2286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0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maps/d/edit?mid=1_3Q76QqHDjVN7m8RtoiQyGoeSa23hzU&amp;usp=sharin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251520" y="260648"/>
            <a:ext cx="8568952" cy="6192688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000">
                <a:solidFill>
                  <a:srgbClr val="05050B"/>
                </a:solidFill>
                <a:latin typeface="Times New Roman"/>
                <a:cs typeface="Times New Roman"/>
              </a:rPr>
              <a:t>Школьная научно-практическая конференция «Старт в науку»</a:t>
            </a:r>
            <a:endParaRPr/>
          </a:p>
          <a:p>
            <a:pPr algn="ctr">
              <a:defRPr/>
            </a:pPr>
            <a:r>
              <a:rPr lang="ru-RU" sz="2000">
                <a:solidFill>
                  <a:srgbClr val="05050B"/>
                </a:solidFill>
                <a:latin typeface="Times New Roman"/>
                <a:cs typeface="Times New Roman"/>
              </a:rPr>
              <a:t>Муниципальное общеобразовательное автономное учреждение </a:t>
            </a:r>
            <a:endParaRPr/>
          </a:p>
          <a:p>
            <a:pPr algn="ctr">
              <a:defRPr/>
            </a:pPr>
            <a:r>
              <a:rPr lang="ru-RU" sz="2000">
                <a:solidFill>
                  <a:srgbClr val="05050B"/>
                </a:solidFill>
                <a:latin typeface="Times New Roman"/>
                <a:cs typeface="Times New Roman"/>
              </a:rPr>
              <a:t>«Лицей №7» г. Оренбурга</a:t>
            </a:r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251520" y="1484784"/>
            <a:ext cx="8640960" cy="1775970"/>
          </a:xfrm>
        </p:spPr>
        <p:txBody>
          <a:bodyPr/>
          <a:lstStyle/>
          <a:p>
            <a:pPr marL="0" lvl="0" indent="0" algn="r">
              <a:spcAft>
                <a:spcPts val="0"/>
              </a:spcAft>
              <a:buClrTx/>
              <a:buSzTx/>
              <a:buNone/>
              <a:defRPr/>
            </a:pPr>
            <a:r>
              <a:rPr lang="ru-RU" sz="1600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600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800" b="1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  <a:t>Исследовательская работа</a:t>
            </a:r>
            <a:r>
              <a:rPr lang="ru-RU" sz="2800" b="0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800" b="0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3600" b="0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3600" b="0">
                <a:solidFill>
                  <a:srgbClr val="05050B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400">
                <a:solidFill>
                  <a:srgbClr val="7030A0"/>
                </a:solidFill>
                <a:latin typeface="Times New Roman"/>
                <a:ea typeface="+mn-ea"/>
                <a:cs typeface="Times New Roman"/>
              </a:rPr>
              <a:t>«</a:t>
            </a:r>
            <a:r>
              <a:rPr sz="2800" cap="all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География</a:t>
            </a:r>
            <a:r>
              <a:rPr lang="ru-RU" sz="2800" cap="all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cap="all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 музейных </a:t>
            </a:r>
            <a:r>
              <a:rPr lang="ru-RU" sz="2800" cap="all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cap="all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экспонатов</a:t>
            </a:r>
            <a:r>
              <a:rPr lang="ru-RU" sz="2800">
                <a:solidFill>
                  <a:srgbClr val="7030A0"/>
                </a:solidFill>
                <a:latin typeface="Times New Roman"/>
                <a:ea typeface="+mn-ea"/>
                <a:cs typeface="Times New Roman"/>
              </a:rPr>
              <a:t>»</a:t>
            </a:r>
            <a:br>
              <a:rPr lang="ru-RU" sz="2800">
                <a:solidFill>
                  <a:srgbClr val="7030A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</a:t>
            </a:r>
            <a:b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                  </a:t>
            </a:r>
            <a:br>
              <a:rPr lang="ru-RU" sz="18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                                                       Выполнил: Краснов Кирилл,</a:t>
            </a:r>
            <a:b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                                                                                   ученик 5 В класса</a:t>
            </a:r>
            <a:b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                                                                                   МОАУ «Лицей № 7»</a:t>
            </a:r>
            <a:b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                                                                   г. Оренбург</a:t>
            </a:r>
            <a:b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>                                                                 Руководитель: Колбасина Т.Н., педагог дополнительного образования</a:t>
            </a:r>
            <a:br>
              <a:rPr lang="ru-RU" sz="1800" b="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0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000">
                <a:solidFill>
                  <a:srgbClr val="002060"/>
                </a:solidFill>
                <a:latin typeface="Times New Roman"/>
                <a:ea typeface="+mn-ea"/>
                <a:cs typeface="Times New Roman"/>
              </a:rPr>
            </a:br>
            <a:endParaRPr lang="ru-RU" sz="2000">
              <a:solidFill>
                <a:srgbClr val="002060"/>
              </a:solidFill>
            </a:endParaRPr>
          </a:p>
        </p:txBody>
      </p:sp>
      <p:pic>
        <p:nvPicPr>
          <p:cNvPr id="762071985" name="Рисунок 76207198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73647" y="3174999"/>
            <a:ext cx="3387268" cy="36040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323528" y="908720"/>
            <a:ext cx="86409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800" b="1">
                <a:latin typeface="Times New Roman"/>
                <a:cs typeface="Times New Roman"/>
              </a:rPr>
              <a:t>Цель работы: </a:t>
            </a:r>
            <a:r>
              <a:rPr lang="ru-RU" sz="2800">
                <a:latin typeface="Times New Roman"/>
                <a:cs typeface="Times New Roman"/>
              </a:rPr>
              <a:t>проанализировать географическое происхождение экспонатов школьного музея и создать карту географии.</a:t>
            </a:r>
            <a:endParaRPr lang="ru-RU" sz="2800"/>
          </a:p>
          <a:p>
            <a:pPr algn="just">
              <a:defRPr/>
            </a:pPr>
            <a:r>
              <a:rPr lang="ru-RU" sz="2800" b="1">
                <a:latin typeface="Times New Roman"/>
                <a:cs typeface="Times New Roman"/>
              </a:rPr>
              <a:t>Задачи: </a:t>
            </a:r>
            <a:endParaRPr/>
          </a:p>
          <a:p>
            <a:pPr algn="just">
              <a:defRPr/>
            </a:pPr>
            <a:r>
              <a:rPr lang="ru-RU" sz="2800">
                <a:latin typeface="Times New Roman"/>
                <a:cs typeface="Times New Roman"/>
              </a:rPr>
              <a:t>1.	Определить состав и структуру коллекции школьного музея.</a:t>
            </a:r>
            <a:endParaRPr/>
          </a:p>
          <a:p>
            <a:pPr algn="just">
              <a:defRPr/>
            </a:pPr>
            <a:r>
              <a:rPr lang="ru-RU" sz="2800">
                <a:latin typeface="Times New Roman"/>
                <a:cs typeface="Times New Roman"/>
              </a:rPr>
              <a:t>2.	Выявить географическое происхождение группы экспонатов.</a:t>
            </a:r>
            <a:endParaRPr/>
          </a:p>
          <a:p>
            <a:pPr algn="just">
              <a:defRPr/>
            </a:pPr>
            <a:r>
              <a:rPr lang="ru-RU" sz="2800">
                <a:latin typeface="Times New Roman"/>
                <a:cs typeface="Times New Roman"/>
              </a:rPr>
              <a:t>3.	Сгруппировать экспонаты школьного музея по географическому признаку.</a:t>
            </a:r>
            <a:endParaRPr/>
          </a:p>
          <a:p>
            <a:pPr algn="just">
              <a:defRPr/>
            </a:pPr>
            <a:r>
              <a:rPr lang="ru-RU" sz="2800">
                <a:latin typeface="Times New Roman"/>
                <a:cs typeface="Times New Roman"/>
              </a:rPr>
              <a:t>4.	Создать интерактивную карту с указанием мест происхождения экспонатов.</a:t>
            </a:r>
            <a:endParaRPr/>
          </a:p>
          <a:p>
            <a:pPr algn="just">
              <a:defRPr/>
            </a:pPr>
            <a:endParaRPr lang="ru-RU" sz="2800" b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323527" y="908719"/>
            <a:ext cx="864203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400" b="1">
                <a:latin typeface="Times New Roman"/>
                <a:cs typeface="Times New Roman"/>
              </a:rPr>
              <a:t>Гипотеза работы: </a:t>
            </a:r>
          </a:p>
          <a:p>
            <a:pPr algn="just">
              <a:defRPr/>
            </a:pPr>
            <a:endParaRPr sz="4400">
              <a:latin typeface="Times New Roman"/>
              <a:cs typeface="Times New Roman"/>
            </a:endParaRPr>
          </a:p>
          <a:p>
            <a:pPr>
              <a:defRPr/>
            </a:pPr>
            <a:r>
              <a:rPr sz="4400">
                <a:latin typeface="Times New Roman"/>
                <a:ea typeface="PT Astra Serif"/>
                <a:cs typeface="Times New Roman"/>
              </a:rPr>
              <a:t>музейные экспонаты являются одним из источников изучения географии и истории наше</a:t>
            </a:r>
            <a:r>
              <a:rPr lang="ru-RU" sz="4400">
                <a:latin typeface="Times New Roman"/>
                <a:ea typeface="PT Astra Serif"/>
                <a:cs typeface="Times New Roman"/>
              </a:rPr>
              <a:t>го</a:t>
            </a:r>
            <a:r>
              <a:rPr sz="4400">
                <a:latin typeface="Times New Roman"/>
                <a:ea typeface="PT Astra Serif"/>
                <a:cs typeface="Times New Roman"/>
              </a:rPr>
              <a:t> </a:t>
            </a:r>
            <a:r>
              <a:rPr lang="ru-RU" sz="4400">
                <a:latin typeface="Times New Roman"/>
                <a:ea typeface="PT Astra Serif"/>
                <a:cs typeface="Times New Roman"/>
              </a:rPr>
              <a:t>края, </a:t>
            </a:r>
            <a:r>
              <a:rPr sz="4400">
                <a:latin typeface="Times New Roman"/>
                <a:ea typeface="PT Astra Serif"/>
                <a:cs typeface="Times New Roman"/>
              </a:rPr>
              <a:t>стран</a:t>
            </a:r>
            <a:r>
              <a:rPr lang="ru-RU" sz="4400">
                <a:latin typeface="Times New Roman"/>
                <a:ea typeface="PT Astra Serif"/>
                <a:cs typeface="Times New Roman"/>
              </a:rPr>
              <a:t>ы</a:t>
            </a:r>
            <a:r>
              <a:rPr sz="4400">
                <a:latin typeface="Times New Roman"/>
                <a:ea typeface="PT Astra Serif"/>
                <a:cs typeface="Times New Roman"/>
              </a:rPr>
              <a:t>.</a:t>
            </a:r>
            <a:endParaRPr sz="440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240714" y="332653"/>
            <a:ext cx="4410849" cy="5486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>
                <a:latin typeface="Times New Roman"/>
                <a:cs typeface="Times New Roman"/>
              </a:rPr>
              <a:t>Методы исследования:</a:t>
            </a:r>
            <a:endParaRPr/>
          </a:p>
          <a:p>
            <a:pPr algn="ctr">
              <a:defRPr/>
            </a:pPr>
            <a:endParaRPr/>
          </a:p>
          <a:p>
            <a:pPr marL="239821" indent="-239821">
              <a:buAutoNum type="arabicPeriod"/>
              <a:defRPr/>
            </a:pPr>
            <a:r>
              <a:rPr sz="2600">
                <a:latin typeface="Times New Roman"/>
                <a:cs typeface="Times New Roman"/>
              </a:rPr>
              <a:t>Изучение </a:t>
            </a:r>
            <a:r>
              <a:rPr sz="260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600">
                <a:solidFill>
                  <a:schemeClr val="tx1"/>
                </a:solidFill>
                <a:latin typeface="Times New Roman"/>
                <a:cs typeface="Times New Roman"/>
              </a:rPr>
              <a:t>музейных</a:t>
            </a:r>
            <a:r>
              <a:rPr lang="ru-RU" sz="2600">
                <a:latin typeface="Times New Roman"/>
                <a:cs typeface="Times New Roman"/>
              </a:rPr>
              <a:t> экспонатов,</a:t>
            </a:r>
            <a:r>
              <a:rPr sz="2600">
                <a:latin typeface="Times New Roman"/>
                <a:cs typeface="Times New Roman"/>
              </a:rPr>
              <a:t> </a:t>
            </a:r>
            <a:r>
              <a:rPr sz="260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600">
                <a:latin typeface="Times New Roman"/>
                <a:cs typeface="Times New Roman"/>
              </a:rPr>
              <a:t>исторических справок музейной комнаты «Ключ» лицея № 7 </a:t>
            </a:r>
            <a:endParaRPr sz="2600"/>
          </a:p>
          <a:p>
            <a:pPr marL="239820" indent="-239820" algn="just">
              <a:lnSpc>
                <a:spcPct val="100000"/>
              </a:lnSpc>
              <a:spcAft>
                <a:spcPts val="0"/>
              </a:spcAft>
              <a:buAutoNum type="arabicPeriod"/>
              <a:defRPr/>
            </a:pPr>
            <a:endParaRPr sz="2600"/>
          </a:p>
          <a:p>
            <a:pPr marL="239821" indent="-239821" algn="just">
              <a:lnSpc>
                <a:spcPct val="100000"/>
              </a:lnSpc>
              <a:spcAft>
                <a:spcPts val="0"/>
              </a:spcAft>
              <a:buAutoNum type="arabicPeriod"/>
              <a:defRPr/>
            </a:pPr>
            <a:r>
              <a:rPr sz="2600">
                <a:latin typeface="Times New Roman"/>
                <a:cs typeface="Times New Roman"/>
              </a:rPr>
              <a:t>Социологический опрос.</a:t>
            </a:r>
          </a:p>
          <a:p>
            <a:pPr marL="239820" indent="-239820" algn="just">
              <a:buAutoNum type="arabicPeriod"/>
              <a:defRPr/>
            </a:pPr>
            <a:endParaRPr sz="2600">
              <a:latin typeface="Times New Roman"/>
              <a:cs typeface="Times New Roman"/>
            </a:endParaRPr>
          </a:p>
          <a:p>
            <a:pPr marL="239821" indent="-239821" algn="just">
              <a:buAutoNum type="arabicPeriod"/>
              <a:defRPr/>
            </a:pPr>
            <a:r>
              <a:rPr sz="2600">
                <a:latin typeface="Times New Roman"/>
                <a:cs typeface="Times New Roman"/>
              </a:rPr>
              <a:t>Картографический метод (создание интерактивной карты)</a:t>
            </a:r>
          </a:p>
          <a:p>
            <a:pPr algn="just">
              <a:defRPr/>
            </a:pPr>
            <a:endParaRPr sz="2600">
              <a:latin typeface="Times New Roman"/>
              <a:cs typeface="Times New Roman"/>
            </a:endParaRPr>
          </a:p>
          <a:p>
            <a:pPr algn="just">
              <a:defRPr/>
            </a:pPr>
            <a:endParaRPr lang="ru-RU" sz="2200">
              <a:latin typeface="Times New Roman"/>
              <a:cs typeface="Times New Roman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rcRect l="27418" t="5395" r="28085" b="28083"/>
          <a:stretch/>
        </p:blipFill>
        <p:spPr bwMode="auto">
          <a:xfrm>
            <a:off x="4788024" y="940949"/>
            <a:ext cx="4212848" cy="472349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27418" t="5395" r="28085" b="28083"/>
          <a:stretch/>
        </p:blipFill>
        <p:spPr bwMode="auto">
          <a:xfrm>
            <a:off x="4788024" y="908720"/>
            <a:ext cx="4212848" cy="472349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539552" y="58847"/>
            <a:ext cx="8352928" cy="5047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/>
          </a:p>
          <a:p>
            <a:pPr algn="just">
              <a:defRPr/>
            </a:pPr>
            <a:endParaRPr lang="ru-RU" sz="2400"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2800" b="1">
                <a:latin typeface="Times New Roman"/>
                <a:cs typeface="Times New Roman"/>
              </a:rPr>
              <a:t>Практическая значимость </a:t>
            </a:r>
            <a:r>
              <a:rPr lang="ru-RU" sz="2800">
                <a:latin typeface="Times New Roman"/>
                <a:cs typeface="Times New Roman"/>
              </a:rPr>
              <a:t> работы определяется возможностью использования её результатов в следующих целях: </a:t>
            </a:r>
            <a:endParaRPr/>
          </a:p>
          <a:p>
            <a:pPr algn="just">
              <a:defRPr/>
            </a:pPr>
            <a:endParaRPr lang="ru-RU" sz="2800">
              <a:latin typeface="Times New Roman"/>
              <a:cs typeface="Times New Roman"/>
            </a:endParaRPr>
          </a:p>
          <a:p>
            <a:pPr marL="514350" indent="-514350" algn="just">
              <a:buAutoNum type="arabicPeriod"/>
              <a:defRPr/>
            </a:pPr>
            <a:r>
              <a:rPr lang="ru-RU" sz="2800">
                <a:latin typeface="Times New Roman"/>
                <a:cs typeface="Times New Roman"/>
              </a:rPr>
              <a:t>Пополнение фондов школьного музея</a:t>
            </a:r>
            <a:endParaRPr/>
          </a:p>
          <a:p>
            <a:pPr marL="514350" indent="-514350" algn="just">
              <a:buAutoNum type="arabicPeriod"/>
              <a:defRPr/>
            </a:pPr>
            <a:endParaRPr lang="ru-RU" sz="2800">
              <a:latin typeface="Times New Roman"/>
              <a:cs typeface="Times New Roman"/>
            </a:endParaRPr>
          </a:p>
          <a:p>
            <a:pPr marL="514350" indent="-514350" algn="just">
              <a:buAutoNum type="arabicPeriod" startAt="2"/>
              <a:defRPr/>
            </a:pPr>
            <a:r>
              <a:rPr lang="ru-RU" sz="2800">
                <a:latin typeface="Times New Roman"/>
                <a:cs typeface="Times New Roman"/>
              </a:rPr>
              <a:t>Разработка новых экскурсий и образовательных программ</a:t>
            </a:r>
            <a:endParaRPr/>
          </a:p>
          <a:p>
            <a:pPr marL="514350" indent="-514350" algn="just">
              <a:buAutoNum type="arabicPeriod" startAt="2"/>
              <a:defRPr/>
            </a:pPr>
            <a:endParaRPr lang="ru-RU" sz="2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2800">
                <a:latin typeface="Times New Roman"/>
                <a:cs typeface="Times New Roman"/>
              </a:rPr>
              <a:t>3.   Создание виртуальной экспозиции музея.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31435867" name="Title 7"/>
          <p:cNvSpPr>
            <a:spLocks noGrp="1"/>
          </p:cNvSpPr>
          <p:nvPr>
            <p:ph type="title"/>
          </p:nvPr>
        </p:nvSpPr>
        <p:spPr bwMode="auto">
          <a:xfrm>
            <a:off x="1364234" y="5515167"/>
            <a:ext cx="6512510" cy="1143000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Autofit/>
          </a:bodyPr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600" b="1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Интерактивная карта </a:t>
            </a:r>
            <a:br>
              <a:rPr sz="2600" b="1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</a:br>
            <a:r>
              <a:rPr sz="2600" b="1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«География музейных экспонатов»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1520898075" name="Объект 152089807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/>
        </p:blipFill>
        <p:spPr bwMode="auto">
          <a:xfrm>
            <a:off x="107504" y="297935"/>
            <a:ext cx="9011583" cy="52172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/>
      </p:transition>
    </mc:Choice>
    <mc:Fallback xmlns="" xmlns:m="http://schemas.openxmlformats.org/officeDocument/2006/math" xmlns:w="http://schemas.openxmlformats.org/wordprocessingml/2006/main">
      <p:transition spd="slow" advClick="1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22503862" name="Title 7"/>
          <p:cNvSpPr>
            <a:spLocks noGrp="1"/>
          </p:cNvSpPr>
          <p:nvPr>
            <p:ph type="title"/>
          </p:nvPr>
        </p:nvSpPr>
        <p:spPr bwMode="auto">
          <a:xfrm>
            <a:off x="747432" y="5363175"/>
            <a:ext cx="7232285" cy="79804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600" b="1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Карта Оренбургской области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1295913638" name="Объект 1295913637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/>
        </p:blipFill>
        <p:spPr bwMode="auto">
          <a:xfrm>
            <a:off x="747432" y="591203"/>
            <a:ext cx="7456959" cy="4204729"/>
          </a:xfrm>
          <a:prstGeom prst="rect">
            <a:avLst/>
          </a:prstGeom>
        </p:spPr>
      </p:pic>
      <p:sp>
        <p:nvSpPr>
          <p:cNvPr id="1989777793" name="Полилиния 1989777792"/>
          <p:cNvSpPr/>
          <p:nvPr/>
        </p:nvSpPr>
        <p:spPr bwMode="auto">
          <a:xfrm>
            <a:off x="3510074" y="1385944"/>
            <a:ext cx="3804986" cy="2210802"/>
          </a:xfrm>
          <a:custGeom>
            <a:avLst/>
            <a:gdLst/>
            <a:ahLst/>
            <a:cxnLst/>
            <a:rect l="l" t="t" r="r" b="b"/>
            <a:pathLst>
              <a:path w="43200" h="43200" fill="none" extrusionOk="0">
                <a:moveTo>
                  <a:pt x="56" y="29289"/>
                </a:moveTo>
                <a:cubicBezTo>
                  <a:pt x="284" y="28604"/>
                  <a:pt x="739" y="27918"/>
                  <a:pt x="1138" y="27624"/>
                </a:cubicBezTo>
                <a:cubicBezTo>
                  <a:pt x="1479" y="27134"/>
                  <a:pt x="1821" y="26644"/>
                  <a:pt x="1992" y="25861"/>
                </a:cubicBezTo>
                <a:cubicBezTo>
                  <a:pt x="2162" y="24979"/>
                  <a:pt x="2504" y="24391"/>
                  <a:pt x="2504" y="23608"/>
                </a:cubicBezTo>
                <a:cubicBezTo>
                  <a:pt x="2219" y="22922"/>
                  <a:pt x="2618" y="22432"/>
                  <a:pt x="2788" y="21551"/>
                </a:cubicBezTo>
                <a:cubicBezTo>
                  <a:pt x="2732" y="20669"/>
                  <a:pt x="2675" y="19885"/>
                  <a:pt x="3073" y="19689"/>
                </a:cubicBezTo>
                <a:cubicBezTo>
                  <a:pt x="3471" y="19200"/>
                  <a:pt x="3756" y="18514"/>
                  <a:pt x="3984" y="17828"/>
                </a:cubicBezTo>
                <a:cubicBezTo>
                  <a:pt x="4041" y="17044"/>
                  <a:pt x="4268" y="16261"/>
                  <a:pt x="4610" y="15673"/>
                </a:cubicBezTo>
                <a:cubicBezTo>
                  <a:pt x="4951" y="15085"/>
                  <a:pt x="5122" y="14302"/>
                  <a:pt x="5350" y="13518"/>
                </a:cubicBezTo>
                <a:cubicBezTo>
                  <a:pt x="5520" y="12832"/>
                  <a:pt x="5691" y="12146"/>
                  <a:pt x="5691" y="11363"/>
                </a:cubicBezTo>
                <a:cubicBezTo>
                  <a:pt x="5634" y="10579"/>
                  <a:pt x="5634" y="9795"/>
                  <a:pt x="5805" y="8914"/>
                </a:cubicBezTo>
                <a:cubicBezTo>
                  <a:pt x="6033" y="8326"/>
                  <a:pt x="6147" y="7542"/>
                  <a:pt x="6260" y="6857"/>
                </a:cubicBezTo>
                <a:cubicBezTo>
                  <a:pt x="6317" y="5877"/>
                  <a:pt x="6374" y="4799"/>
                  <a:pt x="6602" y="4212"/>
                </a:cubicBezTo>
                <a:cubicBezTo>
                  <a:pt x="6659" y="3428"/>
                  <a:pt x="6431" y="2448"/>
                  <a:pt x="6090" y="2057"/>
                </a:cubicBezTo>
                <a:cubicBezTo>
                  <a:pt x="6090" y="1273"/>
                  <a:pt x="6488" y="783"/>
                  <a:pt x="6943" y="587"/>
                </a:cubicBezTo>
                <a:cubicBezTo>
                  <a:pt x="7285" y="195"/>
                  <a:pt x="7683" y="0"/>
                  <a:pt x="8196" y="0"/>
                </a:cubicBezTo>
                <a:cubicBezTo>
                  <a:pt x="8708" y="0"/>
                  <a:pt x="9049" y="489"/>
                  <a:pt x="9106" y="1371"/>
                </a:cubicBezTo>
                <a:cubicBezTo>
                  <a:pt x="8822" y="1959"/>
                  <a:pt x="9277" y="2448"/>
                  <a:pt x="9789" y="2644"/>
                </a:cubicBezTo>
                <a:cubicBezTo>
                  <a:pt x="10131" y="3232"/>
                  <a:pt x="10245" y="3918"/>
                  <a:pt x="10643" y="3722"/>
                </a:cubicBezTo>
                <a:cubicBezTo>
                  <a:pt x="11041" y="4016"/>
                  <a:pt x="11440" y="4310"/>
                  <a:pt x="11497" y="5093"/>
                </a:cubicBezTo>
                <a:cubicBezTo>
                  <a:pt x="11497" y="5877"/>
                  <a:pt x="11440" y="6857"/>
                  <a:pt x="11554" y="7836"/>
                </a:cubicBezTo>
                <a:cubicBezTo>
                  <a:pt x="11952" y="8130"/>
                  <a:pt x="12350" y="8522"/>
                  <a:pt x="12749" y="9208"/>
                </a:cubicBezTo>
                <a:cubicBezTo>
                  <a:pt x="12863" y="10187"/>
                  <a:pt x="12977" y="10873"/>
                  <a:pt x="13318" y="11461"/>
                </a:cubicBezTo>
                <a:cubicBezTo>
                  <a:pt x="13716" y="11755"/>
                  <a:pt x="14115" y="11951"/>
                  <a:pt x="14570" y="12048"/>
                </a:cubicBezTo>
                <a:cubicBezTo>
                  <a:pt x="15083" y="12048"/>
                  <a:pt x="15709" y="12146"/>
                  <a:pt x="16164" y="12440"/>
                </a:cubicBezTo>
                <a:cubicBezTo>
                  <a:pt x="16505" y="13028"/>
                  <a:pt x="16619" y="13714"/>
                  <a:pt x="16733" y="14497"/>
                </a:cubicBezTo>
                <a:cubicBezTo>
                  <a:pt x="17018" y="15183"/>
                  <a:pt x="17132" y="15869"/>
                  <a:pt x="17302" y="16751"/>
                </a:cubicBezTo>
                <a:cubicBezTo>
                  <a:pt x="17701" y="17632"/>
                  <a:pt x="18213" y="18220"/>
                  <a:pt x="18611" y="18808"/>
                </a:cubicBezTo>
                <a:cubicBezTo>
                  <a:pt x="18611" y="19591"/>
                  <a:pt x="18611" y="20473"/>
                  <a:pt x="18839" y="21061"/>
                </a:cubicBezTo>
                <a:cubicBezTo>
                  <a:pt x="19181" y="21453"/>
                  <a:pt x="18327" y="20767"/>
                  <a:pt x="18099" y="21355"/>
                </a:cubicBezTo>
                <a:cubicBezTo>
                  <a:pt x="18099" y="22138"/>
                  <a:pt x="18441" y="22530"/>
                  <a:pt x="18896" y="22628"/>
                </a:cubicBezTo>
                <a:cubicBezTo>
                  <a:pt x="19465" y="22726"/>
                  <a:pt x="19920" y="22726"/>
                  <a:pt x="20262" y="22138"/>
                </a:cubicBezTo>
                <a:cubicBezTo>
                  <a:pt x="20376" y="21453"/>
                  <a:pt x="20433" y="20669"/>
                  <a:pt x="20774" y="20081"/>
                </a:cubicBezTo>
                <a:cubicBezTo>
                  <a:pt x="21173" y="19787"/>
                  <a:pt x="21628" y="19787"/>
                  <a:pt x="22083" y="19787"/>
                </a:cubicBezTo>
                <a:cubicBezTo>
                  <a:pt x="22539" y="20179"/>
                  <a:pt x="22937" y="20473"/>
                  <a:pt x="22880" y="21257"/>
                </a:cubicBezTo>
                <a:cubicBezTo>
                  <a:pt x="22596" y="21942"/>
                  <a:pt x="22539" y="22726"/>
                  <a:pt x="22596" y="23510"/>
                </a:cubicBezTo>
                <a:cubicBezTo>
                  <a:pt x="22823" y="24195"/>
                  <a:pt x="23335" y="24391"/>
                  <a:pt x="23335" y="25175"/>
                </a:cubicBezTo>
                <a:cubicBezTo>
                  <a:pt x="23335" y="25959"/>
                  <a:pt x="23449" y="26742"/>
                  <a:pt x="23620" y="27428"/>
                </a:cubicBezTo>
                <a:cubicBezTo>
                  <a:pt x="23506" y="28212"/>
                  <a:pt x="23335" y="28995"/>
                  <a:pt x="23563" y="29681"/>
                </a:cubicBezTo>
                <a:cubicBezTo>
                  <a:pt x="23677" y="30367"/>
                  <a:pt x="23962" y="30955"/>
                  <a:pt x="24075" y="30171"/>
                </a:cubicBezTo>
                <a:cubicBezTo>
                  <a:pt x="24246" y="29485"/>
                  <a:pt x="24474" y="30073"/>
                  <a:pt x="24701" y="30661"/>
                </a:cubicBezTo>
                <a:cubicBezTo>
                  <a:pt x="25157" y="30563"/>
                  <a:pt x="25555" y="30759"/>
                  <a:pt x="25612" y="31542"/>
                </a:cubicBezTo>
                <a:cubicBezTo>
                  <a:pt x="26067" y="31151"/>
                  <a:pt x="26181" y="30465"/>
                  <a:pt x="26580" y="30073"/>
                </a:cubicBezTo>
                <a:cubicBezTo>
                  <a:pt x="26921" y="29681"/>
                  <a:pt x="27092" y="28995"/>
                  <a:pt x="27547" y="29191"/>
                </a:cubicBezTo>
                <a:cubicBezTo>
                  <a:pt x="28003" y="29093"/>
                  <a:pt x="28458" y="28800"/>
                  <a:pt x="28913" y="29191"/>
                </a:cubicBezTo>
                <a:cubicBezTo>
                  <a:pt x="29084" y="29877"/>
                  <a:pt x="29539" y="29779"/>
                  <a:pt x="30052" y="29681"/>
                </a:cubicBezTo>
                <a:cubicBezTo>
                  <a:pt x="30450" y="29387"/>
                  <a:pt x="30621" y="28702"/>
                  <a:pt x="30905" y="28114"/>
                </a:cubicBezTo>
                <a:cubicBezTo>
                  <a:pt x="31019" y="27428"/>
                  <a:pt x="31076" y="26546"/>
                  <a:pt x="31247" y="25861"/>
                </a:cubicBezTo>
                <a:cubicBezTo>
                  <a:pt x="31532" y="25273"/>
                  <a:pt x="31759" y="24587"/>
                  <a:pt x="31759" y="23804"/>
                </a:cubicBezTo>
                <a:cubicBezTo>
                  <a:pt x="32271" y="23804"/>
                  <a:pt x="32442" y="23118"/>
                  <a:pt x="32442" y="22334"/>
                </a:cubicBezTo>
                <a:cubicBezTo>
                  <a:pt x="32954" y="22432"/>
                  <a:pt x="33068" y="23118"/>
                  <a:pt x="33182" y="23902"/>
                </a:cubicBezTo>
                <a:cubicBezTo>
                  <a:pt x="33524" y="24293"/>
                  <a:pt x="33751" y="23412"/>
                  <a:pt x="33751" y="22628"/>
                </a:cubicBezTo>
                <a:cubicBezTo>
                  <a:pt x="33808" y="21844"/>
                  <a:pt x="34320" y="21942"/>
                  <a:pt x="35231" y="22236"/>
                </a:cubicBezTo>
                <a:cubicBezTo>
                  <a:pt x="35686" y="22236"/>
                  <a:pt x="35800" y="21551"/>
                  <a:pt x="36256" y="21551"/>
                </a:cubicBezTo>
                <a:cubicBezTo>
                  <a:pt x="36597" y="22138"/>
                  <a:pt x="36939" y="22628"/>
                  <a:pt x="37394" y="22530"/>
                </a:cubicBezTo>
                <a:cubicBezTo>
                  <a:pt x="37792" y="23020"/>
                  <a:pt x="37792" y="23902"/>
                  <a:pt x="37565" y="24587"/>
                </a:cubicBezTo>
                <a:cubicBezTo>
                  <a:pt x="37223" y="25077"/>
                  <a:pt x="36996" y="25665"/>
                  <a:pt x="36882" y="26351"/>
                </a:cubicBezTo>
                <a:cubicBezTo>
                  <a:pt x="36825" y="27134"/>
                  <a:pt x="37166" y="27624"/>
                  <a:pt x="37622" y="27820"/>
                </a:cubicBezTo>
                <a:cubicBezTo>
                  <a:pt x="37906" y="28506"/>
                  <a:pt x="37508" y="28897"/>
                  <a:pt x="37963" y="28897"/>
                </a:cubicBezTo>
                <a:cubicBezTo>
                  <a:pt x="38418" y="28897"/>
                  <a:pt x="38475" y="29779"/>
                  <a:pt x="38475" y="30563"/>
                </a:cubicBezTo>
                <a:cubicBezTo>
                  <a:pt x="38532" y="31346"/>
                  <a:pt x="38988" y="31346"/>
                  <a:pt x="39386" y="30857"/>
                </a:cubicBezTo>
                <a:cubicBezTo>
                  <a:pt x="39841" y="30955"/>
                  <a:pt x="40069" y="31640"/>
                  <a:pt x="40354" y="30955"/>
                </a:cubicBezTo>
                <a:cubicBezTo>
                  <a:pt x="40467" y="31738"/>
                  <a:pt x="40638" y="32424"/>
                  <a:pt x="41037" y="32816"/>
                </a:cubicBezTo>
                <a:cubicBezTo>
                  <a:pt x="41492" y="33110"/>
                  <a:pt x="41890" y="33306"/>
                  <a:pt x="42403" y="33502"/>
                </a:cubicBezTo>
                <a:cubicBezTo>
                  <a:pt x="42744" y="34187"/>
                  <a:pt x="43143" y="34579"/>
                  <a:pt x="43200" y="35363"/>
                </a:cubicBezTo>
                <a:cubicBezTo>
                  <a:pt x="43029" y="36146"/>
                  <a:pt x="42858" y="37028"/>
                  <a:pt x="42858" y="37812"/>
                </a:cubicBezTo>
                <a:cubicBezTo>
                  <a:pt x="42573" y="38497"/>
                  <a:pt x="42460" y="39183"/>
                  <a:pt x="42460" y="39967"/>
                </a:cubicBezTo>
                <a:cubicBezTo>
                  <a:pt x="42175" y="40555"/>
                  <a:pt x="41777" y="40848"/>
                  <a:pt x="41378" y="41044"/>
                </a:cubicBezTo>
                <a:cubicBezTo>
                  <a:pt x="40923" y="41044"/>
                  <a:pt x="40467" y="41044"/>
                  <a:pt x="40012" y="41044"/>
                </a:cubicBezTo>
                <a:cubicBezTo>
                  <a:pt x="39500" y="41142"/>
                  <a:pt x="38931" y="41240"/>
                  <a:pt x="38475" y="41632"/>
                </a:cubicBezTo>
                <a:cubicBezTo>
                  <a:pt x="38248" y="41044"/>
                  <a:pt x="38020" y="40457"/>
                  <a:pt x="37735" y="39869"/>
                </a:cubicBezTo>
                <a:cubicBezTo>
                  <a:pt x="37223" y="39869"/>
                  <a:pt x="36768" y="39869"/>
                  <a:pt x="36540" y="40457"/>
                </a:cubicBezTo>
                <a:cubicBezTo>
                  <a:pt x="36597" y="41240"/>
                  <a:pt x="36540" y="42024"/>
                  <a:pt x="36199" y="42514"/>
                </a:cubicBezTo>
                <a:cubicBezTo>
                  <a:pt x="35800" y="42808"/>
                  <a:pt x="35345" y="43200"/>
                  <a:pt x="34833" y="43004"/>
                </a:cubicBezTo>
                <a:cubicBezTo>
                  <a:pt x="35003" y="42318"/>
                  <a:pt x="34548" y="41926"/>
                  <a:pt x="34036" y="41926"/>
                </a:cubicBezTo>
                <a:cubicBezTo>
                  <a:pt x="33524" y="41730"/>
                  <a:pt x="33068" y="41436"/>
                  <a:pt x="32670" y="41240"/>
                </a:cubicBezTo>
                <a:cubicBezTo>
                  <a:pt x="32271" y="40848"/>
                  <a:pt x="31930" y="40359"/>
                  <a:pt x="31588" y="39967"/>
                </a:cubicBezTo>
                <a:cubicBezTo>
                  <a:pt x="31304" y="39379"/>
                  <a:pt x="31076" y="38693"/>
                  <a:pt x="31418" y="38302"/>
                </a:cubicBezTo>
                <a:cubicBezTo>
                  <a:pt x="30962" y="37812"/>
                  <a:pt x="30564" y="37518"/>
                  <a:pt x="30166" y="36930"/>
                </a:cubicBezTo>
                <a:cubicBezTo>
                  <a:pt x="29824" y="36342"/>
                  <a:pt x="29426" y="36538"/>
                  <a:pt x="29141" y="37126"/>
                </a:cubicBezTo>
                <a:cubicBezTo>
                  <a:pt x="28686" y="37224"/>
                  <a:pt x="28230" y="36636"/>
                  <a:pt x="27889" y="37028"/>
                </a:cubicBezTo>
                <a:cubicBezTo>
                  <a:pt x="27946" y="38008"/>
                  <a:pt x="27889" y="38791"/>
                  <a:pt x="27433" y="38889"/>
                </a:cubicBezTo>
                <a:cubicBezTo>
                  <a:pt x="26978" y="38889"/>
                  <a:pt x="26580" y="39281"/>
                  <a:pt x="26067" y="38987"/>
                </a:cubicBezTo>
                <a:cubicBezTo>
                  <a:pt x="25726" y="38400"/>
                  <a:pt x="25726" y="37616"/>
                  <a:pt x="25328" y="37224"/>
                </a:cubicBezTo>
                <a:cubicBezTo>
                  <a:pt x="24872" y="37126"/>
                  <a:pt x="24303" y="37028"/>
                  <a:pt x="23848" y="36930"/>
                </a:cubicBezTo>
                <a:cubicBezTo>
                  <a:pt x="23848" y="37714"/>
                  <a:pt x="23563" y="38302"/>
                  <a:pt x="23108" y="38008"/>
                </a:cubicBezTo>
                <a:cubicBezTo>
                  <a:pt x="22823" y="37420"/>
                  <a:pt x="22425" y="37910"/>
                  <a:pt x="22254" y="38693"/>
                </a:cubicBezTo>
                <a:cubicBezTo>
                  <a:pt x="21799" y="38693"/>
                  <a:pt x="21400" y="38987"/>
                  <a:pt x="21343" y="39771"/>
                </a:cubicBezTo>
                <a:cubicBezTo>
                  <a:pt x="21173" y="40457"/>
                  <a:pt x="21059" y="41142"/>
                  <a:pt x="20774" y="41730"/>
                </a:cubicBezTo>
                <a:cubicBezTo>
                  <a:pt x="20376" y="42024"/>
                  <a:pt x="19864" y="42122"/>
                  <a:pt x="19408" y="42416"/>
                </a:cubicBezTo>
                <a:cubicBezTo>
                  <a:pt x="18953" y="42416"/>
                  <a:pt x="18611" y="41828"/>
                  <a:pt x="18270" y="41436"/>
                </a:cubicBezTo>
                <a:cubicBezTo>
                  <a:pt x="17871" y="41044"/>
                  <a:pt x="17587" y="40457"/>
                  <a:pt x="17188" y="40065"/>
                </a:cubicBezTo>
                <a:cubicBezTo>
                  <a:pt x="17245" y="39183"/>
                  <a:pt x="16847" y="38595"/>
                  <a:pt x="16449" y="38400"/>
                </a:cubicBezTo>
                <a:cubicBezTo>
                  <a:pt x="15993" y="38106"/>
                  <a:pt x="15538" y="38008"/>
                  <a:pt x="15196" y="38497"/>
                </a:cubicBezTo>
                <a:cubicBezTo>
                  <a:pt x="15424" y="39183"/>
                  <a:pt x="15538" y="39967"/>
                  <a:pt x="15424" y="40653"/>
                </a:cubicBezTo>
                <a:cubicBezTo>
                  <a:pt x="15424" y="41436"/>
                  <a:pt x="15424" y="42220"/>
                  <a:pt x="15253" y="42906"/>
                </a:cubicBezTo>
                <a:cubicBezTo>
                  <a:pt x="14741" y="43200"/>
                  <a:pt x="14513" y="42612"/>
                  <a:pt x="14456" y="41828"/>
                </a:cubicBezTo>
                <a:cubicBezTo>
                  <a:pt x="14684" y="41240"/>
                  <a:pt x="14684" y="40457"/>
                  <a:pt x="14855" y="39771"/>
                </a:cubicBezTo>
                <a:cubicBezTo>
                  <a:pt x="14855" y="38987"/>
                  <a:pt x="14343" y="38889"/>
                  <a:pt x="13887" y="38889"/>
                </a:cubicBezTo>
                <a:cubicBezTo>
                  <a:pt x="13489" y="38693"/>
                  <a:pt x="13375" y="37910"/>
                  <a:pt x="13261" y="37028"/>
                </a:cubicBezTo>
                <a:cubicBezTo>
                  <a:pt x="12977" y="36342"/>
                  <a:pt x="12464" y="35951"/>
                  <a:pt x="12009" y="35755"/>
                </a:cubicBezTo>
                <a:cubicBezTo>
                  <a:pt x="11497" y="35461"/>
                  <a:pt x="11155" y="35069"/>
                  <a:pt x="11155" y="34285"/>
                </a:cubicBezTo>
                <a:cubicBezTo>
                  <a:pt x="11155" y="33502"/>
                  <a:pt x="10871" y="32718"/>
                  <a:pt x="10472" y="32522"/>
                </a:cubicBezTo>
                <a:cubicBezTo>
                  <a:pt x="10017" y="32522"/>
                  <a:pt x="9562" y="32522"/>
                  <a:pt x="9049" y="32522"/>
                </a:cubicBezTo>
                <a:cubicBezTo>
                  <a:pt x="8537" y="32326"/>
                  <a:pt x="8082" y="32424"/>
                  <a:pt x="7569" y="32522"/>
                </a:cubicBezTo>
                <a:cubicBezTo>
                  <a:pt x="7057" y="32522"/>
                  <a:pt x="6659" y="32326"/>
                  <a:pt x="6545" y="31640"/>
                </a:cubicBezTo>
                <a:cubicBezTo>
                  <a:pt x="6374" y="30857"/>
                  <a:pt x="6260" y="30073"/>
                  <a:pt x="5748" y="29779"/>
                </a:cubicBezTo>
                <a:cubicBezTo>
                  <a:pt x="5293" y="29779"/>
                  <a:pt x="4781" y="29877"/>
                  <a:pt x="4439" y="30367"/>
                </a:cubicBezTo>
                <a:cubicBezTo>
                  <a:pt x="4098" y="30857"/>
                  <a:pt x="3756" y="31346"/>
                  <a:pt x="3756" y="32130"/>
                </a:cubicBezTo>
                <a:cubicBezTo>
                  <a:pt x="3642" y="32816"/>
                  <a:pt x="3244" y="32620"/>
                  <a:pt x="3016" y="32032"/>
                </a:cubicBezTo>
                <a:cubicBezTo>
                  <a:pt x="2618" y="32326"/>
                  <a:pt x="2276" y="32718"/>
                  <a:pt x="1878" y="32326"/>
                </a:cubicBezTo>
                <a:cubicBezTo>
                  <a:pt x="1992" y="31640"/>
                  <a:pt x="2333" y="31248"/>
                  <a:pt x="2049" y="30661"/>
                </a:cubicBezTo>
                <a:cubicBezTo>
                  <a:pt x="1593" y="30563"/>
                  <a:pt x="1024" y="30563"/>
                  <a:pt x="626" y="30759"/>
                </a:cubicBezTo>
                <a:quadBezTo>
                  <a:pt x="284" y="30171"/>
                  <a:pt x="0" y="29387"/>
                </a:quadBezTo>
              </a:path>
            </a:pathLst>
          </a:custGeom>
          <a:noFill/>
          <a:ln w="36000">
            <a:solidFill>
              <a:srgbClr val="3D8A44">
                <a:alpha val="99999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92712469" name="Title 7"/>
          <p:cNvSpPr>
            <a:spLocks noGrp="1"/>
          </p:cNvSpPr>
          <p:nvPr>
            <p:ph type="title"/>
          </p:nvPr>
        </p:nvSpPr>
        <p:spPr bwMode="auto">
          <a:xfrm>
            <a:off x="539552" y="5073554"/>
            <a:ext cx="8064896" cy="114300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lang="ru-RU" sz="2400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lang="ru-RU" sz="2400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sz="2400" b="1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Карта России: «География наших экспонатов»</a:t>
            </a:r>
            <a:endParaRPr>
              <a:latin typeface="Times New Roman"/>
              <a:cs typeface="Times New Roman"/>
            </a:endParaRPr>
          </a:p>
        </p:txBody>
      </p:sp>
      <p:pic>
        <p:nvPicPr>
          <p:cNvPr id="648257256" name="Объект 648257255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/>
        </p:blipFill>
        <p:spPr bwMode="auto">
          <a:xfrm>
            <a:off x="-18752" y="404664"/>
            <a:ext cx="9095670" cy="4877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27245730" name="Title 7"/>
          <p:cNvSpPr>
            <a:spLocks noGrp="1"/>
          </p:cNvSpPr>
          <p:nvPr>
            <p:ph type="title"/>
          </p:nvPr>
        </p:nvSpPr>
        <p:spPr bwMode="auto">
          <a:xfrm>
            <a:off x="467544" y="5073553"/>
            <a:ext cx="8064896" cy="114300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lang="ru-RU"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lang="ru-RU"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sz="2400" b="1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Мировая карта: «Экспонаты из дальних стран»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018769346" name="Объект 1018769345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 l="2219" t="2952" b="4132"/>
          <a:stretch/>
        </p:blipFill>
        <p:spPr bwMode="auto">
          <a:xfrm>
            <a:off x="54925" y="332656"/>
            <a:ext cx="8890133" cy="51125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060848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70F0"/>
                </a:solidFill>
                <a:latin typeface="Arial" panose="020B0604020202020204" pitchFamily="34" charset="0"/>
                <a:hlinkClick r:id="rId2"/>
              </a:rPr>
              <a:t>https://www.google.com/maps/d/edit?mid=1_3Q76QqHDjVN7m8RtoiQyGoeSa23hzU&amp;usp=sharing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203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21159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84270" y="446217"/>
            <a:ext cx="4205433" cy="966560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endParaRPr lang="ru-RU" sz="2000" b="1" i="0" u="none" strike="noStrike" cap="none" spc="0">
              <a:solidFill>
                <a:srgbClr val="000000"/>
              </a:solidFill>
              <a:latin typeface="Times New Roman"/>
              <a:ea typeface="Liberation Sans"/>
              <a:cs typeface="Times New Roman"/>
            </a:endParaRPr>
          </a:p>
          <a:p>
            <a:pPr marL="0" marR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lang="ru-RU" sz="20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Окаменевшее дерево  (древесина замещена породой). Фрагмент ствола дерева хвойной породы. Возраст: 280-250 миллионов лет.</a:t>
            </a:r>
            <a:endParaRPr sz="20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737667765" name="Объект 173766776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/>
        </p:blipFill>
        <p:spPr bwMode="auto">
          <a:xfrm>
            <a:off x="284270" y="1733657"/>
            <a:ext cx="4077915" cy="4137718"/>
          </a:xfrm>
          <a:prstGeom prst="rect">
            <a:avLst/>
          </a:prstGeom>
        </p:spPr>
      </p:pic>
      <p:sp>
        <p:nvSpPr>
          <p:cNvPr id="881503034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860032" y="260648"/>
            <a:ext cx="3888431" cy="115212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0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Место находки: </a:t>
            </a:r>
            <a:endParaRPr lang="ru-RU" sz="2000">
              <a:solidFill>
                <a:srgbClr val="000000"/>
              </a:solidFill>
              <a:latin typeface="Times New Roman"/>
              <a:ea typeface="Liberation Sans"/>
              <a:cs typeface="Times New Roman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0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Каргалинские медные рудники. Октябрьский район Оренбургской области. </a:t>
            </a:r>
            <a:endParaRPr sz="20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783355111" name="Объект 1783355110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/>
        </p:blipFill>
        <p:spPr bwMode="auto">
          <a:xfrm>
            <a:off x="4860032" y="1733657"/>
            <a:ext cx="4021719" cy="4137718"/>
          </a:xfrm>
          <a:prstGeom prst="rect">
            <a:avLst/>
          </a:prstGeom>
        </p:spPr>
      </p:pic>
      <p:sp>
        <p:nvSpPr>
          <p:cNvPr id="145418880" name="Title 9"/>
          <p:cNvSpPr>
            <a:spLocks noGrp="1"/>
          </p:cNvSpPr>
          <p:nvPr>
            <p:ph type="title"/>
          </p:nvPr>
        </p:nvSpPr>
        <p:spPr bwMode="auto">
          <a:xfrm>
            <a:off x="857950" y="5515167"/>
            <a:ext cx="6512510" cy="114300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sz="26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>Уникальные экспонаты и их «адреса»</a:t>
            </a:r>
            <a:endParaRPr sz="26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97911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1520" y="300337"/>
            <a:ext cx="3816423" cy="1019457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Прялка ручная (самопрялка) Изготовлена в 1980 году мастером Уткиным Владимиром.</a:t>
            </a:r>
            <a:endParaRPr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845089173" name="Объект 84508917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/>
        </p:blipFill>
        <p:spPr bwMode="auto">
          <a:xfrm>
            <a:off x="251520" y="1641511"/>
            <a:ext cx="3195152" cy="3679672"/>
          </a:xfrm>
          <a:prstGeom prst="rect">
            <a:avLst/>
          </a:prstGeom>
        </p:spPr>
      </p:pic>
      <p:sp>
        <p:nvSpPr>
          <p:cNvPr id="360960293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355976" y="446216"/>
            <a:ext cx="4320480" cy="925065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Село Зеркло в Шарлыкском районе Оренбургской области</a:t>
            </a:r>
            <a:endParaRPr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483847384" name="Объект 1483847383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 t="1645" b="2965"/>
          <a:stretch/>
        </p:blipFill>
        <p:spPr bwMode="auto">
          <a:xfrm>
            <a:off x="3627310" y="1827646"/>
            <a:ext cx="5508104" cy="3307402"/>
          </a:xfrm>
          <a:prstGeom prst="rect">
            <a:avLst/>
          </a:prstGeom>
        </p:spPr>
      </p:pic>
      <p:sp>
        <p:nvSpPr>
          <p:cNvPr id="781545841" name="Title 9"/>
          <p:cNvSpPr>
            <a:spLocks noGrp="1"/>
          </p:cNvSpPr>
          <p:nvPr>
            <p:ph type="title"/>
          </p:nvPr>
        </p:nvSpPr>
        <p:spPr bwMode="auto">
          <a:xfrm>
            <a:off x="857949" y="5515167"/>
            <a:ext cx="7355021" cy="114300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sz="26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>Уникальные экспонаты и их «адреса»</a:t>
            </a:r>
            <a:endParaRPr sz="26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095771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79513" y="300337"/>
            <a:ext cx="3528391" cy="1019457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“Стальная” роза</a:t>
            </a:r>
            <a:endParaRPr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Осколок залпового огня «Град»</a:t>
            </a:r>
            <a:endParaRPr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Шевроны СВО</a:t>
            </a:r>
            <a:endParaRPr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868460792" name="Объект 1868460791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/>
        </p:blipFill>
        <p:spPr bwMode="auto">
          <a:xfrm>
            <a:off x="319059" y="1400325"/>
            <a:ext cx="3543474" cy="4114841"/>
          </a:xfrm>
          <a:prstGeom prst="rect">
            <a:avLst/>
          </a:prstGeom>
        </p:spPr>
      </p:pic>
      <p:sp>
        <p:nvSpPr>
          <p:cNvPr id="523894263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211960" y="446216"/>
            <a:ext cx="4614336" cy="925065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Донецкая (ДНР) и Луганская (ЛНР) Народные Республики</a:t>
            </a:r>
            <a:endParaRPr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635717564" name="Объект 1635717563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/>
        </p:blipFill>
        <p:spPr bwMode="auto">
          <a:xfrm>
            <a:off x="4211960" y="1357015"/>
            <a:ext cx="4899303" cy="3036787"/>
          </a:xfrm>
          <a:prstGeom prst="rect">
            <a:avLst/>
          </a:prstGeom>
        </p:spPr>
      </p:pic>
      <p:sp>
        <p:nvSpPr>
          <p:cNvPr id="148925089" name="Title 9"/>
          <p:cNvSpPr>
            <a:spLocks noGrp="1"/>
          </p:cNvSpPr>
          <p:nvPr>
            <p:ph type="title"/>
          </p:nvPr>
        </p:nvSpPr>
        <p:spPr bwMode="auto">
          <a:xfrm>
            <a:off x="857950" y="5515167"/>
            <a:ext cx="7674490" cy="114300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sz="26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>Уникальные экспонаты и их «адреса»</a:t>
            </a:r>
            <a:endParaRPr sz="26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31827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79512" y="300336"/>
            <a:ext cx="3143414" cy="1019457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Машинка печатная</a:t>
            </a:r>
            <a:endParaRPr lang="en-US"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«Consul»</a:t>
            </a:r>
            <a:endParaRPr lang="en-US"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518027551" name="Объект 1518027550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/>
        </p:blipFill>
        <p:spPr bwMode="auto">
          <a:xfrm>
            <a:off x="179512" y="1400325"/>
            <a:ext cx="3143414" cy="3362172"/>
          </a:xfrm>
          <a:prstGeom prst="rect">
            <a:avLst/>
          </a:prstGeom>
        </p:spPr>
      </p:pic>
      <p:sp>
        <p:nvSpPr>
          <p:cNvPr id="1719542123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427984" y="446215"/>
            <a:ext cx="3784985" cy="925065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defRPr/>
            </a:pPr>
            <a:r>
              <a:rPr lang="en-US" sz="1800" b="1" i="0" u="none" strike="noStrike" cap="none" spc="0">
                <a:solidFill>
                  <a:srgbClr val="000000"/>
                </a:solidFill>
                <a:latin typeface="Times New Roman"/>
                <a:ea typeface="Liberation Sans"/>
                <a:cs typeface="Times New Roman"/>
              </a:rPr>
              <a:t>Город Брно, Чешская Республика.</a:t>
            </a:r>
            <a:endParaRPr lang="en-US" sz="1800" b="1" i="0" u="none" strike="noStrike" cap="none" spc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2062831337" name="Объект 2062831336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 l="2948" t="6355" b="3236"/>
          <a:stretch/>
        </p:blipFill>
        <p:spPr bwMode="auto">
          <a:xfrm>
            <a:off x="3753549" y="1400325"/>
            <a:ext cx="5205976" cy="3362172"/>
          </a:xfrm>
          <a:prstGeom prst="rect">
            <a:avLst/>
          </a:prstGeom>
        </p:spPr>
      </p:pic>
      <p:sp>
        <p:nvSpPr>
          <p:cNvPr id="333141746" name="Title 9"/>
          <p:cNvSpPr>
            <a:spLocks noGrp="1"/>
          </p:cNvSpPr>
          <p:nvPr>
            <p:ph type="title"/>
          </p:nvPr>
        </p:nvSpPr>
        <p:spPr bwMode="auto">
          <a:xfrm>
            <a:off x="857949" y="5515166"/>
            <a:ext cx="7355021" cy="1143000"/>
          </a:xfrm>
        </p:spPr>
        <p:txBody>
          <a:bodyPr/>
          <a:lstStyle/>
          <a:p>
            <a:pPr marL="0" indent="0" algn="ctr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/>
            </a:r>
            <a:br>
              <a:rPr sz="22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</a:br>
            <a:r>
              <a:rPr sz="2600" b="1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>Уникальные экспонаты и их «адреса»</a:t>
            </a:r>
            <a:endParaRPr sz="26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87912662" name="Title 9"/>
          <p:cNvSpPr>
            <a:spLocks noGrp="1"/>
          </p:cNvSpPr>
          <p:nvPr>
            <p:ph type="title"/>
          </p:nvPr>
        </p:nvSpPr>
        <p:spPr bwMode="auto">
          <a:xfrm>
            <a:off x="918018" y="5032910"/>
            <a:ext cx="6512510" cy="1143000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0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Социологический опрос среди учителей и учащихся </a:t>
            </a:r>
            <a:r>
              <a:rPr lang="ru-RU" sz="20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0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sz="20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5-11 классов лицея № 7</a:t>
            </a:r>
            <a:endParaRPr/>
          </a:p>
        </p:txBody>
      </p:sp>
      <p:graphicFrame>
        <p:nvGraphicFramePr>
          <p:cNvPr id="1878015273" name="Диаграмма 1878015272"/>
          <p:cNvGraphicFramePr>
            <a:graphicFrameLocks/>
          </p:cNvGraphicFramePr>
          <p:nvPr/>
        </p:nvGraphicFramePr>
        <p:xfrm>
          <a:off x="276699" y="396140"/>
          <a:ext cx="4503840" cy="3976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55015531" name="Диаграмма 2055015530"/>
          <p:cNvGraphicFramePr>
            <a:graphicFrameLocks/>
          </p:cNvGraphicFramePr>
          <p:nvPr/>
        </p:nvGraphicFramePr>
        <p:xfrm>
          <a:off x="4711890" y="396140"/>
          <a:ext cx="3758513" cy="3976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33708045" name="Title 9"/>
          <p:cNvSpPr>
            <a:spLocks noGrp="1"/>
          </p:cNvSpPr>
          <p:nvPr>
            <p:ph type="title"/>
          </p:nvPr>
        </p:nvSpPr>
        <p:spPr bwMode="auto">
          <a:xfrm>
            <a:off x="969505" y="5213113"/>
            <a:ext cx="6512510" cy="1143000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  <a:defRPr/>
            </a:pPr>
            <a:r>
              <a:rPr sz="24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Социологический опрос среди учителей и учащихся 5-11 классов лицея № 7</a:t>
            </a:r>
            <a:endParaRPr/>
          </a:p>
        </p:txBody>
      </p:sp>
      <p:graphicFrame>
        <p:nvGraphicFramePr>
          <p:cNvPr id="1412717233" name="Диаграмма 1412717232"/>
          <p:cNvGraphicFramePr>
            <a:graphicFrameLocks/>
          </p:cNvGraphicFramePr>
          <p:nvPr/>
        </p:nvGraphicFramePr>
        <p:xfrm>
          <a:off x="781756" y="574932"/>
          <a:ext cx="7517026" cy="4182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 bwMode="auto">
          <a:xfrm>
            <a:off x="467544" y="548680"/>
            <a:ext cx="8280920" cy="6192688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rmAutofit/>
          </a:bodyPr>
          <a:lstStyle/>
          <a:p>
            <a:pPr marL="45719" marR="0" indent="0" algn="ctr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  <a:defRPr/>
            </a:pPr>
            <a:r>
              <a:rPr lang="ru-RU" sz="2500" b="1" i="0" u="none" strike="noStrike" cap="none" spc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Заключение</a:t>
            </a:r>
          </a:p>
          <a:p>
            <a:pPr marL="45719" marR="0" indent="0" algn="ctr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  <a:defRPr/>
            </a:pPr>
            <a:endParaRPr sz="2500" b="1" i="0" u="none" strike="noStrike" cap="none" spc="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cs typeface="Times New Roman"/>
            </a:endParaRPr>
          </a:p>
          <a:p>
            <a:pPr marL="228600" marR="0" indent="-182880" algn="l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*"/>
              <a:defRPr/>
            </a:pPr>
            <a:r>
              <a:rPr lang="ru-RU" sz="2500" dirty="0">
                <a:latin typeface="Times New Roman"/>
                <a:ea typeface="Times New Roman"/>
                <a:cs typeface="Times New Roman"/>
              </a:rPr>
              <a:t>Ш</a:t>
            </a:r>
            <a:r>
              <a:rPr lang="ru-RU" sz="2500" b="0" i="0" u="none" strike="noStrike" cap="none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кольный музей «Ключ» — это не просто собрание старых вещей. Это географическая карта в 3D, где каждый предмет — точка на ней, связанная с историей, культурой и природой конкретного места.</a:t>
            </a:r>
            <a:endParaRPr lang="ru-RU" sz="2500" b="0" i="0" u="none" strike="noStrike" cap="none" spc="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cs typeface="Times New Roman"/>
            </a:endParaRPr>
          </a:p>
          <a:p>
            <a:pPr marL="228600" marR="0" indent="-182880" algn="l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*"/>
              <a:defRPr/>
            </a:pPr>
            <a:r>
              <a:rPr lang="ru-RU" sz="2500" b="0" i="0" u="none" strike="noStrike" cap="none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Изучение географии экспонатов делает посещение музея увлекательным географическим и историческим путешествием.</a:t>
            </a:r>
            <a:endParaRPr lang="ru-RU" sz="2500" b="0" i="0" u="none" strike="noStrike" cap="none" spc="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cs typeface="Times New Roman"/>
            </a:endParaRPr>
          </a:p>
          <a:p>
            <a:pPr marL="228600" marR="0" indent="-182880" algn="l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*"/>
              <a:defRPr/>
            </a:pPr>
            <a:r>
              <a:rPr lang="ru-RU" sz="2500" dirty="0">
                <a:latin typeface="Times New Roman"/>
                <a:ea typeface="Times New Roman"/>
                <a:cs typeface="Times New Roman"/>
              </a:rPr>
              <a:t>М</a:t>
            </a:r>
            <a:r>
              <a:rPr lang="ru-RU" sz="2500" b="0" i="0" u="none" strike="noStrike" cap="none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узейные экспонаты являются одним из источников изучения географии и истории нашей страны, края.</a:t>
            </a:r>
            <a:endParaRPr dirty="0"/>
          </a:p>
          <a:p>
            <a:pPr marL="228600" marR="0" indent="-182880" algn="l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Char char="*"/>
              <a:defRPr/>
            </a:pPr>
            <a:r>
              <a:rPr lang="ru-RU" sz="2500" b="0" i="0" u="none" strike="noStrike" cap="none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Times New Roman"/>
                <a:cs typeface="Times New Roman"/>
              </a:rPr>
              <a:t> Наша гипотеза подтвердилась. Цель работы достигнута.</a:t>
            </a:r>
            <a:endParaRPr lang="ru-RU" sz="2500" b="0" i="0" u="none" strike="noStrike" cap="none" spc="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cs typeface="Times New Roman"/>
            </a:endParaRPr>
          </a:p>
          <a:p>
            <a:pPr marL="45720" marR="0" indent="0" algn="l">
              <a:lnSpc>
                <a:spcPct val="100000"/>
              </a:lnSpc>
              <a:spcBef>
                <a:spcPts val="0"/>
              </a:spcBef>
              <a:spcAft>
                <a:spcPts val="299"/>
              </a:spcAft>
              <a:buClr>
                <a:schemeClr val="accent6">
                  <a:lumMod val="75000"/>
                </a:schemeClr>
              </a:buClr>
              <a:buSzPct val="130000"/>
              <a:buNone/>
              <a:defRPr/>
            </a:pPr>
            <a:endParaRPr lang="ru-RU" sz="2500" b="0" i="0" u="none" strike="noStrike" cap="none" spc="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Arial"/>
        <a:cs typeface="Arial"/>
      </a:majorFont>
      <a:minorFont>
        <a:latin typeface="Trebuchet MS"/>
        <a:ea typeface="Arial"/>
        <a:cs typeface="Arial"/>
      </a:minorFont>
    </a:fontScheme>
    <a:fmtScheme name="Воздушный поток">
      <a:fillStyleLst>
        <a:solidFill>
          <a:schemeClr val="phClr"/>
        </a:solidFill>
        <a:gradFill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gradFill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361</Words>
  <Application>Microsoft Office PowerPoint</Application>
  <DocSecurity>0</DocSecurity>
  <PresentationFormat>Экран (4:3)</PresentationFormat>
  <Paragraphs>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Georgia</vt:lpstr>
      <vt:lpstr>Liberation Sans</vt:lpstr>
      <vt:lpstr>PT Astra Serif</vt:lpstr>
      <vt:lpstr>Times New Roman</vt:lpstr>
      <vt:lpstr>Trebuchet MS</vt:lpstr>
      <vt:lpstr>Воздушный поток</vt:lpstr>
      <vt:lpstr> Исследовательская работа  «География  музейных  экспонатов»                                                                                                                   Выполнил: Краснов Кирилл,                                                                                                ученик 5 В класса                                                                                                МОАУ «Лицей № 7»                                                                                г. Оренбург                                                                  Руководитель: Колбасина Т.Н., педагог дополнительного образования  </vt:lpstr>
      <vt:lpstr>Презентация PowerPoint</vt:lpstr>
      <vt:lpstr>Презентация PowerPoint</vt:lpstr>
      <vt:lpstr>Презентация PowerPoint</vt:lpstr>
      <vt:lpstr>Презентация PowerPoint</vt:lpstr>
      <vt:lpstr>Интерактивная карта  «География музейных экспонатов»</vt:lpstr>
      <vt:lpstr>Карта Оренбургской области</vt:lpstr>
      <vt:lpstr> Карта России: «География наших экспонатов»</vt:lpstr>
      <vt:lpstr>  Мировая карта: «Экспонаты из дальних стран»</vt:lpstr>
      <vt:lpstr>Презентация PowerPoint</vt:lpstr>
      <vt:lpstr> Уникальные экспонаты и их «адреса»</vt:lpstr>
      <vt:lpstr> Уникальные экспонаты и их «адреса»</vt:lpstr>
      <vt:lpstr> Уникальные экспонаты и их «адреса»</vt:lpstr>
      <vt:lpstr> Уникальные экспонаты и их «адреса»</vt:lpstr>
      <vt:lpstr>Социологический опрос среди учителей и учащихся  5-11 классов лицея № 7</vt:lpstr>
      <vt:lpstr>Социологический опрос среди учителей и учащихся 5-11 классов лицея № 7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«Предметы ушедшей эпохи - Печатные машинки»                                                                                                                     Подготовил: Краснов Кирилл,                                                                                                ученик 4 «В» класса                                                                  Руководитель: Куканова У.К.</dc:title>
  <dc:subject/>
  <dc:creator>Школа;Куканова Улжан</dc:creator>
  <cp:keywords/>
  <dc:description/>
  <cp:lastModifiedBy>User</cp:lastModifiedBy>
  <cp:revision>89</cp:revision>
  <dcterms:created xsi:type="dcterms:W3CDTF">2014-11-27T10:56:20Z</dcterms:created>
  <dcterms:modified xsi:type="dcterms:W3CDTF">2026-03-18T06:44:40Z</dcterms:modified>
  <cp:category/>
  <dc:identifier/>
  <cp:contentStatus/>
  <dc:language/>
  <cp:version/>
</cp:coreProperties>
</file>