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58" r:id="rId5"/>
    <p:sldId id="263" r:id="rId6"/>
    <p:sldId id="261" r:id="rId7"/>
    <p:sldId id="271" r:id="rId8"/>
    <p:sldId id="290" r:id="rId9"/>
    <p:sldId id="291" r:id="rId10"/>
    <p:sldId id="272" r:id="rId11"/>
    <p:sldId id="270" r:id="rId12"/>
    <p:sldId id="274" r:id="rId13"/>
    <p:sldId id="275" r:id="rId14"/>
    <p:sldId id="276" r:id="rId15"/>
    <p:sldId id="277" r:id="rId16"/>
    <p:sldId id="286" r:id="rId17"/>
    <p:sldId id="293" r:id="rId18"/>
    <p:sldId id="280" r:id="rId19"/>
    <p:sldId id="281" r:id="rId20"/>
    <p:sldId id="282" r:id="rId21"/>
    <p:sldId id="283" r:id="rId22"/>
    <p:sldId id="294" r:id="rId23"/>
    <p:sldId id="284" r:id="rId24"/>
    <p:sldId id="285" r:id="rId25"/>
    <p:sldId id="288" r:id="rId26"/>
    <p:sldId id="295" r:id="rId27"/>
    <p:sldId id="296" r:id="rId28"/>
    <p:sldId id="297" r:id="rId29"/>
    <p:sldId id="299" r:id="rId30"/>
    <p:sldId id="298" r:id="rId31"/>
    <p:sldId id="301" r:id="rId32"/>
    <p:sldId id="289" r:id="rId33"/>
    <p:sldId id="302" r:id="rId34"/>
    <p:sldId id="265"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62" autoAdjust="0"/>
    <p:restoredTop sz="74348" autoAdjust="0"/>
  </p:normalViewPr>
  <p:slideViewPr>
    <p:cSldViewPr>
      <p:cViewPr varScale="1">
        <p:scale>
          <a:sx n="83" d="100"/>
          <a:sy n="83" d="100"/>
        </p:scale>
        <p:origin x="2040" y="13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9" name="Picture 2" descr="https://img-fotki.yandex.ru/get/15510/212433154.61/0_135c3f_c7b7f036_L.jpg"/>
          <p:cNvPicPr>
            <a:picLocks noChangeAspect="1" noChangeArrowheads="1"/>
          </p:cNvPicPr>
          <p:nvPr userDrawn="1"/>
        </p:nvPicPr>
        <p:blipFill>
          <a:blip r:embed="rId2" cstate="print">
            <a:clrChange>
              <a:clrFrom>
                <a:srgbClr val="FFFFFF"/>
              </a:clrFrom>
              <a:clrTo>
                <a:srgbClr val="FFFFFF">
                  <a:alpha val="0"/>
                </a:srgbClr>
              </a:clrTo>
            </a:clrChange>
            <a:lum bright="10000"/>
          </a:blip>
          <a:srcRect/>
          <a:stretch>
            <a:fillRect/>
          </a:stretch>
        </p:blipFill>
        <p:spPr bwMode="auto">
          <a:xfrm>
            <a:off x="0" y="0"/>
            <a:ext cx="3286116" cy="3207249"/>
          </a:xfrm>
          <a:prstGeom prst="rect">
            <a:avLst/>
          </a:prstGeom>
          <a:noFill/>
        </p:spPr>
      </p:pic>
      <p:sp>
        <p:nvSpPr>
          <p:cNvPr id="8" name="Блок-схема: альтернативный процесс 7"/>
          <p:cNvSpPr/>
          <p:nvPr userDrawn="1"/>
        </p:nvSpPr>
        <p:spPr>
          <a:xfrm>
            <a:off x="4500562" y="4857760"/>
            <a:ext cx="4214842" cy="1643074"/>
          </a:xfrm>
          <a:prstGeom prst="flowChartAlternateProcess">
            <a:avLst/>
          </a:prstGeom>
          <a:solidFill>
            <a:srgbClr val="FF0000">
              <a:alpha val="22000"/>
            </a:srgbClr>
          </a:solidFill>
          <a:ln w="31750">
            <a:solidFill>
              <a:srgbClr val="FF0000">
                <a:alpha val="5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Блок-схема: альтернативный процесс 6"/>
          <p:cNvSpPr/>
          <p:nvPr userDrawn="1"/>
        </p:nvSpPr>
        <p:spPr>
          <a:xfrm>
            <a:off x="642910" y="2500306"/>
            <a:ext cx="7858180" cy="1357322"/>
          </a:xfrm>
          <a:prstGeom prst="flowChartAlternateProcess">
            <a:avLst/>
          </a:prstGeom>
          <a:solidFill>
            <a:schemeClr val="bg1">
              <a:alpha val="51000"/>
            </a:schemeClr>
          </a:solidFill>
          <a:ln w="508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ctrTitle"/>
          </p:nvPr>
        </p:nvSpPr>
        <p:spPr>
          <a:xfrm>
            <a:off x="685800" y="2500306"/>
            <a:ext cx="7772400" cy="1357322"/>
          </a:xfrm>
        </p:spPr>
        <p:txBody>
          <a:bodyPr/>
          <a:lstStyle/>
          <a:p>
            <a:r>
              <a:rPr lang="ru-RU" dirty="0"/>
              <a:t>Образец заголовка</a:t>
            </a:r>
          </a:p>
        </p:txBody>
      </p:sp>
      <p:sp>
        <p:nvSpPr>
          <p:cNvPr id="3" name="Подзаголовок 2"/>
          <p:cNvSpPr>
            <a:spLocks noGrp="1"/>
          </p:cNvSpPr>
          <p:nvPr>
            <p:ph type="subTitle" idx="1"/>
          </p:nvPr>
        </p:nvSpPr>
        <p:spPr>
          <a:xfrm>
            <a:off x="4500562" y="4857760"/>
            <a:ext cx="4214842" cy="1643074"/>
          </a:xfrm>
        </p:spPr>
        <p:txBody>
          <a:bodyPr/>
          <a:lstStyle>
            <a:lvl1pPr marL="0" indent="0" algn="ctr">
              <a:buNone/>
              <a:defRPr>
                <a:solidFill>
                  <a:schemeClr val="accent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dirty="0"/>
              <a:t>Образец подзаголовка</a:t>
            </a:r>
          </a:p>
        </p:txBody>
      </p:sp>
      <p:sp>
        <p:nvSpPr>
          <p:cNvPr id="20482" name="AutoShape 2" descr="https://www.pureline.ua/image/cache/catalog/51_bereza-260x430.png"/>
          <p:cNvSpPr>
            <a:spLocks noChangeAspect="1" noChangeArrowheads="1"/>
          </p:cNvSpPr>
          <p:nvPr userDrawn="1"/>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484" name="AutoShape 4" descr="https://www.pureline.ua/image/cache/catalog/51_bereza-260x430.png"/>
          <p:cNvSpPr>
            <a:spLocks noChangeAspect="1" noChangeArrowheads="1"/>
          </p:cNvSpPr>
          <p:nvPr userDrawn="1"/>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486" name="AutoShape 6" descr="https://www.pureline.ua/image/cache/catalog/51_bereza-260x430.png"/>
          <p:cNvSpPr>
            <a:spLocks noChangeAspect="1" noChangeArrowheads="1"/>
          </p:cNvSpPr>
          <p:nvPr userDrawn="1"/>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488" name="AutoShape 8" descr="https://www.pureline.ua/image/cache/catalog/51_bereza-260x430.png"/>
          <p:cNvSpPr>
            <a:spLocks noChangeAspect="1" noChangeArrowheads="1"/>
          </p:cNvSpPr>
          <p:nvPr userDrawn="1"/>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490" name="AutoShape 10" descr="https://www.pureline.ua/image/cache/catalog/51_bereza-260x430.png"/>
          <p:cNvSpPr>
            <a:spLocks noChangeAspect="1" noChangeArrowheads="1"/>
          </p:cNvSpPr>
          <p:nvPr userDrawn="1"/>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2" name="Picture 8" descr="http://www.promopharma.it/wp-content/uploads/2014/11/margh-lacrimilla-2.png"/>
          <p:cNvPicPr>
            <a:picLocks noChangeAspect="1" noChangeArrowheads="1"/>
          </p:cNvPicPr>
          <p:nvPr userDrawn="1"/>
        </p:nvPicPr>
        <p:blipFill>
          <a:blip r:embed="rId3" cstate="print"/>
          <a:srcRect b="13333"/>
          <a:stretch>
            <a:fillRect/>
          </a:stretch>
        </p:blipFill>
        <p:spPr bwMode="auto">
          <a:xfrm>
            <a:off x="0" y="5000636"/>
            <a:ext cx="2857488" cy="1857364"/>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11" name="Picture 4" descr="http://www.playcast.ru/uploads/2016/05/20/18719641.png"/>
          <p:cNvPicPr>
            <a:picLocks noChangeAspect="1" noChangeArrowheads="1"/>
          </p:cNvPicPr>
          <p:nvPr userDrawn="1"/>
        </p:nvPicPr>
        <p:blipFill>
          <a:blip r:embed="rId2" cstate="print"/>
          <a:srcRect/>
          <a:stretch>
            <a:fillRect/>
          </a:stretch>
        </p:blipFill>
        <p:spPr bwMode="auto">
          <a:xfrm>
            <a:off x="-142908" y="4929198"/>
            <a:ext cx="1145825" cy="1130748"/>
          </a:xfrm>
          <a:prstGeom prst="rect">
            <a:avLst/>
          </a:prstGeom>
          <a:noFill/>
        </p:spPr>
      </p:pic>
      <p:sp>
        <p:nvSpPr>
          <p:cNvPr id="7" name="Блок-схема: альтернативный процесс 6"/>
          <p:cNvSpPr/>
          <p:nvPr userDrawn="1"/>
        </p:nvSpPr>
        <p:spPr>
          <a:xfrm>
            <a:off x="428596" y="285728"/>
            <a:ext cx="8286808" cy="1143008"/>
          </a:xfrm>
          <a:prstGeom prst="flowChartAlternateProcess">
            <a:avLst/>
          </a:prstGeom>
          <a:solidFill>
            <a:schemeClr val="accent1">
              <a:alpha val="8000"/>
            </a:schemeClr>
          </a:solidFill>
          <a:ln w="317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lstStyle/>
          <a:p>
            <a:r>
              <a:rPr lang="ru-RU" dirty="0"/>
              <a:t>Образец заголовка</a:t>
            </a:r>
          </a:p>
        </p:txBody>
      </p:sp>
      <p:sp>
        <p:nvSpPr>
          <p:cNvPr id="3" name="Содержимое 2"/>
          <p:cNvSpPr>
            <a:spLocks noGrp="1"/>
          </p:cNvSpPr>
          <p:nvPr>
            <p:ph idx="1"/>
          </p:nvPr>
        </p:nvSpPr>
        <p:spPr>
          <a:xfrm>
            <a:off x="428596" y="1714488"/>
            <a:ext cx="8229600" cy="4525963"/>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pic>
        <p:nvPicPr>
          <p:cNvPr id="19460" name="Picture 4" descr="http://www.playcast.ru/uploads/2016/05/20/18719641.png"/>
          <p:cNvPicPr>
            <a:picLocks noChangeAspect="1" noChangeArrowheads="1"/>
          </p:cNvPicPr>
          <p:nvPr userDrawn="1"/>
        </p:nvPicPr>
        <p:blipFill>
          <a:blip r:embed="rId3" cstate="print"/>
          <a:srcRect/>
          <a:stretch>
            <a:fillRect/>
          </a:stretch>
        </p:blipFill>
        <p:spPr bwMode="auto">
          <a:xfrm>
            <a:off x="428596" y="5584376"/>
            <a:ext cx="1290606" cy="1273624"/>
          </a:xfrm>
          <a:prstGeom prst="rect">
            <a:avLst/>
          </a:prstGeom>
          <a:noFill/>
        </p:spPr>
      </p:pic>
      <p:pic>
        <p:nvPicPr>
          <p:cNvPr id="10" name="Picture 4" descr="http://www.playcast.ru/uploads/2016/05/20/18719641.png"/>
          <p:cNvPicPr>
            <a:picLocks noChangeAspect="1" noChangeArrowheads="1"/>
          </p:cNvPicPr>
          <p:nvPr userDrawn="1"/>
        </p:nvPicPr>
        <p:blipFill>
          <a:blip r:embed="rId4" cstate="print"/>
          <a:srcRect/>
          <a:stretch>
            <a:fillRect/>
          </a:stretch>
        </p:blipFill>
        <p:spPr bwMode="auto">
          <a:xfrm>
            <a:off x="1714480" y="5730032"/>
            <a:ext cx="1143008" cy="1127968"/>
          </a:xfrm>
          <a:prstGeom prst="rect">
            <a:avLst/>
          </a:prstGeom>
          <a:noFill/>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sp>
        <p:nvSpPr>
          <p:cNvPr id="7" name="Блок-схема: альтернативный процесс 6"/>
          <p:cNvSpPr/>
          <p:nvPr userDrawn="1"/>
        </p:nvSpPr>
        <p:spPr>
          <a:xfrm>
            <a:off x="714348" y="2928934"/>
            <a:ext cx="7786742" cy="1428760"/>
          </a:xfrm>
          <a:prstGeom prst="flowChartAlternateProcess">
            <a:avLst/>
          </a:prstGeom>
          <a:solidFill>
            <a:schemeClr val="accent1">
              <a:alpha val="8000"/>
            </a:schemeClr>
          </a:solidFill>
          <a:ln w="317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 name="Заголовок 1"/>
          <p:cNvSpPr>
            <a:spLocks noGrp="1"/>
          </p:cNvSpPr>
          <p:nvPr>
            <p:ph type="title"/>
          </p:nvPr>
        </p:nvSpPr>
        <p:spPr>
          <a:xfrm>
            <a:off x="714348" y="3000372"/>
            <a:ext cx="7772400" cy="1362075"/>
          </a:xfrm>
        </p:spPr>
        <p:txBody>
          <a:bodyPr anchor="t"/>
          <a:lstStyle>
            <a:lvl1pPr algn="ctr">
              <a:defRPr sz="4000" b="1" cap="all"/>
            </a:lvl1pPr>
          </a:lstStyle>
          <a:p>
            <a:r>
              <a:rPr lang="ru-RU" dirty="0"/>
              <a:t>Образец заголовка</a:t>
            </a:r>
          </a:p>
        </p:txBody>
      </p:sp>
      <p:sp>
        <p:nvSpPr>
          <p:cNvPr id="4" name="Дата 3"/>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pic>
        <p:nvPicPr>
          <p:cNvPr id="8" name="Picture 2" descr="https://img-fotki.yandex.ru/get/15510/212433154.61/0_135c3f_c7b7f036_L.jpg"/>
          <p:cNvPicPr>
            <a:picLocks noChangeAspect="1" noChangeArrowheads="1"/>
          </p:cNvPicPr>
          <p:nvPr userDrawn="1"/>
        </p:nvPicPr>
        <p:blipFill>
          <a:blip r:embed="rId2" cstate="print">
            <a:clrChange>
              <a:clrFrom>
                <a:srgbClr val="FFFFFF"/>
              </a:clrFrom>
              <a:clrTo>
                <a:srgbClr val="FFFFFF">
                  <a:alpha val="0"/>
                </a:srgbClr>
              </a:clrTo>
            </a:clrChange>
            <a:lum bright="9000"/>
          </a:blip>
          <a:srcRect/>
          <a:stretch>
            <a:fillRect/>
          </a:stretch>
        </p:blipFill>
        <p:spPr bwMode="auto">
          <a:xfrm>
            <a:off x="0" y="0"/>
            <a:ext cx="3286116" cy="3207249"/>
          </a:xfrm>
          <a:prstGeom prst="rect">
            <a:avLst/>
          </a:prstGeom>
          <a:noFill/>
        </p:spPr>
      </p:pic>
      <p:pic>
        <p:nvPicPr>
          <p:cNvPr id="9" name="Picture 4" descr="http://www.playcast.ru/uploads/2016/05/20/18719641.png"/>
          <p:cNvPicPr>
            <a:picLocks noChangeAspect="1" noChangeArrowheads="1"/>
          </p:cNvPicPr>
          <p:nvPr userDrawn="1"/>
        </p:nvPicPr>
        <p:blipFill>
          <a:blip r:embed="rId3" cstate="print"/>
          <a:srcRect/>
          <a:stretch>
            <a:fillRect/>
          </a:stretch>
        </p:blipFill>
        <p:spPr bwMode="auto">
          <a:xfrm>
            <a:off x="0" y="4929198"/>
            <a:ext cx="1145825" cy="1130748"/>
          </a:xfrm>
          <a:prstGeom prst="rect">
            <a:avLst/>
          </a:prstGeom>
          <a:noFill/>
        </p:spPr>
      </p:pic>
      <p:pic>
        <p:nvPicPr>
          <p:cNvPr id="10" name="Picture 4" descr="http://www.playcast.ru/uploads/2016/05/20/18719641.png"/>
          <p:cNvPicPr>
            <a:picLocks noChangeAspect="1" noChangeArrowheads="1"/>
          </p:cNvPicPr>
          <p:nvPr userDrawn="1"/>
        </p:nvPicPr>
        <p:blipFill>
          <a:blip r:embed="rId4" cstate="print"/>
          <a:srcRect/>
          <a:stretch>
            <a:fillRect/>
          </a:stretch>
        </p:blipFill>
        <p:spPr bwMode="auto">
          <a:xfrm>
            <a:off x="500034" y="5584376"/>
            <a:ext cx="1290606" cy="1273624"/>
          </a:xfrm>
          <a:prstGeom prst="rect">
            <a:avLst/>
          </a:prstGeom>
          <a:noFill/>
        </p:spPr>
      </p:pic>
      <p:pic>
        <p:nvPicPr>
          <p:cNvPr id="11" name="Picture 4" descr="http://www.playcast.ru/uploads/2016/05/20/18719641.png"/>
          <p:cNvPicPr>
            <a:picLocks noChangeAspect="1" noChangeArrowheads="1"/>
          </p:cNvPicPr>
          <p:nvPr userDrawn="1"/>
        </p:nvPicPr>
        <p:blipFill>
          <a:blip r:embed="rId5" cstate="print"/>
          <a:srcRect/>
          <a:stretch>
            <a:fillRect/>
          </a:stretch>
        </p:blipFill>
        <p:spPr bwMode="auto">
          <a:xfrm>
            <a:off x="1714480" y="5730032"/>
            <a:ext cx="1143008" cy="1127968"/>
          </a:xfrm>
          <a:prstGeom prst="rect">
            <a:avLst/>
          </a:prstGeom>
          <a:noFill/>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Блок-схема: альтернативный процесс 7"/>
          <p:cNvSpPr/>
          <p:nvPr userDrawn="1"/>
        </p:nvSpPr>
        <p:spPr>
          <a:xfrm>
            <a:off x="428596" y="285728"/>
            <a:ext cx="8286808" cy="1143008"/>
          </a:xfrm>
          <a:prstGeom prst="flowChartAlternateProcess">
            <a:avLst/>
          </a:prstGeom>
          <a:solidFill>
            <a:schemeClr val="accent1">
              <a:alpha val="8000"/>
            </a:schemeClr>
          </a:solidFill>
          <a:ln w="317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lstStyle/>
          <a:p>
            <a:r>
              <a:rPr lang="ru-RU" dirty="0"/>
              <a:t>Образец заголовка</a:t>
            </a:r>
          </a:p>
        </p:txBody>
      </p:sp>
      <p:sp>
        <p:nvSpPr>
          <p:cNvPr id="3" name="Содержимое 2"/>
          <p:cNvSpPr>
            <a:spLocks noGrp="1"/>
          </p:cNvSpPr>
          <p:nvPr>
            <p:ph sz="half" idx="1"/>
          </p:nvPr>
        </p:nvSpPr>
        <p:spPr>
          <a:xfrm>
            <a:off x="457200" y="1600200"/>
            <a:ext cx="4038600" cy="51149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4" name="Содержимое 3"/>
          <p:cNvSpPr>
            <a:spLocks noGrp="1"/>
          </p:cNvSpPr>
          <p:nvPr>
            <p:ph sz="half" idx="2"/>
          </p:nvPr>
        </p:nvSpPr>
        <p:spPr>
          <a:xfrm>
            <a:off x="4648200" y="1600200"/>
            <a:ext cx="4038600" cy="51149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pic>
        <p:nvPicPr>
          <p:cNvPr id="6" name="Picture 4" descr="http://www.playcast.ru/uploads/2016/05/20/18719641.png"/>
          <p:cNvPicPr>
            <a:picLocks noChangeAspect="1" noChangeArrowheads="1"/>
          </p:cNvPicPr>
          <p:nvPr userDrawn="1"/>
        </p:nvPicPr>
        <p:blipFill>
          <a:blip r:embed="rId2" cstate="print"/>
          <a:srcRect/>
          <a:stretch>
            <a:fillRect/>
          </a:stretch>
        </p:blipFill>
        <p:spPr bwMode="auto">
          <a:xfrm>
            <a:off x="0" y="5072074"/>
            <a:ext cx="1145825" cy="1130748"/>
          </a:xfrm>
          <a:prstGeom prst="rect">
            <a:avLst/>
          </a:prstGeom>
          <a:noFill/>
        </p:spPr>
      </p:pic>
      <p:pic>
        <p:nvPicPr>
          <p:cNvPr id="7" name="Picture 4" descr="http://www.playcast.ru/uploads/2016/05/20/18719641.png"/>
          <p:cNvPicPr>
            <a:picLocks noChangeAspect="1" noChangeArrowheads="1"/>
          </p:cNvPicPr>
          <p:nvPr userDrawn="1"/>
        </p:nvPicPr>
        <p:blipFill>
          <a:blip r:embed="rId3" cstate="print"/>
          <a:srcRect/>
          <a:stretch>
            <a:fillRect/>
          </a:stretch>
        </p:blipFill>
        <p:spPr bwMode="auto">
          <a:xfrm>
            <a:off x="785786" y="5584376"/>
            <a:ext cx="1290606" cy="1273624"/>
          </a:xfrm>
          <a:prstGeom prst="rect">
            <a:avLst/>
          </a:prstGeom>
          <a:noFill/>
        </p:spPr>
      </p:pic>
      <p:pic>
        <p:nvPicPr>
          <p:cNvPr id="9" name="Picture 4" descr="http://www.playcast.ru/uploads/2016/05/20/18719641.png"/>
          <p:cNvPicPr>
            <a:picLocks noChangeAspect="1" noChangeArrowheads="1"/>
          </p:cNvPicPr>
          <p:nvPr userDrawn="1"/>
        </p:nvPicPr>
        <p:blipFill>
          <a:blip r:embed="rId4" cstate="print"/>
          <a:srcRect/>
          <a:stretch>
            <a:fillRect/>
          </a:stretch>
        </p:blipFill>
        <p:spPr bwMode="auto">
          <a:xfrm>
            <a:off x="1928762" y="5730032"/>
            <a:ext cx="1143008" cy="1127968"/>
          </a:xfrm>
          <a:prstGeom prst="rect">
            <a:avLst/>
          </a:prstGeom>
          <a:noFill/>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Блок-схема: альтернативный процесс 9"/>
          <p:cNvSpPr/>
          <p:nvPr userDrawn="1"/>
        </p:nvSpPr>
        <p:spPr>
          <a:xfrm>
            <a:off x="428596" y="285728"/>
            <a:ext cx="8286808" cy="1143008"/>
          </a:xfrm>
          <a:prstGeom prst="flowChartAlternateProcess">
            <a:avLst/>
          </a:prstGeom>
          <a:solidFill>
            <a:schemeClr val="accent1">
              <a:alpha val="8000"/>
            </a:schemeClr>
          </a:solidFill>
          <a:ln w="317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Блок-схема: альтернативный процесс 11"/>
          <p:cNvSpPr/>
          <p:nvPr userDrawn="1"/>
        </p:nvSpPr>
        <p:spPr>
          <a:xfrm>
            <a:off x="4643438" y="1571612"/>
            <a:ext cx="4071966" cy="571504"/>
          </a:xfrm>
          <a:prstGeom prst="flowChartAlternateProcess">
            <a:avLst/>
          </a:prstGeom>
          <a:solidFill>
            <a:schemeClr val="accent1">
              <a:alpha val="8000"/>
            </a:schemeClr>
          </a:solidFill>
          <a:ln w="317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Блок-схема: альтернативный процесс 10"/>
          <p:cNvSpPr/>
          <p:nvPr userDrawn="1"/>
        </p:nvSpPr>
        <p:spPr>
          <a:xfrm>
            <a:off x="428596" y="1571612"/>
            <a:ext cx="4071966" cy="571504"/>
          </a:xfrm>
          <a:prstGeom prst="flowChartAlternateProcess">
            <a:avLst/>
          </a:prstGeom>
          <a:solidFill>
            <a:schemeClr val="accent1">
              <a:alpha val="8000"/>
            </a:schemeClr>
          </a:solidFill>
          <a:ln w="317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dirty="0"/>
              <a:t>Образец текста</a:t>
            </a:r>
          </a:p>
        </p:txBody>
      </p:sp>
      <p:sp>
        <p:nvSpPr>
          <p:cNvPr id="4" name="Содержимое 3"/>
          <p:cNvSpPr>
            <a:spLocks noGrp="1"/>
          </p:cNvSpPr>
          <p:nvPr>
            <p:ph sz="half" idx="2"/>
          </p:nvPr>
        </p:nvSpPr>
        <p:spPr>
          <a:xfrm>
            <a:off x="457200" y="2285991"/>
            <a:ext cx="4040188" cy="442915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dirty="0"/>
              <a:t>Образец текста</a:t>
            </a:r>
          </a:p>
        </p:txBody>
      </p:sp>
      <p:sp>
        <p:nvSpPr>
          <p:cNvPr id="6" name="Содержимое 5"/>
          <p:cNvSpPr>
            <a:spLocks noGrp="1"/>
          </p:cNvSpPr>
          <p:nvPr>
            <p:ph sz="quarter" idx="4"/>
          </p:nvPr>
        </p:nvSpPr>
        <p:spPr>
          <a:xfrm>
            <a:off x="4645025" y="2285991"/>
            <a:ext cx="4041775" cy="442915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pic>
        <p:nvPicPr>
          <p:cNvPr id="13" name="Picture 4" descr="http://www.playcast.ru/uploads/2016/05/20/18719641.png"/>
          <p:cNvPicPr>
            <a:picLocks noChangeAspect="1" noChangeArrowheads="1"/>
          </p:cNvPicPr>
          <p:nvPr userDrawn="1"/>
        </p:nvPicPr>
        <p:blipFill>
          <a:blip r:embed="rId2" cstate="print"/>
          <a:srcRect/>
          <a:stretch>
            <a:fillRect/>
          </a:stretch>
        </p:blipFill>
        <p:spPr bwMode="auto">
          <a:xfrm>
            <a:off x="0" y="4929198"/>
            <a:ext cx="1145825" cy="1130748"/>
          </a:xfrm>
          <a:prstGeom prst="rect">
            <a:avLst/>
          </a:prstGeom>
          <a:noFill/>
        </p:spPr>
      </p:pic>
      <p:pic>
        <p:nvPicPr>
          <p:cNvPr id="14" name="Picture 4" descr="http://www.playcast.ru/uploads/2016/05/20/18719641.png"/>
          <p:cNvPicPr>
            <a:picLocks noChangeAspect="1" noChangeArrowheads="1"/>
          </p:cNvPicPr>
          <p:nvPr userDrawn="1"/>
        </p:nvPicPr>
        <p:blipFill>
          <a:blip r:embed="rId3" cstate="print"/>
          <a:srcRect/>
          <a:stretch>
            <a:fillRect/>
          </a:stretch>
        </p:blipFill>
        <p:spPr bwMode="auto">
          <a:xfrm>
            <a:off x="500034" y="5584376"/>
            <a:ext cx="1290606" cy="1273624"/>
          </a:xfrm>
          <a:prstGeom prst="rect">
            <a:avLst/>
          </a:prstGeom>
          <a:noFill/>
        </p:spPr>
      </p:pic>
      <p:pic>
        <p:nvPicPr>
          <p:cNvPr id="15" name="Picture 4" descr="http://www.playcast.ru/uploads/2016/05/20/18719641.png"/>
          <p:cNvPicPr>
            <a:picLocks noChangeAspect="1" noChangeArrowheads="1"/>
          </p:cNvPicPr>
          <p:nvPr userDrawn="1"/>
        </p:nvPicPr>
        <p:blipFill>
          <a:blip r:embed="rId4" cstate="print"/>
          <a:srcRect/>
          <a:stretch>
            <a:fillRect/>
          </a:stretch>
        </p:blipFill>
        <p:spPr bwMode="auto">
          <a:xfrm>
            <a:off x="1714480" y="5730032"/>
            <a:ext cx="1143008" cy="1127968"/>
          </a:xfrm>
          <a:prstGeom prst="rect">
            <a:avLst/>
          </a:prstGeom>
          <a:noFill/>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2" descr="https://img-fotki.yandex.ru/get/15510/212433154.61/0_135c3f_c7b7f036_L.jpg"/>
          <p:cNvPicPr>
            <a:picLocks noChangeAspect="1" noChangeArrowheads="1"/>
          </p:cNvPicPr>
          <p:nvPr userDrawn="1"/>
        </p:nvPicPr>
        <p:blipFill>
          <a:blip r:embed="rId2" cstate="print">
            <a:clrChange>
              <a:clrFrom>
                <a:srgbClr val="FFFFFF"/>
              </a:clrFrom>
              <a:clrTo>
                <a:srgbClr val="FFFFFF">
                  <a:alpha val="0"/>
                </a:srgbClr>
              </a:clrTo>
            </a:clrChange>
            <a:lum bright="16000" contrast="-24000"/>
          </a:blip>
          <a:srcRect/>
          <a:stretch>
            <a:fillRect/>
          </a:stretch>
        </p:blipFill>
        <p:spPr bwMode="auto">
          <a:xfrm>
            <a:off x="0" y="1"/>
            <a:ext cx="2214546" cy="3286123"/>
          </a:xfrm>
          <a:prstGeom prst="rect">
            <a:avLst/>
          </a:prstGeom>
          <a:noFill/>
        </p:spPr>
      </p:pic>
      <p:sp>
        <p:nvSpPr>
          <p:cNvPr id="6" name="Блок-схема: альтернативный процесс 5"/>
          <p:cNvSpPr/>
          <p:nvPr userDrawn="1"/>
        </p:nvSpPr>
        <p:spPr>
          <a:xfrm>
            <a:off x="428596" y="285728"/>
            <a:ext cx="8286808" cy="1143008"/>
          </a:xfrm>
          <a:prstGeom prst="flowChartAlternateProcess">
            <a:avLst/>
          </a:prstGeom>
          <a:solidFill>
            <a:schemeClr val="accent1">
              <a:alpha val="8000"/>
            </a:schemeClr>
          </a:solidFill>
          <a:ln w="317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p:txBody>
          <a:bodyPr/>
          <a:lstStyle/>
          <a:p>
            <a:r>
              <a:rPr lang="ru-RU" dirty="0"/>
              <a:t>Образец заголовка</a:t>
            </a:r>
          </a:p>
        </p:txBody>
      </p:sp>
      <p:pic>
        <p:nvPicPr>
          <p:cNvPr id="9" name="Picture 8" descr="http://www.promopharma.it/wp-content/uploads/2014/11/margh-lacrimilla-2.png"/>
          <p:cNvPicPr>
            <a:picLocks noChangeAspect="1" noChangeArrowheads="1"/>
          </p:cNvPicPr>
          <p:nvPr userDrawn="1"/>
        </p:nvPicPr>
        <p:blipFill>
          <a:blip r:embed="rId3" cstate="print">
            <a:lum bright="7000"/>
          </a:blip>
          <a:srcRect b="20000"/>
          <a:stretch>
            <a:fillRect/>
          </a:stretch>
        </p:blipFill>
        <p:spPr bwMode="auto">
          <a:xfrm>
            <a:off x="0" y="5143512"/>
            <a:ext cx="2857488" cy="1714488"/>
          </a:xfrm>
          <a:prstGeom prst="rect">
            <a:avLst/>
          </a:prstGeom>
          <a:noFill/>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3" name="Picture 4" descr="http://www.playcast.ru/uploads/2016/05/20/18719641.png"/>
          <p:cNvPicPr>
            <a:picLocks noChangeAspect="1" noChangeArrowheads="1"/>
          </p:cNvPicPr>
          <p:nvPr userDrawn="1"/>
        </p:nvPicPr>
        <p:blipFill>
          <a:blip r:embed="rId2" cstate="print"/>
          <a:srcRect l="12472" t="-6318"/>
          <a:stretch>
            <a:fillRect/>
          </a:stretch>
        </p:blipFill>
        <p:spPr bwMode="auto">
          <a:xfrm>
            <a:off x="0" y="5000636"/>
            <a:ext cx="1002917" cy="1202186"/>
          </a:xfrm>
          <a:prstGeom prst="rect">
            <a:avLst/>
          </a:prstGeom>
          <a:noFill/>
        </p:spPr>
      </p:pic>
      <p:pic>
        <p:nvPicPr>
          <p:cNvPr id="4" name="Picture 4" descr="http://www.playcast.ru/uploads/2016/05/20/18719641.png"/>
          <p:cNvPicPr>
            <a:picLocks noChangeAspect="1" noChangeArrowheads="1"/>
          </p:cNvPicPr>
          <p:nvPr userDrawn="1"/>
        </p:nvPicPr>
        <p:blipFill>
          <a:blip r:embed="rId3" cstate="print"/>
          <a:srcRect b="21475"/>
          <a:stretch>
            <a:fillRect/>
          </a:stretch>
        </p:blipFill>
        <p:spPr bwMode="auto">
          <a:xfrm>
            <a:off x="285720" y="5857892"/>
            <a:ext cx="1290606" cy="1000108"/>
          </a:xfrm>
          <a:prstGeom prst="rect">
            <a:avLst/>
          </a:prstGeom>
          <a:noFill/>
        </p:spPr>
      </p:pic>
      <p:pic>
        <p:nvPicPr>
          <p:cNvPr id="5" name="Picture 4" descr="http://www.playcast.ru/uploads/2016/05/20/18719641.png"/>
          <p:cNvPicPr>
            <a:picLocks noChangeAspect="1" noChangeArrowheads="1"/>
          </p:cNvPicPr>
          <p:nvPr userDrawn="1"/>
        </p:nvPicPr>
        <p:blipFill>
          <a:blip r:embed="rId4" cstate="print"/>
          <a:srcRect/>
          <a:stretch>
            <a:fillRect/>
          </a:stretch>
        </p:blipFill>
        <p:spPr bwMode="auto">
          <a:xfrm>
            <a:off x="1357290" y="5730032"/>
            <a:ext cx="1143008" cy="1127968"/>
          </a:xfrm>
          <a:prstGeom prst="rect">
            <a:avLst/>
          </a:prstGeom>
          <a:noFill/>
        </p:spPr>
      </p:pic>
      <p:pic>
        <p:nvPicPr>
          <p:cNvPr id="6" name="Picture 4" descr="http://www.playcast.ru/uploads/2016/05/20/18719641.png"/>
          <p:cNvPicPr>
            <a:picLocks noChangeAspect="1" noChangeArrowheads="1"/>
          </p:cNvPicPr>
          <p:nvPr userDrawn="1"/>
        </p:nvPicPr>
        <p:blipFill>
          <a:blip r:embed="rId4" cstate="print"/>
          <a:srcRect r="12503" b="11335"/>
          <a:stretch>
            <a:fillRect/>
          </a:stretch>
        </p:blipFill>
        <p:spPr bwMode="auto">
          <a:xfrm>
            <a:off x="8143900" y="5857892"/>
            <a:ext cx="1000100" cy="1000108"/>
          </a:xfrm>
          <a:prstGeom prst="rect">
            <a:avLst/>
          </a:prstGeom>
          <a:noFill/>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55000"/>
            <a:lum/>
          </a:blip>
          <a:srcRect/>
          <a:stretch>
            <a:fillRect l="-25000" r="-2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dirty="0"/>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rgbClr val="002060"/>
          </a:solidFill>
          <a:latin typeface="Times New Roman" pitchFamily="18" charset="0"/>
          <a:ea typeface="+mj-ea"/>
          <a:cs typeface="Times New Roman" pitchFamily="18" charset="0"/>
        </a:defRPr>
      </a:lvl1pPr>
    </p:titleStyle>
    <p:bodyStyle>
      <a:lvl1pPr marL="342900" indent="-342900" algn="l" defTabSz="914400" rtl="0" eaLnBrk="1" latinLnBrk="0" hangingPunct="1">
        <a:spcBef>
          <a:spcPct val="20000"/>
        </a:spcBef>
        <a:buFont typeface="Arial" pitchFamily="34" charset="0"/>
        <a:buChar char="•"/>
        <a:defRPr sz="3200" kern="1200">
          <a:solidFill>
            <a:srgbClr val="002060"/>
          </a:solidFill>
          <a:latin typeface="Times New Roman" pitchFamily="18" charset="0"/>
          <a:ea typeface="+mn-ea"/>
          <a:cs typeface="Times New Roman" pitchFamily="18" charset="0"/>
        </a:defRPr>
      </a:lvl1pPr>
      <a:lvl2pPr marL="742950" indent="-285750" algn="l" defTabSz="914400" rtl="0" eaLnBrk="1" latinLnBrk="0" hangingPunct="1">
        <a:spcBef>
          <a:spcPct val="20000"/>
        </a:spcBef>
        <a:buFont typeface="Arial" pitchFamily="34" charset="0"/>
        <a:buChar char="–"/>
        <a:defRPr sz="2800" kern="1200">
          <a:solidFill>
            <a:srgbClr val="002060"/>
          </a:solidFill>
          <a:latin typeface="Times New Roman" pitchFamily="18" charset="0"/>
          <a:ea typeface="+mn-ea"/>
          <a:cs typeface="Times New Roman" pitchFamily="18" charset="0"/>
        </a:defRPr>
      </a:lvl2pPr>
      <a:lvl3pPr marL="1143000" indent="-228600" algn="l" defTabSz="914400" rtl="0" eaLnBrk="1" latinLnBrk="0" hangingPunct="1">
        <a:spcBef>
          <a:spcPct val="20000"/>
        </a:spcBef>
        <a:buFont typeface="Arial" pitchFamily="34" charset="0"/>
        <a:buChar char="•"/>
        <a:defRPr sz="2400" kern="1200">
          <a:solidFill>
            <a:srgbClr val="002060"/>
          </a:solidFill>
          <a:latin typeface="Times New Roman" pitchFamily="18" charset="0"/>
          <a:ea typeface="+mn-ea"/>
          <a:cs typeface="Times New Roman" pitchFamily="18" charset="0"/>
        </a:defRPr>
      </a:lvl3pPr>
      <a:lvl4pPr marL="1600200" indent="-228600" algn="l" defTabSz="914400" rtl="0" eaLnBrk="1" latinLnBrk="0" hangingPunct="1">
        <a:spcBef>
          <a:spcPct val="20000"/>
        </a:spcBef>
        <a:buFont typeface="Arial" pitchFamily="34" charset="0"/>
        <a:buChar char="–"/>
        <a:defRPr sz="2000" kern="1200">
          <a:solidFill>
            <a:srgbClr val="002060"/>
          </a:solidFill>
          <a:latin typeface="Times New Roman" pitchFamily="18" charset="0"/>
          <a:ea typeface="+mn-ea"/>
          <a:cs typeface="Times New Roman" pitchFamily="18" charset="0"/>
        </a:defRPr>
      </a:lvl4pPr>
      <a:lvl5pPr marL="2057400" indent="-228600" algn="l" defTabSz="914400" rtl="0" eaLnBrk="1" latinLnBrk="0" hangingPunct="1">
        <a:spcBef>
          <a:spcPct val="20000"/>
        </a:spcBef>
        <a:buFont typeface="Arial" pitchFamily="34" charset="0"/>
        <a:buChar char="»"/>
        <a:defRPr sz="2000" kern="1200">
          <a:solidFill>
            <a:srgbClr val="002060"/>
          </a:solidFill>
          <a:latin typeface="Times New Roman" pitchFamily="18" charset="0"/>
          <a:ea typeface="+mn-ea"/>
          <a:cs typeface="Times New Roman" pitchFamily="18"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4.xml"/><Relationship Id="rId5" Type="http://schemas.openxmlformats.org/officeDocument/2006/relationships/image" Target="../media/image52.jpeg"/><Relationship Id="rId4" Type="http://schemas.openxmlformats.org/officeDocument/2006/relationships/image" Target="../media/image51.jpeg"/></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img-fotki.yandex.ru/get/15510/212433154.61/0_135c3f_c7b7f036_L.jpg" TargetMode="External"/><Relationship Id="rId2" Type="http://schemas.openxmlformats.org/officeDocument/2006/relationships/hyperlink" Target="http://mkrf.ru/upload/iblock/b84/b84664730cff49343133bf8217973877.jpg" TargetMode="External"/><Relationship Id="rId1" Type="http://schemas.openxmlformats.org/officeDocument/2006/relationships/slideLayout" Target="../slideLayouts/slideLayout2.xml"/><Relationship Id="rId5" Type="http://schemas.openxmlformats.org/officeDocument/2006/relationships/hyperlink" Target="http://www.playcast.ru/uploads/2016/05/20/18719641.png" TargetMode="External"/><Relationship Id="rId4" Type="http://schemas.openxmlformats.org/officeDocument/2006/relationships/hyperlink" Target="http://www.promopharma.it/wp-content/uploads/2014/11/margh-lacrimilla-2.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57158" y="2571744"/>
            <a:ext cx="8072494" cy="1357322"/>
          </a:xfrm>
        </p:spPr>
        <p:txBody>
          <a:bodyPr>
            <a:normAutofit fontScale="90000"/>
          </a:bodyPr>
          <a:lstStyle/>
          <a:p>
            <a:r>
              <a:rPr lang="ru-RU" sz="2200" dirty="0">
                <a:solidFill>
                  <a:srgbClr val="0000FF"/>
                </a:solidFill>
              </a:rPr>
              <a:t>Обобщение опыта на заседании районного методического объединения учителей начальных классов </a:t>
            </a:r>
            <a:r>
              <a:rPr lang="ru-RU" sz="2200" b="1" dirty="0">
                <a:solidFill>
                  <a:srgbClr val="0000FF"/>
                </a:solidFill>
              </a:rPr>
              <a:t>«Патриотическое воспитание младших школьников как условие эффективной реализации Концепции духовно-нравственного воспитания и развития школьников»	</a:t>
            </a:r>
            <a:r>
              <a:rPr lang="ru-RU" sz="2200" dirty="0">
                <a:solidFill>
                  <a:srgbClr val="0000FF"/>
                </a:solidFill>
                <a:latin typeface="Constantia" pitchFamily="18" charset="0"/>
              </a:rPr>
              <a:t>				</a:t>
            </a:r>
            <a:endParaRPr lang="ru-RU" dirty="0">
              <a:solidFill>
                <a:srgbClr val="0000FF"/>
              </a:solidFill>
              <a:latin typeface="Constantia" pitchFamily="18" charset="0"/>
            </a:endParaRPr>
          </a:p>
        </p:txBody>
      </p:sp>
      <p:sp>
        <p:nvSpPr>
          <p:cNvPr id="3" name="Прямоугольник 2"/>
          <p:cNvSpPr/>
          <p:nvPr/>
        </p:nvSpPr>
        <p:spPr>
          <a:xfrm>
            <a:off x="4500562" y="5286388"/>
            <a:ext cx="3929090" cy="769441"/>
          </a:xfrm>
          <a:prstGeom prst="rect">
            <a:avLst/>
          </a:prstGeom>
        </p:spPr>
        <p:txBody>
          <a:bodyPr wrap="square">
            <a:spAutoFit/>
          </a:bodyPr>
          <a:lstStyle/>
          <a:p>
            <a:pPr algn="ctr"/>
            <a:r>
              <a:rPr lang="ru-RU" sz="2400" dirty="0"/>
              <a:t> </a:t>
            </a:r>
            <a:r>
              <a:rPr lang="ru-RU" sz="2200" dirty="0">
                <a:latin typeface="Times New Roman" pitchFamily="18" charset="0"/>
                <a:cs typeface="Times New Roman" pitchFamily="18" charset="0"/>
              </a:rPr>
              <a:t>Подготовили:</a:t>
            </a:r>
            <a:r>
              <a:rPr lang="ru-RU" sz="2000" dirty="0">
                <a:latin typeface="Times New Roman" pitchFamily="18" charset="0"/>
                <a:cs typeface="Times New Roman" pitchFamily="18" charset="0"/>
              </a:rPr>
              <a:t> </a:t>
            </a:r>
            <a:r>
              <a:rPr lang="ru-RU" sz="2000" dirty="0" err="1">
                <a:latin typeface="Times New Roman" pitchFamily="18" charset="0"/>
                <a:cs typeface="Times New Roman" pitchFamily="18" charset="0"/>
              </a:rPr>
              <a:t>Моржилова</a:t>
            </a:r>
            <a:r>
              <a:rPr lang="ru-RU" sz="2000" dirty="0">
                <a:latin typeface="Times New Roman" pitchFamily="18" charset="0"/>
                <a:cs typeface="Times New Roman" pitchFamily="18" charset="0"/>
              </a:rPr>
              <a:t> </a:t>
            </a:r>
            <a:r>
              <a:rPr lang="ru-RU" sz="2000">
                <a:latin typeface="Times New Roman" pitchFamily="18" charset="0"/>
                <a:cs typeface="Times New Roman" pitchFamily="18" charset="0"/>
              </a:rPr>
              <a:t>Л.В.</a:t>
            </a:r>
          </a:p>
          <a:p>
            <a:pPr algn="ctr"/>
            <a:r>
              <a:rPr lang="ru-RU" sz="2000">
                <a:latin typeface="Times New Roman" pitchFamily="18" charset="0"/>
                <a:cs typeface="Times New Roman" pitchFamily="18" charset="0"/>
              </a:rPr>
              <a:t>Смирнова </a:t>
            </a:r>
            <a:r>
              <a:rPr lang="ru-RU" sz="2000" dirty="0">
                <a:latin typeface="Times New Roman" pitchFamily="18" charset="0"/>
                <a:cs typeface="Times New Roman" pitchFamily="18" charset="0"/>
              </a:rPr>
              <a:t>Н.И.</a:t>
            </a:r>
          </a:p>
        </p:txBody>
      </p:sp>
      <p:sp>
        <p:nvSpPr>
          <p:cNvPr id="4" name="Прямоугольник 3"/>
          <p:cNvSpPr/>
          <p:nvPr/>
        </p:nvSpPr>
        <p:spPr>
          <a:xfrm>
            <a:off x="2286000" y="642919"/>
            <a:ext cx="6215090" cy="369332"/>
          </a:xfrm>
          <a:prstGeom prst="rect">
            <a:avLst/>
          </a:prstGeom>
        </p:spPr>
        <p:txBody>
          <a:bodyPr wrap="square">
            <a:spAutoFit/>
          </a:bodyPr>
          <a:lstStyle/>
          <a:p>
            <a:r>
              <a:rPr lang="ru-RU" dirty="0">
                <a:latin typeface="Times New Roman" pitchFamily="18" charset="0"/>
                <a:cs typeface="Times New Roman" pitchFamily="18" charset="0"/>
              </a:rPr>
              <a:t> </a:t>
            </a:r>
            <a:endParaRPr lang="ru-RU" dirty="0"/>
          </a:p>
        </p:txBody>
      </p:sp>
      <p:sp>
        <p:nvSpPr>
          <p:cNvPr id="5" name="Прямоугольник 4"/>
          <p:cNvSpPr/>
          <p:nvPr/>
        </p:nvSpPr>
        <p:spPr>
          <a:xfrm>
            <a:off x="1357290" y="500042"/>
            <a:ext cx="7358114" cy="830997"/>
          </a:xfrm>
          <a:prstGeom prst="rect">
            <a:avLst/>
          </a:prstGeom>
          <a:solidFill>
            <a:schemeClr val="bg1"/>
          </a:solidFill>
        </p:spPr>
        <p:txBody>
          <a:bodyPr wrap="square">
            <a:spAutoFit/>
          </a:bodyPr>
          <a:lstStyle/>
          <a:p>
            <a:r>
              <a:rPr lang="ru-RU" sz="2400" dirty="0">
                <a:latin typeface="Times New Roman" pitchFamily="18" charset="0"/>
                <a:cs typeface="Times New Roman" pitchFamily="18" charset="0"/>
              </a:rPr>
              <a:t>Муниципальное общеобразовательное  учреждение «</a:t>
            </a:r>
            <a:r>
              <a:rPr lang="ru-RU" sz="2400" dirty="0" err="1">
                <a:latin typeface="Times New Roman" pitchFamily="18" charset="0"/>
                <a:cs typeface="Times New Roman" pitchFamily="18" charset="0"/>
              </a:rPr>
              <a:t>Высоковская</a:t>
            </a:r>
            <a:r>
              <a:rPr lang="ru-RU" sz="2400" dirty="0">
                <a:latin typeface="Times New Roman" pitchFamily="18" charset="0"/>
                <a:cs typeface="Times New Roman" pitchFamily="18" charset="0"/>
              </a:rPr>
              <a:t> начальная общеобразовательная школа»</a:t>
            </a:r>
          </a:p>
        </p:txBody>
      </p:sp>
      <p:pic>
        <p:nvPicPr>
          <p:cNvPr id="8" name="Рисунок 7" descr="C:\Users\Высоковская НОШ\Desktop\IMG_20240422_093507_399.jpg"/>
          <p:cNvPicPr/>
          <p:nvPr/>
        </p:nvPicPr>
        <p:blipFill>
          <a:blip r:embed="rId2" cstate="print"/>
          <a:srcRect/>
          <a:stretch>
            <a:fillRect/>
          </a:stretch>
        </p:blipFill>
        <p:spPr bwMode="auto">
          <a:xfrm>
            <a:off x="0" y="4643422"/>
            <a:ext cx="2643206" cy="2214578"/>
          </a:xfrm>
          <a:prstGeom prst="rect">
            <a:avLst/>
          </a:prstGeom>
          <a:noFill/>
          <a:ln w="9525">
            <a:solidFill>
              <a:srgbClr val="0000FF"/>
            </a:solid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Что такое патриотизм?</a:t>
            </a:r>
          </a:p>
        </p:txBody>
      </p:sp>
      <p:sp>
        <p:nvSpPr>
          <p:cNvPr id="3" name="Содержимое 2"/>
          <p:cNvSpPr>
            <a:spLocks noGrp="1"/>
          </p:cNvSpPr>
          <p:nvPr>
            <p:ph idx="1"/>
          </p:nvPr>
        </p:nvSpPr>
        <p:spPr/>
        <p:txBody>
          <a:bodyPr>
            <a:noAutofit/>
          </a:bodyPr>
          <a:lstStyle/>
          <a:p>
            <a:pPr algn="just" fontAlgn="auto">
              <a:spcBef>
                <a:spcPts val="0"/>
              </a:spcBef>
              <a:spcAft>
                <a:spcPts val="0"/>
              </a:spcAft>
              <a:defRPr/>
            </a:pPr>
            <a:r>
              <a:rPr lang="ru-RU" sz="1600" dirty="0">
                <a:solidFill>
                  <a:srgbClr val="008000"/>
                </a:solidFill>
                <a:latin typeface="Constantia" pitchFamily="18" charset="0"/>
                <a:ea typeface="Verdana" pitchFamily="34" charset="0"/>
                <a:cs typeface="Verdana" pitchFamily="34" charset="0"/>
              </a:rPr>
              <a:t> </a:t>
            </a:r>
            <a:r>
              <a:rPr lang="ru-RU" sz="1600" dirty="0">
                <a:latin typeface="Constantia" pitchFamily="18" charset="0"/>
                <a:ea typeface="Verdana" pitchFamily="34" charset="0"/>
                <a:cs typeface="Verdana" pitchFamily="34" charset="0"/>
              </a:rPr>
              <a:t>В современном понимании </a:t>
            </a:r>
            <a:r>
              <a:rPr lang="ru-RU" sz="1600" dirty="0">
                <a:solidFill>
                  <a:srgbClr val="C00000"/>
                </a:solidFill>
                <a:latin typeface="Constantia" pitchFamily="18" charset="0"/>
                <a:ea typeface="Verdana" pitchFamily="34" charset="0"/>
                <a:cs typeface="Verdana" pitchFamily="34" charset="0"/>
              </a:rPr>
              <a:t>патриотизм </a:t>
            </a:r>
            <a:r>
              <a:rPr lang="ru-RU" sz="1600" dirty="0">
                <a:latin typeface="Constantia" pitchFamily="18" charset="0"/>
                <a:ea typeface="Verdana" pitchFamily="34" charset="0"/>
                <a:cs typeface="Verdana" pitchFamily="34" charset="0"/>
              </a:rPr>
              <a:t>- это многовариантное понятие, трактующееся всеми неоднозначно и имеющее много различных определений.</a:t>
            </a:r>
            <a:r>
              <a:rPr lang="ru-RU" sz="1600" dirty="0">
                <a:latin typeface="Constantia" pitchFamily="18" charset="0"/>
              </a:rPr>
              <a:t>.Ответ на вопрос «Что такое патриотизм?» в разные времена пытались дать многие известные люди нашей страны. С.И. Ожегов определял патриотизм как «…преданность и любовь к своему Отечеству и своему народу».                                   Сегодня это чувство подвергается серьёзным  испытаниям. Изменилось Отечество, пересматривается его прошлое, тревожит настоящее и серьёзно настораживает своей неопределённостью будущее. В настоящий момент произошла потеря общественного идеала.                                                                             Средства массовой информации распространяют тотальную пошлость, </a:t>
            </a:r>
            <a:r>
              <a:rPr lang="ru-RU" sz="1600" dirty="0" err="1">
                <a:latin typeface="Constantia" pitchFamily="18" charset="0"/>
              </a:rPr>
              <a:t>антиколлективизм</a:t>
            </a:r>
            <a:r>
              <a:rPr lang="ru-RU" sz="1600" dirty="0">
                <a:latin typeface="Constantia" pitchFamily="18" charset="0"/>
              </a:rPr>
              <a:t>, </a:t>
            </a:r>
            <a:r>
              <a:rPr lang="ru-RU" sz="1600" dirty="0" err="1">
                <a:latin typeface="Constantia" pitchFamily="18" charset="0"/>
              </a:rPr>
              <a:t>антипатриотизм</a:t>
            </a:r>
            <a:r>
              <a:rPr lang="ru-RU" sz="1600" dirty="0">
                <a:latin typeface="Constantia" pitchFamily="18" charset="0"/>
              </a:rPr>
              <a:t>, вседозволенность, культ силы и жестокости, отказ от ценностей образования, познания, отечественной культуры. Поэтому  воспитание патриотизма в современных условиях является неотъемлемой частью  государственной политики, воспитательно-образовательного процесса  образовательных и </a:t>
            </a:r>
            <a:r>
              <a:rPr lang="ru-RU" sz="1600" dirty="0" err="1">
                <a:latin typeface="Constantia" pitchFamily="18" charset="0"/>
              </a:rPr>
              <a:t>социокультурных</a:t>
            </a:r>
            <a:r>
              <a:rPr lang="ru-RU" sz="1600" dirty="0">
                <a:latin typeface="Constantia" pitchFamily="18" charset="0"/>
              </a:rPr>
              <a:t> учреждений. Школа-это дом, именно в школе патриотическое воспитание рассматривается как одно из главных средств национального возрождения.</a:t>
            </a:r>
          </a:p>
          <a:p>
            <a:pPr algn="just">
              <a:buNone/>
            </a:pPr>
            <a:r>
              <a:rPr lang="ru-RU" sz="1600" dirty="0">
                <a:latin typeface="Constantia" pitchFamily="18" charset="0"/>
              </a:rPr>
              <a:t>	</a:t>
            </a:r>
            <a:br>
              <a:rPr lang="ru-RU" sz="1600" b="1" dirty="0">
                <a:latin typeface="Constantia" pitchFamily="18" charset="0"/>
              </a:rPr>
            </a:br>
            <a:endParaRPr lang="ru-RU" sz="1600" dirty="0">
              <a:latin typeface="Constantia" pitchFamily="18" charset="0"/>
            </a:endParaRPr>
          </a:p>
        </p:txBody>
      </p:sp>
    </p:spTree>
  </p:cSld>
  <p:clrMapOvr>
    <a:masterClrMapping/>
  </p:clrMapOvr>
  <p:transition>
    <p:wedg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Обобщение опыта</a:t>
            </a:r>
          </a:p>
        </p:txBody>
      </p:sp>
      <p:sp>
        <p:nvSpPr>
          <p:cNvPr id="3" name="Содержимое 2"/>
          <p:cNvSpPr>
            <a:spLocks noGrp="1"/>
          </p:cNvSpPr>
          <p:nvPr>
            <p:ph idx="1"/>
          </p:nvPr>
        </p:nvSpPr>
        <p:spPr/>
        <p:txBody>
          <a:bodyPr>
            <a:normAutofit fontScale="55000" lnSpcReduction="20000"/>
          </a:bodyPr>
          <a:lstStyle/>
          <a:p>
            <a:r>
              <a:rPr lang="ru-RU" dirty="0">
                <a:latin typeface="Constantia" pitchFamily="18" charset="0"/>
                <a:ea typeface="Verdana" pitchFamily="34" charset="0"/>
                <a:cs typeface="Verdana" pitchFamily="34" charset="0"/>
              </a:rPr>
              <a:t>Работая  учителями начальных  классов более  38лет,  мы пришли к  выводу, что именно патриотизм включает в себя все направления воспитательной деятельности в начальной школе. </a:t>
            </a:r>
            <a:r>
              <a:rPr lang="ru-RU" dirty="0">
                <a:latin typeface="Constantia" pitchFamily="18" charset="0"/>
              </a:rPr>
              <a:t>Любовь к близким людям, к своей школе, к родному селу и родной стране играют огромную роль в становлении личности ребенка. 	 Воспитание чувства патриотизма у детей – процесс сложный и длительный. 			 </a:t>
            </a:r>
            <a:r>
              <a:rPr lang="ru-RU" dirty="0">
                <a:latin typeface="Constantia" pitchFamily="18" charset="0"/>
                <a:ea typeface="Verdana" pitchFamily="34" charset="0"/>
                <a:cs typeface="Verdana" pitchFamily="34" charset="0"/>
              </a:rPr>
              <a:t>Наша система работы по патриотическому воспитанию включает в себя четыре основных компонента:</a:t>
            </a:r>
            <a:br>
              <a:rPr lang="ru-RU" dirty="0">
                <a:latin typeface="Constantia" pitchFamily="18" charset="0"/>
                <a:ea typeface="Verdana" pitchFamily="34" charset="0"/>
                <a:cs typeface="Verdana" pitchFamily="34" charset="0"/>
              </a:rPr>
            </a:br>
            <a:r>
              <a:rPr lang="ru-RU" dirty="0">
                <a:latin typeface="Constantia" pitchFamily="18" charset="0"/>
                <a:ea typeface="Verdana" pitchFamily="34" charset="0"/>
                <a:cs typeface="Verdana" pitchFamily="34" charset="0"/>
              </a:rPr>
              <a:t>- Патриотическое воспитание в системе уроков. Урочная 	деятельность.                                                                           -Патриотическое воспитание во внеурочной деятельности.</a:t>
            </a:r>
            <a:br>
              <a:rPr lang="ru-RU" dirty="0">
                <a:latin typeface="Constantia" pitchFamily="18" charset="0"/>
                <a:ea typeface="Verdana" pitchFamily="34" charset="0"/>
                <a:cs typeface="Verdana" pitchFamily="34" charset="0"/>
              </a:rPr>
            </a:br>
            <a:r>
              <a:rPr lang="ru-RU" dirty="0">
                <a:latin typeface="Constantia" pitchFamily="18" charset="0"/>
                <a:ea typeface="Verdana" pitchFamily="34" charset="0"/>
                <a:cs typeface="Verdana" pitchFamily="34" charset="0"/>
              </a:rPr>
              <a:t> - Патриотическое воспитание     в 	рамках  работы с родителями.                                                                                       - Участие в   мероприятиях различного уровня. 			Патриотическое воспитание начинается с первых дней учёбы в школе. В учебниках по литературному чтению, окружающему миру, русскому языку, математике, есть много познавательного материала, на основе которого можно воспитывать маленьких патриотов. Уже в «Азбуке» под редакцией В.Г. Горецкого есть вопросы и задания по изучению истории родного края, своей страны. Уже с первых страниц мы знакомимся с русскими богатырями, царём Петром и городом на Неве , столицей нашей Родины - Москвой. </a:t>
            </a:r>
            <a:endParaRPr lang="ru-RU" dirty="0">
              <a:latin typeface="Constantia" pitchFamily="18" charset="0"/>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1584176"/>
          </a:xfrm>
        </p:spPr>
        <p:txBody>
          <a:bodyPr>
            <a:normAutofit fontScale="90000"/>
          </a:bodyPr>
          <a:lstStyle/>
          <a:p>
            <a:pPr lvl="1" algn="ctr" rtl="0">
              <a:spcBef>
                <a:spcPct val="0"/>
              </a:spcBef>
            </a:pPr>
            <a:r>
              <a:rPr lang="ru-RU" sz="2200" dirty="0">
                <a:solidFill>
                  <a:srgbClr val="002060"/>
                </a:solidFill>
                <a:latin typeface="Constantia" pitchFamily="18" charset="0"/>
                <a:ea typeface="Verdana" pitchFamily="34" charset="0"/>
                <a:cs typeface="Verdana" pitchFamily="34" charset="0"/>
              </a:rPr>
              <a:t>Узнаём, почему в нашей стране такие государственные символы, что они  означают.</a:t>
            </a:r>
            <a:br>
              <a:rPr lang="ru-RU" sz="2200" dirty="0">
                <a:solidFill>
                  <a:srgbClr val="009900"/>
                </a:solidFill>
                <a:latin typeface="Constantia" pitchFamily="18" charset="0"/>
                <a:ea typeface="Verdana" pitchFamily="34" charset="0"/>
                <a:cs typeface="Verdana" pitchFamily="34" charset="0"/>
              </a:rPr>
            </a:br>
            <a:br>
              <a:rPr lang="ru-RU" sz="2000" dirty="0">
                <a:solidFill>
                  <a:srgbClr val="009900"/>
                </a:solidFill>
                <a:latin typeface="Monotype Corsiva" pitchFamily="66" charset="0"/>
                <a:ea typeface="Verdana" pitchFamily="34" charset="0"/>
                <a:cs typeface="Verdana" pitchFamily="34" charset="0"/>
              </a:rPr>
            </a:br>
            <a:r>
              <a:rPr lang="ru-RU" dirty="0">
                <a:solidFill>
                  <a:srgbClr val="FF0000"/>
                </a:solidFill>
                <a:latin typeface="Monotype Corsiva" pitchFamily="66" charset="0"/>
                <a:ea typeface="Verdana" pitchFamily="34" charset="0"/>
                <a:cs typeface="Verdana" pitchFamily="34" charset="0"/>
              </a:rPr>
              <a:t>                                                                           </a:t>
            </a:r>
            <a:br>
              <a:rPr lang="ru-RU" dirty="0">
                <a:solidFill>
                  <a:srgbClr val="FF0000"/>
                </a:solidFill>
                <a:latin typeface="Monotype Corsiva" pitchFamily="66" charset="0"/>
                <a:ea typeface="Verdana" pitchFamily="34" charset="0"/>
                <a:cs typeface="Verdana" pitchFamily="34" charset="0"/>
              </a:rPr>
            </a:br>
            <a:br>
              <a:rPr lang="ru-RU" dirty="0"/>
            </a:br>
            <a:endParaRPr lang="ru-RU" dirty="0"/>
          </a:p>
        </p:txBody>
      </p:sp>
      <p:sp>
        <p:nvSpPr>
          <p:cNvPr id="4" name="Содержимое 3"/>
          <p:cNvSpPr>
            <a:spLocks noGrp="1"/>
          </p:cNvSpPr>
          <p:nvPr>
            <p:ph sz="half" idx="2"/>
          </p:nvPr>
        </p:nvSpPr>
        <p:spPr/>
        <p:txBody>
          <a:bodyPr>
            <a:normAutofit fontScale="62500" lnSpcReduction="20000"/>
          </a:bodyPr>
          <a:lstStyle/>
          <a:p>
            <a:r>
              <a:rPr lang="ru-RU" dirty="0">
                <a:latin typeface="Constantia" pitchFamily="18" charset="0"/>
                <a:ea typeface="Verdana" pitchFamily="34" charset="0"/>
                <a:cs typeface="Verdana" pitchFamily="34" charset="0"/>
              </a:rPr>
              <a:t>Или возьмём учебник по окружающему миру А. А.  Плешакова. Во 2 классе изучаем темы «</a:t>
            </a:r>
            <a:r>
              <a:rPr lang="ru-RU" dirty="0" err="1">
                <a:latin typeface="Constantia" pitchFamily="18" charset="0"/>
                <a:ea typeface="Verdana" pitchFamily="34" charset="0"/>
                <a:cs typeface="Verdana" pitchFamily="34" charset="0"/>
              </a:rPr>
              <a:t>Достоприме</a:t>
            </a:r>
            <a:r>
              <a:rPr lang="ru-RU" dirty="0">
                <a:latin typeface="Constantia" pitchFamily="18" charset="0"/>
                <a:ea typeface="Verdana" pitchFamily="34" charset="0"/>
                <a:cs typeface="Verdana" pitchFamily="34" charset="0"/>
              </a:rPr>
              <a:t>-                 </a:t>
            </a:r>
            <a:r>
              <a:rPr lang="ru-RU" dirty="0" err="1">
                <a:latin typeface="Constantia" pitchFamily="18" charset="0"/>
                <a:ea typeface="Verdana" pitchFamily="34" charset="0"/>
                <a:cs typeface="Verdana" pitchFamily="34" charset="0"/>
              </a:rPr>
              <a:t>чательности</a:t>
            </a:r>
            <a:r>
              <a:rPr lang="ru-RU" dirty="0">
                <a:latin typeface="Constantia" pitchFamily="18" charset="0"/>
                <a:ea typeface="Verdana" pitchFamily="34" charset="0"/>
                <a:cs typeface="Verdana" pitchFamily="34" charset="0"/>
              </a:rPr>
              <a:t>  Москвы и Санкт – Петербурга», «История Московского Кремля». В разделе «Путешествие по городам и странам», 3 класс, есть тема «Золотое кольцо России». Уроки проводим так, чтобы вызвать гордость за Россию, за прекрасные города нашей страны, по которым любят путешествовать не только россияне, но и иностранные туристы. Путешествуя по городам, можно приобщиться не только  к прекрасному, но и много узнать  об истории нашего государства. </a:t>
            </a:r>
            <a:endParaRPr lang="ru-RU" dirty="0">
              <a:latin typeface="Constantia" pitchFamily="18" charset="0"/>
            </a:endParaRPr>
          </a:p>
          <a:p>
            <a:endParaRPr lang="ru-RU" dirty="0"/>
          </a:p>
        </p:txBody>
      </p:sp>
      <p:pic>
        <p:nvPicPr>
          <p:cNvPr id="13" name="Объект 12" descr="Изображение выглядит как в помещении, Обучение, одежда, Образование&#10;&#10;Автоматически созданное описание">
            <a:extLst>
              <a:ext uri="{FF2B5EF4-FFF2-40B4-BE49-F238E27FC236}">
                <a16:creationId xmlns:a16="http://schemas.microsoft.com/office/drawing/2014/main" id="{8218A424-A5FB-42E0-3C99-45B6CF790BDF}"/>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285852" y="1619816"/>
            <a:ext cx="2500330" cy="3452258"/>
          </a:xfrm>
          <a:ln>
            <a:solidFill>
              <a:srgbClr val="0000FF"/>
            </a:solidFill>
          </a:ln>
        </p:spPr>
      </p:pic>
    </p:spTree>
  </p:cSld>
  <p:clrMapOvr>
    <a:masterClrMapping/>
  </p:clrMapOvr>
  <p:transition>
    <p:pull dir="l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
            <a:ext cx="7920880" cy="3416320"/>
          </a:xfrm>
          <a:prstGeom prst="rect">
            <a:avLst/>
          </a:prstGeom>
        </p:spPr>
        <p:txBody>
          <a:bodyPr wrap="square">
            <a:spAutoFit/>
          </a:bodyPr>
          <a:lstStyle/>
          <a:p>
            <a:pPr lvl="0" indent="450850" fontAlgn="base">
              <a:spcBef>
                <a:spcPct val="0"/>
              </a:spcBef>
              <a:spcAft>
                <a:spcPct val="0"/>
              </a:spcAft>
            </a:pPr>
            <a:r>
              <a:rPr lang="ru-RU" sz="1600" dirty="0">
                <a:solidFill>
                  <a:srgbClr val="002060"/>
                </a:solidFill>
                <a:latin typeface="Constantia" pitchFamily="18" charset="0"/>
                <a:ea typeface="Times New Roman" pitchFamily="18" charset="0"/>
                <a:cs typeface="Arial" pitchFamily="34" charset="0"/>
              </a:rPr>
              <a:t>Возьмём теперь учебник по литературному чтению, авторы  Климанова, Горецкий. В нём  много произведений известных русских писателей. Много стихотворений о нашей стране, о красоте нашей природы, о хороших людях. Это хорошая  почва, чтобы взрастить семена патриотизма, посеянные на уроках в душах наших детишек.                                                                                                                </a:t>
            </a:r>
            <a:endParaRPr lang="ru-RU" sz="1600" dirty="0">
              <a:solidFill>
                <a:srgbClr val="002060"/>
              </a:solidFill>
              <a:latin typeface="Constantia" pitchFamily="18" charset="0"/>
              <a:cs typeface="Arial" pitchFamily="34" charset="0"/>
            </a:endParaRPr>
          </a:p>
          <a:p>
            <a:pPr lvl="0" indent="450850" eaLnBrk="0" fontAlgn="base" hangingPunct="0">
              <a:spcBef>
                <a:spcPct val="0"/>
              </a:spcBef>
              <a:spcAft>
                <a:spcPct val="0"/>
              </a:spcAft>
            </a:pPr>
            <a:r>
              <a:rPr lang="ru-RU" sz="1600" dirty="0">
                <a:solidFill>
                  <a:srgbClr val="002060"/>
                </a:solidFill>
                <a:latin typeface="Constantia" pitchFamily="18" charset="0"/>
                <a:ea typeface="Times New Roman" pitchFamily="18" charset="0"/>
                <a:cs typeface="Arial" pitchFamily="34" charset="0"/>
              </a:rPr>
              <a:t>Или рассказ Леонида Пантелеева «Честное слово» (урок внеклассного чтения). Из этого произведения дети узнают, как важно держать слово, которое ты дал, как бы трудно тебе не было. Дети навсегда запомнят фразу: «Ещё не известно, кем он будет, когда вырастет, но кем бы  он  ни был, можно ручаться, что это будет настоящий человек». А разве может быть человек патриотом, не будучи  настоящим человеком, который всегда выполнит обещание, которое однажды дал. </a:t>
            </a:r>
          </a:p>
          <a:p>
            <a:pPr lvl="0" indent="450850" eaLnBrk="0" fontAlgn="base" hangingPunct="0">
              <a:spcBef>
                <a:spcPct val="0"/>
              </a:spcBef>
              <a:spcAft>
                <a:spcPct val="0"/>
              </a:spcAft>
            </a:pPr>
            <a:endParaRPr lang="ru-RU" sz="2000" dirty="0">
              <a:solidFill>
                <a:srgbClr val="008000"/>
              </a:solidFill>
              <a:latin typeface="Constantia" pitchFamily="18" charset="0"/>
              <a:ea typeface="Times New Roman" pitchFamily="18" charset="0"/>
              <a:cs typeface="Arial" pitchFamily="34" charset="0"/>
            </a:endParaRPr>
          </a:p>
          <a:p>
            <a:pPr lvl="0" indent="450850" eaLnBrk="0" fontAlgn="base" hangingPunct="0">
              <a:spcBef>
                <a:spcPct val="0"/>
              </a:spcBef>
              <a:spcAft>
                <a:spcPct val="0"/>
              </a:spcAft>
            </a:pPr>
            <a:r>
              <a:rPr lang="ru-RU" sz="2000" dirty="0">
                <a:solidFill>
                  <a:srgbClr val="008000"/>
                </a:solidFill>
                <a:latin typeface="Constantia" pitchFamily="18" charset="0"/>
                <a:ea typeface="Times New Roman" pitchFamily="18" charset="0"/>
                <a:cs typeface="Arial" pitchFamily="34" charset="0"/>
              </a:rPr>
              <a:t>					</a:t>
            </a:r>
            <a:endParaRPr lang="ru-RU" sz="2000" dirty="0">
              <a:solidFill>
                <a:srgbClr val="008000"/>
              </a:solidFill>
              <a:latin typeface="Constantia" pitchFamily="18" charset="0"/>
              <a:cs typeface="Arial" pitchFamily="34" charset="0"/>
            </a:endParaRPr>
          </a:p>
        </p:txBody>
      </p:sp>
      <p:pic>
        <p:nvPicPr>
          <p:cNvPr id="4" name="Рисунок 3">
            <a:extLst>
              <a:ext uri="{FF2B5EF4-FFF2-40B4-BE49-F238E27FC236}">
                <a16:creationId xmlns:a16="http://schemas.microsoft.com/office/drawing/2014/main" id="{CFF9E358-AB6B-4065-79A6-777C41CBD5B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72132" y="2857496"/>
            <a:ext cx="2494630" cy="3479699"/>
          </a:xfrm>
          <a:prstGeom prst="rect">
            <a:avLst/>
          </a:prstGeom>
          <a:noFill/>
          <a:ln>
            <a:solidFill>
              <a:srgbClr val="0000FF"/>
            </a:solidFill>
          </a:ln>
        </p:spPr>
      </p:pic>
      <p:pic>
        <p:nvPicPr>
          <p:cNvPr id="5" name="Рисунок 4" descr="Изображение выглядит как текст, человек, одежда, Человеческое лицо&#10;&#10;Автоматически созданное описание">
            <a:extLst>
              <a:ext uri="{FF2B5EF4-FFF2-40B4-BE49-F238E27FC236}">
                <a16:creationId xmlns:a16="http://schemas.microsoft.com/office/drawing/2014/main" id="{1EDEDB03-F370-1DEB-4C87-BA0B9351579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9752" y="2847710"/>
            <a:ext cx="2232248" cy="3642472"/>
          </a:xfrm>
          <a:prstGeom prst="rect">
            <a:avLst/>
          </a:prstGeom>
          <a:noFill/>
          <a:ln>
            <a:solidFill>
              <a:srgbClr val="0000FF"/>
            </a:solidFill>
          </a:ln>
        </p:spPr>
      </p:pic>
    </p:spTree>
  </p:cSld>
  <p:clrMapOvr>
    <a:masterClrMapping/>
  </p:clrMapOvr>
  <p:transition>
    <p:cover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Содержимое 16" descr="DSC04329.JPG"/>
          <p:cNvPicPr>
            <a:picLocks noGrp="1" noChangeAspect="1"/>
          </p:cNvPicPr>
          <p:nvPr>
            <p:ph idx="1"/>
          </p:nvPr>
        </p:nvPicPr>
        <p:blipFill>
          <a:blip r:embed="rId2" cstate="print"/>
          <a:stretch>
            <a:fillRect/>
          </a:stretch>
        </p:blipFill>
        <p:spPr>
          <a:xfrm>
            <a:off x="11196736" y="5805264"/>
            <a:ext cx="1584176" cy="144016"/>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755576" y="274638"/>
            <a:ext cx="7931224" cy="922114"/>
          </a:xfrm>
        </p:spPr>
        <p:txBody>
          <a:bodyPr>
            <a:normAutofit fontScale="90000"/>
          </a:bodyPr>
          <a:lstStyle/>
          <a:p>
            <a:r>
              <a:rPr lang="ru-RU" dirty="0">
                <a:latin typeface="Monotype Corsiva" pitchFamily="66" charset="0"/>
              </a:rPr>
              <a:t> </a:t>
            </a:r>
            <a:r>
              <a:rPr lang="ru-RU" sz="2700" dirty="0">
                <a:latin typeface="Constantia" pitchFamily="18" charset="0"/>
              </a:rPr>
              <a:t>Урочная деятельность. Патриотическое воспитание          заложено в каждом уроке.	</a:t>
            </a:r>
          </a:p>
        </p:txBody>
      </p:sp>
      <p:sp>
        <p:nvSpPr>
          <p:cNvPr id="3" name="Текст 2"/>
          <p:cNvSpPr>
            <a:spLocks noGrp="1"/>
          </p:cNvSpPr>
          <p:nvPr>
            <p:ph type="body" idx="1"/>
          </p:nvPr>
        </p:nvSpPr>
        <p:spPr>
          <a:xfrm>
            <a:off x="457200" y="1700808"/>
            <a:ext cx="4040188" cy="792087"/>
          </a:xfrm>
        </p:spPr>
        <p:txBody>
          <a:bodyPr>
            <a:noAutofit/>
          </a:bodyPr>
          <a:lstStyle/>
          <a:p>
            <a:r>
              <a:rPr lang="ru-RU" sz="1600" b="0" dirty="0">
                <a:solidFill>
                  <a:srgbClr val="7030A0"/>
                </a:solidFill>
                <a:latin typeface="Constantia" pitchFamily="18" charset="0"/>
              </a:rPr>
              <a:t> На уроках изобразительного искусства и музыки развиваются творческие способности учащихся. </a:t>
            </a:r>
            <a:br>
              <a:rPr lang="ru-RU" sz="1600" dirty="0">
                <a:solidFill>
                  <a:srgbClr val="7030A0"/>
                </a:solidFill>
                <a:latin typeface="Monotype Corsiva" pitchFamily="66" charset="0"/>
              </a:rPr>
            </a:br>
            <a:endParaRPr lang="ru-RU" sz="1600" dirty="0">
              <a:solidFill>
                <a:srgbClr val="7030A0"/>
              </a:solidFill>
            </a:endParaRPr>
          </a:p>
        </p:txBody>
      </p:sp>
      <p:sp>
        <p:nvSpPr>
          <p:cNvPr id="5" name="Текст 4"/>
          <p:cNvSpPr>
            <a:spLocks noGrp="1"/>
          </p:cNvSpPr>
          <p:nvPr>
            <p:ph type="body" sz="quarter" idx="3"/>
          </p:nvPr>
        </p:nvSpPr>
        <p:spPr/>
        <p:txBody>
          <a:bodyPr>
            <a:normAutofit/>
          </a:bodyPr>
          <a:lstStyle/>
          <a:p>
            <a:r>
              <a:rPr lang="ru-RU" sz="1600" b="0" dirty="0">
                <a:solidFill>
                  <a:srgbClr val="7030A0"/>
                </a:solidFill>
                <a:latin typeface="Constantia" pitchFamily="18" charset="0"/>
              </a:rPr>
              <a:t>Прививается чувство прекрасного, любовь к культуре.</a:t>
            </a:r>
            <a:endParaRPr lang="ru-RU" sz="1600" dirty="0"/>
          </a:p>
        </p:txBody>
      </p:sp>
      <p:pic>
        <p:nvPicPr>
          <p:cNvPr id="10" name="Объект 9" descr="Изображение выглядит как человек, Детское искусство, Обучение, Человеческое лицо&#10;&#10;Автоматически созданное описание">
            <a:extLst>
              <a:ext uri="{FF2B5EF4-FFF2-40B4-BE49-F238E27FC236}">
                <a16:creationId xmlns:a16="http://schemas.microsoft.com/office/drawing/2014/main" id="{BBCFFE33-AA99-3DFE-1597-06FA19BCD831}"/>
              </a:ext>
            </a:extLst>
          </p:cNvPr>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7000892" y="3000372"/>
            <a:ext cx="1852258" cy="2821084"/>
          </a:xfrm>
          <a:prstGeom prst="rect">
            <a:avLst/>
          </a:prstGeom>
          <a:ln>
            <a:solidFill>
              <a:srgbClr val="0000FF"/>
            </a:solidFill>
          </a:ln>
        </p:spPr>
      </p:pic>
      <p:pic>
        <p:nvPicPr>
          <p:cNvPr id="19" name="Объект 18" descr="Изображение выглядит как человек, ребенок, начинающий ходить, в помещении, одежда&#10;&#10;Автоматически созданное описание">
            <a:extLst>
              <a:ext uri="{FF2B5EF4-FFF2-40B4-BE49-F238E27FC236}">
                <a16:creationId xmlns:a16="http://schemas.microsoft.com/office/drawing/2014/main" id="{648FE1C3-86CE-3FC2-73A9-A8887517121E}"/>
              </a:ext>
            </a:extLst>
          </p:cNvPr>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flipV="1">
            <a:off x="2884870" y="6715125"/>
            <a:ext cx="196085" cy="242888"/>
          </a:xfrm>
        </p:spPr>
      </p:pic>
      <p:pic>
        <p:nvPicPr>
          <p:cNvPr id="21" name="Рисунок 20" descr="Изображение выглядит как человек, ребенок, начинающий ходить, в помещении, одежда&#10;&#10;Автоматически созданное описание">
            <a:extLst>
              <a:ext uri="{FF2B5EF4-FFF2-40B4-BE49-F238E27FC236}">
                <a16:creationId xmlns:a16="http://schemas.microsoft.com/office/drawing/2014/main" id="{890EC81C-7A6D-936E-C122-9B6C19E430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4810" y="3714752"/>
            <a:ext cx="1857388" cy="2437966"/>
          </a:xfrm>
          <a:prstGeom prst="rect">
            <a:avLst/>
          </a:prstGeom>
          <a:ln>
            <a:solidFill>
              <a:srgbClr val="0000FF"/>
            </a:solidFill>
          </a:ln>
        </p:spPr>
      </p:pic>
      <p:pic>
        <p:nvPicPr>
          <p:cNvPr id="8" name="Рисунок 7">
            <a:extLst>
              <a:ext uri="{FF2B5EF4-FFF2-40B4-BE49-F238E27FC236}">
                <a16:creationId xmlns:a16="http://schemas.microsoft.com/office/drawing/2014/main" id="{8298635D-BDD1-0B4E-058F-7AE815017B65}"/>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7224" y="2428868"/>
            <a:ext cx="2736304" cy="3096232"/>
          </a:xfrm>
          <a:prstGeom prst="rect">
            <a:avLst/>
          </a:prstGeom>
          <a:noFill/>
          <a:ln>
            <a:solidFill>
              <a:srgbClr val="0000FF"/>
            </a:solid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800" dirty="0">
                <a:solidFill>
                  <a:srgbClr val="7030A0"/>
                </a:solidFill>
                <a:latin typeface="Constantia" pitchFamily="18" charset="0"/>
                <a:ea typeface="Verdana" pitchFamily="34" charset="0"/>
                <a:cs typeface="Sakkal Majalla" pitchFamily="2" charset="-78"/>
              </a:rPr>
              <a:t>В работе используем проектную и исследовательскую деятельность, направленную на самостоятельное добывание  знаний  по  истории нашего села, семьи.</a:t>
            </a:r>
            <a:br>
              <a:rPr lang="ru-RU" sz="1800" dirty="0">
                <a:solidFill>
                  <a:srgbClr val="008000"/>
                </a:solidFill>
                <a:latin typeface="Constantia" pitchFamily="18" charset="0"/>
                <a:ea typeface="Verdana" pitchFamily="34" charset="0"/>
                <a:cs typeface="Sakkal Majalla" pitchFamily="2" charset="-78"/>
              </a:rPr>
            </a:br>
            <a:endParaRPr lang="ru-RU" sz="1800" dirty="0">
              <a:latin typeface="Constantia" pitchFamily="18" charset="0"/>
            </a:endParaRPr>
          </a:p>
        </p:txBody>
      </p:sp>
      <p:pic>
        <p:nvPicPr>
          <p:cNvPr id="9" name="Объект 8">
            <a:extLst>
              <a:ext uri="{FF2B5EF4-FFF2-40B4-BE49-F238E27FC236}">
                <a16:creationId xmlns:a16="http://schemas.microsoft.com/office/drawing/2014/main" id="{C915ECAC-273C-F37C-3FAB-F50C7256D324}"/>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1500166" y="1928802"/>
            <a:ext cx="6922519" cy="3560153"/>
          </a:xfrm>
          <a:prstGeom prst="rect">
            <a:avLst/>
          </a:prstGeom>
          <a:noFill/>
          <a:ln>
            <a:solidFill>
              <a:srgbClr val="0000FF"/>
            </a:solidFill>
          </a:ln>
        </p:spPr>
      </p:pic>
    </p:spTree>
  </p:cSld>
  <p:clrMapOvr>
    <a:masterClrMapping/>
  </p:clrMapOvr>
  <p:transition>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229600" cy="1143000"/>
          </a:xfrm>
        </p:spPr>
        <p:txBody>
          <a:bodyPr>
            <a:noAutofit/>
          </a:bodyPr>
          <a:lstStyle/>
          <a:p>
            <a:r>
              <a:rPr lang="ru-RU" sz="2000" dirty="0"/>
              <a:t>Наше новое поколение должно знать наших героев-земляков, гордиться ими и чтить память тех, кого нет уже с нами, кто дал им возможность жить в такой замечательной стране. </a:t>
            </a:r>
          </a:p>
        </p:txBody>
      </p:sp>
      <p:pic>
        <p:nvPicPr>
          <p:cNvPr id="5" name="Объект 4" descr="Изображение выглядит как в помещении, стена, одежда, стол&#10;&#10;Автоматически созданное описание">
            <a:extLst>
              <a:ext uri="{FF2B5EF4-FFF2-40B4-BE49-F238E27FC236}">
                <a16:creationId xmlns:a16="http://schemas.microsoft.com/office/drawing/2014/main" id="{1E42D8BC-F27A-733E-4E2F-CB57EB79B536}"/>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429124" y="2143116"/>
            <a:ext cx="4113955" cy="3505963"/>
          </a:xfrm>
          <a:ln>
            <a:solidFill>
              <a:srgbClr val="0000FF"/>
            </a:solidFill>
          </a:ln>
        </p:spPr>
      </p:pic>
      <p:pic>
        <p:nvPicPr>
          <p:cNvPr id="2050" name="Picture 2" descr="C:\Users\111\Desktop\1711542052402.jpg"/>
          <p:cNvPicPr>
            <a:picLocks noGrp="1" noChangeAspect="1" noChangeArrowheads="1"/>
          </p:cNvPicPr>
          <p:nvPr>
            <p:ph sz="half" idx="1"/>
          </p:nvPr>
        </p:nvPicPr>
        <p:blipFill>
          <a:blip r:embed="rId3" cstate="print"/>
          <a:srcRect/>
          <a:stretch>
            <a:fillRect/>
          </a:stretch>
        </p:blipFill>
        <p:spPr bwMode="auto">
          <a:xfrm>
            <a:off x="571472" y="1785926"/>
            <a:ext cx="2736303" cy="3528392"/>
          </a:xfrm>
          <a:prstGeom prst="rect">
            <a:avLst/>
          </a:prstGeom>
          <a:noFill/>
          <a:ln>
            <a:solidFill>
              <a:srgbClr val="0000FF"/>
            </a:solid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Знакомиться с артефактами Великой Отечественной войны.</a:t>
            </a:r>
          </a:p>
        </p:txBody>
      </p:sp>
      <p:sp>
        <p:nvSpPr>
          <p:cNvPr id="4" name="Содержимое 3"/>
          <p:cNvSpPr>
            <a:spLocks noGrp="1"/>
          </p:cNvSpPr>
          <p:nvPr>
            <p:ph sz="half" idx="2"/>
          </p:nvPr>
        </p:nvSpPr>
        <p:spPr>
          <a:xfrm>
            <a:off x="3491880" y="2708920"/>
            <a:ext cx="4176464" cy="3312368"/>
          </a:xfrm>
        </p:spPr>
        <p:txBody>
          <a:bodyPr/>
          <a:lstStyle/>
          <a:p>
            <a:endParaRPr lang="ru-RU" dirty="0"/>
          </a:p>
        </p:txBody>
      </p:sp>
      <p:pic>
        <p:nvPicPr>
          <p:cNvPr id="3074" name="Picture 2" descr="C:\Users\111\Desktop\1710854827491.jpg"/>
          <p:cNvPicPr>
            <a:picLocks noGrp="1" noChangeAspect="1" noChangeArrowheads="1"/>
          </p:cNvPicPr>
          <p:nvPr>
            <p:ph sz="half" idx="1"/>
          </p:nvPr>
        </p:nvPicPr>
        <p:blipFill>
          <a:blip r:embed="rId2" cstate="print"/>
          <a:srcRect/>
          <a:stretch>
            <a:fillRect/>
          </a:stretch>
        </p:blipFill>
        <p:spPr bwMode="auto">
          <a:xfrm>
            <a:off x="3500430" y="1785926"/>
            <a:ext cx="5143536" cy="4214842"/>
          </a:xfrm>
          <a:prstGeom prst="rect">
            <a:avLst/>
          </a:prstGeom>
          <a:noFill/>
          <a:ln>
            <a:solidFill>
              <a:srgbClr val="0000FF"/>
            </a:solidFill>
          </a:ln>
        </p:spPr>
      </p:pic>
      <p:pic>
        <p:nvPicPr>
          <p:cNvPr id="1026" name="Picture 2" descr="C:\Users\Высоковская НОШ\Downloads\IMG_20231219_115655_068.jpg"/>
          <p:cNvPicPr>
            <a:picLocks noChangeAspect="1" noChangeArrowheads="1"/>
          </p:cNvPicPr>
          <p:nvPr/>
        </p:nvPicPr>
        <p:blipFill>
          <a:blip r:embed="rId3" cstate="print"/>
          <a:srcRect/>
          <a:stretch>
            <a:fillRect/>
          </a:stretch>
        </p:blipFill>
        <p:spPr bwMode="auto">
          <a:xfrm>
            <a:off x="571472" y="1643050"/>
            <a:ext cx="2500330" cy="3333774"/>
          </a:xfrm>
          <a:prstGeom prst="rect">
            <a:avLst/>
          </a:prstGeom>
          <a:noFill/>
          <a:ln>
            <a:solidFill>
              <a:srgbClr val="0000FF"/>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800" dirty="0">
                <a:solidFill>
                  <a:srgbClr val="7030A0"/>
                </a:solidFill>
                <a:latin typeface="Constantia" pitchFamily="18" charset="0"/>
              </a:rPr>
              <a:t>Ценно и то, что проектная деятельность позволяет объединить детей, родителей и учителей в совместную творческую, исследовательскую деятельность и формировать настоящее сообщество детей и взрослых. Над проектами мы работаем длительное время. Темы проектов самые разные.</a:t>
            </a:r>
          </a:p>
        </p:txBody>
      </p:sp>
      <p:sp>
        <p:nvSpPr>
          <p:cNvPr id="8" name="Содержимое 7"/>
          <p:cNvSpPr>
            <a:spLocks noGrp="1"/>
          </p:cNvSpPr>
          <p:nvPr>
            <p:ph sz="half" idx="2"/>
          </p:nvPr>
        </p:nvSpPr>
        <p:spPr>
          <a:xfrm>
            <a:off x="4139952" y="1916832"/>
            <a:ext cx="4032448" cy="4464496"/>
          </a:xfrm>
        </p:spPr>
        <p:txBody>
          <a:bodyPr/>
          <a:lstStyle/>
          <a:p>
            <a:endParaRPr lang="ru-RU" dirty="0"/>
          </a:p>
        </p:txBody>
      </p:sp>
      <p:pic>
        <p:nvPicPr>
          <p:cNvPr id="1026" name="Picture 2" descr="C:\Users\111\Desktop\1711537856099.jpg"/>
          <p:cNvPicPr>
            <a:picLocks noGrp="1" noChangeAspect="1" noChangeArrowheads="1"/>
          </p:cNvPicPr>
          <p:nvPr>
            <p:ph sz="half" idx="1"/>
          </p:nvPr>
        </p:nvPicPr>
        <p:blipFill>
          <a:blip r:embed="rId2" cstate="print"/>
          <a:srcRect/>
          <a:stretch>
            <a:fillRect/>
          </a:stretch>
        </p:blipFill>
        <p:spPr bwMode="auto">
          <a:xfrm>
            <a:off x="4345560" y="3643314"/>
            <a:ext cx="2544978" cy="2857520"/>
          </a:xfrm>
          <a:prstGeom prst="rect">
            <a:avLst/>
          </a:prstGeom>
          <a:noFill/>
          <a:ln>
            <a:solidFill>
              <a:srgbClr val="0000FF"/>
            </a:solidFill>
          </a:ln>
        </p:spPr>
      </p:pic>
      <p:pic>
        <p:nvPicPr>
          <p:cNvPr id="5" name="Рисунок 4" descr="C:\Users\Высоковская НОШ\Desktop\IMG_20240420_102419_404.jpg"/>
          <p:cNvPicPr/>
          <p:nvPr/>
        </p:nvPicPr>
        <p:blipFill>
          <a:blip r:embed="rId3" cstate="print"/>
          <a:srcRect/>
          <a:stretch>
            <a:fillRect/>
          </a:stretch>
        </p:blipFill>
        <p:spPr bwMode="auto">
          <a:xfrm>
            <a:off x="1000100" y="1785926"/>
            <a:ext cx="5617045" cy="1749926"/>
          </a:xfrm>
          <a:prstGeom prst="rect">
            <a:avLst/>
          </a:prstGeom>
          <a:noFill/>
          <a:ln w="9525">
            <a:solidFill>
              <a:srgbClr val="0000FF"/>
            </a:solidFill>
            <a:miter lim="800000"/>
            <a:headEnd/>
            <a:tailEnd/>
          </a:ln>
        </p:spPr>
      </p:pic>
    </p:spTree>
  </p:cSld>
  <p:clrMapOvr>
    <a:masterClrMapping/>
  </p:clrMapOvr>
  <p:transition>
    <p:wheel spokes="8"/>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a:solidFill>
                  <a:srgbClr val="7030A0"/>
                </a:solidFill>
                <a:latin typeface="Constantia" pitchFamily="18" charset="0"/>
                <a:ea typeface="Calibri" pitchFamily="34" charset="0"/>
              </a:rPr>
              <a:t>Патриотическое воспитание во внеурочной 		              деятельности.</a:t>
            </a:r>
            <a:r>
              <a:rPr lang="ru-RU" sz="2400" dirty="0">
                <a:solidFill>
                  <a:srgbClr val="7030A0"/>
                </a:solidFill>
                <a:latin typeface="Constantia" pitchFamily="18" charset="0"/>
              </a:rPr>
              <a:t> </a:t>
            </a:r>
            <a:r>
              <a:rPr lang="ru-RU" b="1" dirty="0">
                <a:solidFill>
                  <a:srgbClr val="008000"/>
                </a:solidFill>
                <a:latin typeface="Constantia" pitchFamily="18" charset="0"/>
              </a:rPr>
              <a:t>	</a:t>
            </a:r>
            <a:endParaRPr lang="ru-RU" dirty="0"/>
          </a:p>
        </p:txBody>
      </p:sp>
      <p:sp>
        <p:nvSpPr>
          <p:cNvPr id="3" name="Содержимое 2"/>
          <p:cNvSpPr>
            <a:spLocks noGrp="1"/>
          </p:cNvSpPr>
          <p:nvPr>
            <p:ph sz="half" idx="1"/>
          </p:nvPr>
        </p:nvSpPr>
        <p:spPr>
          <a:xfrm>
            <a:off x="285720" y="1600200"/>
            <a:ext cx="4210080" cy="5114948"/>
          </a:xfrm>
        </p:spPr>
        <p:txBody>
          <a:bodyPr>
            <a:normAutofit fontScale="25000" lnSpcReduction="20000"/>
          </a:bodyPr>
          <a:lstStyle/>
          <a:p>
            <a:r>
              <a:rPr lang="ru-RU" sz="7200" dirty="0"/>
              <a:t>Не секрет, что искусство вызывает яркий эмоциональный отклик, воздействует на эмоциональную сферу сознания, помогает воспитывать чувства патриотизма, гуманизма, а также доброты, чувства долга, гордости, чести, справедливости и формирует отношение к окружающему миру, к миру прекрасного, любовь к культуре.  Для этого разработали программу  по внеурочной деятельности  «Творческая мастерская». В неё включены темы, направленные на воспитание чувства патриотизма.    Например, «Обычаи и традиции русского народа» , «Бабушкин сундук»     </a:t>
            </a:r>
            <a:r>
              <a:rPr lang="ru-RU" sz="6400" dirty="0">
                <a:latin typeface="Constantia" pitchFamily="18" charset="0"/>
                <a:ea typeface="Calibri" pitchFamily="34" charset="0"/>
              </a:rPr>
              <a:t>	</a:t>
            </a:r>
            <a:br>
              <a:rPr lang="ru-RU" sz="6400" dirty="0">
                <a:latin typeface="Constantia" pitchFamily="18" charset="0"/>
                <a:ea typeface="Calibri" pitchFamily="34" charset="0"/>
              </a:rPr>
            </a:br>
            <a:br>
              <a:rPr lang="ru-RU" sz="6400" dirty="0">
                <a:latin typeface="Constantia" pitchFamily="18" charset="0"/>
                <a:ea typeface="Calibri" pitchFamily="34" charset="0"/>
              </a:rPr>
            </a:br>
            <a:br>
              <a:rPr lang="ru-RU" sz="6400" dirty="0">
                <a:latin typeface="Constantia" pitchFamily="18" charset="0"/>
                <a:ea typeface="Calibri" pitchFamily="34" charset="0"/>
              </a:rPr>
            </a:br>
            <a:br>
              <a:rPr lang="ru-RU" sz="6400" dirty="0">
                <a:solidFill>
                  <a:srgbClr val="008000"/>
                </a:solidFill>
                <a:latin typeface="Constantia" pitchFamily="18" charset="0"/>
                <a:ea typeface="Calibri" pitchFamily="34" charset="0"/>
              </a:rPr>
            </a:br>
            <a:br>
              <a:rPr lang="ru-RU" sz="6400" dirty="0">
                <a:solidFill>
                  <a:srgbClr val="008000"/>
                </a:solidFill>
                <a:latin typeface="Constantia" pitchFamily="18" charset="0"/>
                <a:ea typeface="Calibri" pitchFamily="34" charset="0"/>
              </a:rPr>
            </a:br>
            <a:br>
              <a:rPr lang="ru-RU" sz="6400" dirty="0">
                <a:solidFill>
                  <a:srgbClr val="008000"/>
                </a:solidFill>
                <a:latin typeface="Constantia" pitchFamily="18" charset="0"/>
                <a:ea typeface="Calibri" pitchFamily="34" charset="0"/>
              </a:rPr>
            </a:br>
            <a:br>
              <a:rPr lang="ru-RU" sz="6400" dirty="0">
                <a:solidFill>
                  <a:srgbClr val="008000"/>
                </a:solidFill>
                <a:latin typeface="Constantia" pitchFamily="18" charset="0"/>
                <a:ea typeface="Calibri" pitchFamily="34" charset="0"/>
              </a:rPr>
            </a:br>
            <a:br>
              <a:rPr lang="ru-RU" sz="6400" dirty="0">
                <a:solidFill>
                  <a:srgbClr val="008000"/>
                </a:solidFill>
                <a:latin typeface="Constantia" pitchFamily="18" charset="0"/>
                <a:ea typeface="Calibri" pitchFamily="34" charset="0"/>
              </a:rPr>
            </a:br>
            <a:br>
              <a:rPr lang="ru-RU" sz="6400" dirty="0">
                <a:solidFill>
                  <a:srgbClr val="008000"/>
                </a:solidFill>
                <a:latin typeface="Constantia" pitchFamily="18" charset="0"/>
                <a:ea typeface="Calibri" pitchFamily="34" charset="0"/>
              </a:rPr>
            </a:br>
            <a:br>
              <a:rPr lang="ru-RU" sz="6400" dirty="0">
                <a:solidFill>
                  <a:srgbClr val="008000"/>
                </a:solidFill>
                <a:latin typeface="Constantia" pitchFamily="18" charset="0"/>
                <a:ea typeface="Calibri" pitchFamily="34" charset="0"/>
              </a:rPr>
            </a:br>
            <a:r>
              <a:rPr lang="ru-RU" sz="6400" dirty="0">
                <a:solidFill>
                  <a:srgbClr val="008000"/>
                </a:solidFill>
                <a:latin typeface="Constantia" pitchFamily="18" charset="0"/>
                <a:ea typeface="Calibri" pitchFamily="34" charset="0"/>
              </a:rPr>
              <a:t>		</a:t>
            </a:r>
            <a:br>
              <a:rPr lang="ru-RU" sz="6400" dirty="0">
                <a:solidFill>
                  <a:srgbClr val="008000"/>
                </a:solidFill>
                <a:latin typeface="Constantia" pitchFamily="18" charset="0"/>
                <a:ea typeface="Calibri" pitchFamily="34" charset="0"/>
              </a:rPr>
            </a:br>
            <a:br>
              <a:rPr lang="ru-RU" dirty="0">
                <a:solidFill>
                  <a:srgbClr val="008000"/>
                </a:solidFill>
                <a:latin typeface="Monotype Corsiva" pitchFamily="66" charset="0"/>
                <a:ea typeface="Calibri" pitchFamily="34" charset="0"/>
              </a:rPr>
            </a:br>
            <a:endParaRPr lang="ru-RU" dirty="0"/>
          </a:p>
        </p:txBody>
      </p:sp>
      <p:sp>
        <p:nvSpPr>
          <p:cNvPr id="6" name="Прямоугольник 5"/>
          <p:cNvSpPr/>
          <p:nvPr/>
        </p:nvSpPr>
        <p:spPr>
          <a:xfrm rot="21291849" flipV="1">
            <a:off x="4961896" y="8244504"/>
            <a:ext cx="3888432" cy="646331"/>
          </a:xfrm>
          <a:prstGeom prst="rect">
            <a:avLst/>
          </a:prstGeom>
        </p:spPr>
        <p:txBody>
          <a:bodyPr wrap="square">
            <a:spAutoFit/>
          </a:bodyPr>
          <a:lstStyle/>
          <a:p>
            <a:r>
              <a:rPr lang="ru-RU" dirty="0">
                <a:solidFill>
                  <a:srgbClr val="002060"/>
                </a:solidFill>
                <a:latin typeface="Constantia" pitchFamily="18" charset="0"/>
                <a:ea typeface="Calibri" pitchFamily="34" charset="0"/>
              </a:rPr>
              <a:t>Коллективная поделка из солёного теста к празднику «Пасха»</a:t>
            </a:r>
            <a:endParaRPr lang="ru-RU" dirty="0">
              <a:solidFill>
                <a:srgbClr val="002060"/>
              </a:solidFill>
            </a:endParaRPr>
          </a:p>
        </p:txBody>
      </p:sp>
      <p:pic>
        <p:nvPicPr>
          <p:cNvPr id="4098" name="Picture 2" descr="C:\Users\111\Desktop\1711542869629.jpg"/>
          <p:cNvPicPr>
            <a:picLocks noGrp="1" noChangeAspect="1" noChangeArrowheads="1"/>
          </p:cNvPicPr>
          <p:nvPr>
            <p:ph sz="half" idx="2"/>
          </p:nvPr>
        </p:nvPicPr>
        <p:blipFill>
          <a:blip r:embed="rId2" cstate="print"/>
          <a:srcRect/>
          <a:stretch>
            <a:fillRect/>
          </a:stretch>
        </p:blipFill>
        <p:spPr bwMode="auto">
          <a:xfrm>
            <a:off x="5580112" y="1556792"/>
            <a:ext cx="2160240" cy="2520280"/>
          </a:xfrm>
          <a:prstGeom prst="rect">
            <a:avLst/>
          </a:prstGeom>
          <a:noFill/>
          <a:ln>
            <a:solidFill>
              <a:srgbClr val="0000FF"/>
            </a:solidFill>
          </a:ln>
        </p:spPr>
      </p:pic>
      <p:pic>
        <p:nvPicPr>
          <p:cNvPr id="4099" name="Picture 3" descr="C:\Users\111\Desktop\1711542887547.jpg"/>
          <p:cNvPicPr>
            <a:picLocks noChangeAspect="1" noChangeArrowheads="1"/>
          </p:cNvPicPr>
          <p:nvPr/>
        </p:nvPicPr>
        <p:blipFill>
          <a:blip r:embed="rId3" cstate="print"/>
          <a:srcRect/>
          <a:stretch>
            <a:fillRect/>
          </a:stretch>
        </p:blipFill>
        <p:spPr bwMode="auto">
          <a:xfrm>
            <a:off x="4644008" y="4149080"/>
            <a:ext cx="1656184" cy="2448272"/>
          </a:xfrm>
          <a:prstGeom prst="rect">
            <a:avLst/>
          </a:prstGeom>
          <a:noFill/>
          <a:ln>
            <a:solidFill>
              <a:srgbClr val="0000FF"/>
            </a:solidFill>
          </a:ln>
        </p:spPr>
      </p:pic>
      <p:pic>
        <p:nvPicPr>
          <p:cNvPr id="4100" name="Picture 4" descr="C:\Users\111\Desktop\1711542916434.jpg"/>
          <p:cNvPicPr>
            <a:picLocks noChangeAspect="1" noChangeArrowheads="1"/>
          </p:cNvPicPr>
          <p:nvPr/>
        </p:nvPicPr>
        <p:blipFill>
          <a:blip r:embed="rId4" cstate="print"/>
          <a:srcRect/>
          <a:stretch>
            <a:fillRect/>
          </a:stretch>
        </p:blipFill>
        <p:spPr bwMode="auto">
          <a:xfrm>
            <a:off x="6876256" y="4221088"/>
            <a:ext cx="1656184" cy="2376264"/>
          </a:xfrm>
          <a:prstGeom prst="rect">
            <a:avLst/>
          </a:prstGeom>
          <a:noFill/>
          <a:ln>
            <a:solidFill>
              <a:srgbClr val="0000FF"/>
            </a:solidFill>
          </a:ln>
        </p:spPr>
      </p:pic>
    </p:spTree>
  </p:cSld>
  <p:clrMapOvr>
    <a:masterClrMapping/>
  </p:clrMapOvr>
  <p:transition>
    <p:newsfla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1131910"/>
          </a:xfrm>
          <a:ln>
            <a:solidFill>
              <a:srgbClr val="0000FF"/>
            </a:solidFill>
          </a:ln>
        </p:spPr>
        <p:txBody>
          <a:bodyPr>
            <a:normAutofit fontScale="90000"/>
          </a:bodyPr>
          <a:lstStyle/>
          <a:p>
            <a:br>
              <a:rPr lang="ru-RU" sz="5400" dirty="0">
                <a:solidFill>
                  <a:srgbClr val="FF0000"/>
                </a:solidFill>
                <a:latin typeface="Monotype Corsiva" pitchFamily="66" charset="0"/>
              </a:rPr>
            </a:br>
            <a:endParaRPr lang="ru-RU" dirty="0"/>
          </a:p>
        </p:txBody>
      </p:sp>
      <p:sp>
        <p:nvSpPr>
          <p:cNvPr id="4" name="Объект 3">
            <a:extLst>
              <a:ext uri="{FF2B5EF4-FFF2-40B4-BE49-F238E27FC236}">
                <a16:creationId xmlns:a16="http://schemas.microsoft.com/office/drawing/2014/main" id="{167DCA75-B188-CE7F-52D7-4195E49471B8}"/>
              </a:ext>
            </a:extLst>
          </p:cNvPr>
          <p:cNvSpPr>
            <a:spLocks noGrp="1"/>
          </p:cNvSpPr>
          <p:nvPr>
            <p:ph sz="half" idx="1"/>
          </p:nvPr>
        </p:nvSpPr>
        <p:spPr>
          <a:xfrm>
            <a:off x="755576" y="6597352"/>
            <a:ext cx="4608512" cy="117796"/>
          </a:xfrm>
        </p:spPr>
        <p:txBody>
          <a:bodyPr>
            <a:normAutofit fontScale="25000" lnSpcReduction="20000"/>
          </a:bodyPr>
          <a:lstStyle/>
          <a:p>
            <a:endParaRPr lang="ru-RU" dirty="0"/>
          </a:p>
        </p:txBody>
      </p:sp>
      <p:pic>
        <p:nvPicPr>
          <p:cNvPr id="5122" name="Picture 2" descr="C:\Users\111\Desktop\1711544968175(1).jpg"/>
          <p:cNvPicPr>
            <a:picLocks noChangeAspect="1" noChangeArrowheads="1"/>
          </p:cNvPicPr>
          <p:nvPr/>
        </p:nvPicPr>
        <p:blipFill>
          <a:blip r:embed="rId2" cstate="print"/>
          <a:srcRect/>
          <a:stretch>
            <a:fillRect/>
          </a:stretch>
        </p:blipFill>
        <p:spPr bwMode="auto">
          <a:xfrm>
            <a:off x="3857620" y="2143116"/>
            <a:ext cx="2232248" cy="4176464"/>
          </a:xfrm>
          <a:prstGeom prst="rect">
            <a:avLst/>
          </a:prstGeom>
          <a:noFill/>
          <a:ln>
            <a:solidFill>
              <a:srgbClr val="0000FF"/>
            </a:solidFill>
          </a:ln>
        </p:spPr>
      </p:pic>
      <p:pic>
        <p:nvPicPr>
          <p:cNvPr id="5124" name="Picture 4" descr="C:\Users\111\Desktop\1711544938376.jpg"/>
          <p:cNvPicPr>
            <a:picLocks noChangeAspect="1" noChangeArrowheads="1"/>
          </p:cNvPicPr>
          <p:nvPr/>
        </p:nvPicPr>
        <p:blipFill>
          <a:blip r:embed="rId3" cstate="print"/>
          <a:srcRect/>
          <a:stretch>
            <a:fillRect/>
          </a:stretch>
        </p:blipFill>
        <p:spPr bwMode="auto">
          <a:xfrm>
            <a:off x="1000100" y="1500174"/>
            <a:ext cx="2231569" cy="4320480"/>
          </a:xfrm>
          <a:prstGeom prst="rect">
            <a:avLst/>
          </a:prstGeom>
          <a:noFill/>
          <a:ln>
            <a:solidFill>
              <a:srgbClr val="0000FF"/>
            </a:solidFill>
          </a:ln>
        </p:spPr>
      </p:pic>
      <p:sp>
        <p:nvSpPr>
          <p:cNvPr id="6" name="Прямоугольник 5"/>
          <p:cNvSpPr/>
          <p:nvPr/>
        </p:nvSpPr>
        <p:spPr>
          <a:xfrm>
            <a:off x="428596" y="428604"/>
            <a:ext cx="8215370" cy="1384995"/>
          </a:xfrm>
          <a:prstGeom prst="rect">
            <a:avLst/>
          </a:prstGeom>
        </p:spPr>
        <p:txBody>
          <a:bodyPr wrap="square">
            <a:spAutoFit/>
          </a:bodyPr>
          <a:lstStyle/>
          <a:p>
            <a:r>
              <a:rPr lang="ru-RU" sz="2800" dirty="0">
                <a:solidFill>
                  <a:srgbClr val="7030A0"/>
                </a:solidFill>
                <a:latin typeface="Constantia" pitchFamily="18" charset="0"/>
              </a:rPr>
              <a:t>Люблю природу Родины моей!</a:t>
            </a:r>
          </a:p>
          <a:p>
            <a:r>
              <a:rPr lang="ru-RU" sz="2800" dirty="0">
                <a:solidFill>
                  <a:srgbClr val="7030A0"/>
                </a:solidFill>
                <a:latin typeface="Constantia" pitchFamily="18" charset="0"/>
              </a:rPr>
              <a:t>                       (воспитание любви к своей Родине)</a:t>
            </a:r>
            <a:br>
              <a:rPr lang="ru-RU" sz="2800" dirty="0">
                <a:solidFill>
                  <a:srgbClr val="FF0000"/>
                </a:solidFill>
                <a:latin typeface="Monotype Corsiva" pitchFamily="66" charset="0"/>
              </a:rPr>
            </a:br>
            <a:endParaRPr lang="ru-RU" sz="2800" dirty="0"/>
          </a:p>
        </p:txBody>
      </p:sp>
      <p:pic>
        <p:nvPicPr>
          <p:cNvPr id="2050" name="Picture 2" descr="C:\Users\Высоковская НОШ\Downloads\20220912_130534.jpg"/>
          <p:cNvPicPr>
            <a:picLocks noChangeAspect="1" noChangeArrowheads="1"/>
          </p:cNvPicPr>
          <p:nvPr/>
        </p:nvPicPr>
        <p:blipFill>
          <a:blip r:embed="rId4" cstate="print"/>
          <a:srcRect/>
          <a:stretch>
            <a:fillRect/>
          </a:stretch>
        </p:blipFill>
        <p:spPr bwMode="auto">
          <a:xfrm>
            <a:off x="6715140" y="2500306"/>
            <a:ext cx="1839102" cy="3786214"/>
          </a:xfrm>
          <a:prstGeom prst="rect">
            <a:avLst/>
          </a:prstGeom>
          <a:noFill/>
          <a:ln>
            <a:solidFill>
              <a:srgbClr val="0000FF"/>
            </a:solidFill>
          </a:ln>
        </p:spPr>
      </p:pic>
    </p:spTree>
  </p:cSld>
  <p:clrMapOvr>
    <a:masterClrMapping/>
  </p:clrMapOvr>
  <p:transition>
    <p:zoom dir="in"/>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14810" y="-5947"/>
            <a:ext cx="4677670" cy="6506781"/>
          </a:xfrm>
        </p:spPr>
        <p:txBody>
          <a:bodyPr>
            <a:noAutofit/>
          </a:bodyPr>
          <a:lstStyle/>
          <a:p>
            <a:r>
              <a:rPr lang="ru-RU" sz="1600" dirty="0">
                <a:latin typeface="Constantia" pitchFamily="18" charset="0"/>
              </a:rPr>
              <a:t>Занятия  внеурочной деятельности по патриотическому воспитанию, направленные на познание историко-культурных корней, осознание неповторимости </a:t>
            </a:r>
            <a:r>
              <a:rPr lang="ru-RU" sz="1600" dirty="0" err="1">
                <a:latin typeface="Constantia" pitchFamily="18" charset="0"/>
              </a:rPr>
              <a:t>Отечества.Изучаем</a:t>
            </a:r>
            <a:r>
              <a:rPr lang="ru-RU" sz="1600" dirty="0">
                <a:latin typeface="Constantia" pitchFamily="18" charset="0"/>
              </a:rPr>
              <a:t> традиции и обычаи  своих предков.</a:t>
            </a:r>
            <a:br>
              <a:rPr lang="ru-RU" sz="1600" dirty="0">
                <a:latin typeface="Constantia" pitchFamily="18" charset="0"/>
              </a:rPr>
            </a:br>
            <a:r>
              <a:rPr lang="ru-RU" sz="1600" dirty="0">
                <a:latin typeface="Constantia" pitchFamily="18" charset="0"/>
              </a:rPr>
              <a:t> Если знакомить детей с историей и бытом русского народа в интересной для них форме экскурсии, игры, посещения музея с предшествующей и последующей творческой работой самих учащихся (поиск информации, рисунки, мини-сочинения, </a:t>
            </a:r>
            <a:br>
              <a:rPr lang="ru-RU" sz="1600" dirty="0">
                <a:latin typeface="Constantia" pitchFamily="18" charset="0"/>
              </a:rPr>
            </a:br>
            <a:r>
              <a:rPr lang="ru-RU" sz="1600" dirty="0">
                <a:latin typeface="Constantia" pitchFamily="18" charset="0"/>
              </a:rPr>
              <a:t>поделки) ,то это будет способствовать развитию у них интереса, стремлению узнать больше о традициях, обычаях, истории народа и воспитанию чувства патриотизма, любви к своей Родине, развитию творческих способностей. Особенно  запоминающимся моментом для формирования детского чувства  патриотизма являются совместные  с родителями  творческие дела. Например, я практикую  творческие поделки с родителями на тему «Устное народное творчество» . Вот результат  творческого процесса. две из них  были отмечена на региональном конкурсе.</a:t>
            </a:r>
            <a:br>
              <a:rPr lang="ru-RU" sz="1600" dirty="0">
                <a:latin typeface="Constantia" pitchFamily="18" charset="0"/>
              </a:rPr>
            </a:br>
            <a:br>
              <a:rPr lang="ru-RU" sz="1600" dirty="0">
                <a:latin typeface="Constantia" pitchFamily="18" charset="0"/>
              </a:rPr>
            </a:br>
            <a:br>
              <a:rPr lang="ru-RU" sz="1600" dirty="0">
                <a:latin typeface="Constantia" pitchFamily="18" charset="0"/>
              </a:rPr>
            </a:br>
            <a:endParaRPr lang="ru-RU" sz="1600" dirty="0">
              <a:latin typeface="Constantia" pitchFamily="18" charset="0"/>
            </a:endParaRPr>
          </a:p>
        </p:txBody>
      </p:sp>
      <p:pic>
        <p:nvPicPr>
          <p:cNvPr id="13" name="Рисунок 12" descr="Изображение выглядит как колесо, транспорт, ручная тележка, цветок&#10;&#10;Автоматически созданное описание">
            <a:extLst>
              <a:ext uri="{FF2B5EF4-FFF2-40B4-BE49-F238E27FC236}">
                <a16:creationId xmlns:a16="http://schemas.microsoft.com/office/drawing/2014/main" id="{234357C1-38D1-6113-73EF-247A1E9F27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188640"/>
            <a:ext cx="2664296" cy="2545285"/>
          </a:xfrm>
          <a:prstGeom prst="rect">
            <a:avLst/>
          </a:prstGeom>
          <a:ln>
            <a:solidFill>
              <a:srgbClr val="0000FF"/>
            </a:solidFill>
          </a:ln>
        </p:spPr>
      </p:pic>
      <p:pic>
        <p:nvPicPr>
          <p:cNvPr id="15" name="Рисунок 14" descr="Изображение выглядит как фрукт, ананас, Натуральные продукты, растение&#10;&#10;Автоматически созданное описание">
            <a:extLst>
              <a:ext uri="{FF2B5EF4-FFF2-40B4-BE49-F238E27FC236}">
                <a16:creationId xmlns:a16="http://schemas.microsoft.com/office/drawing/2014/main" id="{ED68BBD3-19C9-6C40-26DA-0F0E2006F7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206" y="3140968"/>
            <a:ext cx="3413770" cy="3171453"/>
          </a:xfrm>
          <a:prstGeom prst="rect">
            <a:avLst/>
          </a:prstGeom>
          <a:ln>
            <a:solidFill>
              <a:srgbClr val="0000FF"/>
            </a:solidFill>
          </a:ln>
        </p:spPr>
      </p:pic>
    </p:spTree>
  </p:cSld>
  <p:clrMapOvr>
    <a:masterClrMapping/>
  </p:clrMapOvr>
  <p:transition>
    <p:comb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76672"/>
            <a:ext cx="8229600" cy="998984"/>
          </a:xfrm>
        </p:spPr>
        <p:txBody>
          <a:bodyPr>
            <a:noAutofit/>
          </a:bodyPr>
          <a:lstStyle/>
          <a:p>
            <a:r>
              <a:rPr lang="ru-RU" sz="3200" dirty="0">
                <a:solidFill>
                  <a:srgbClr val="7030A0"/>
                </a:solidFill>
              </a:rPr>
              <a:t>         В мире устного народного творчества</a:t>
            </a:r>
            <a:r>
              <a:rPr lang="ru-RU" sz="2400" dirty="0">
                <a:solidFill>
                  <a:srgbClr val="7030A0"/>
                </a:solidFill>
                <a:latin typeface="Constantia" pitchFamily="18" charset="0"/>
              </a:rPr>
              <a:t>			</a:t>
            </a:r>
            <a:br>
              <a:rPr lang="ru-RU" sz="2400" dirty="0">
                <a:solidFill>
                  <a:srgbClr val="008000"/>
                </a:solidFill>
                <a:latin typeface="Constantia" pitchFamily="18" charset="0"/>
              </a:rPr>
            </a:br>
            <a:endParaRPr lang="ru-RU" sz="2400" dirty="0">
              <a:latin typeface="Constantia" pitchFamily="18" charset="0"/>
            </a:endParaRPr>
          </a:p>
        </p:txBody>
      </p:sp>
      <p:sp>
        <p:nvSpPr>
          <p:cNvPr id="7" name="Прямоугольник 6"/>
          <p:cNvSpPr/>
          <p:nvPr/>
        </p:nvSpPr>
        <p:spPr>
          <a:xfrm>
            <a:off x="1547664" y="5661248"/>
            <a:ext cx="7382054" cy="923330"/>
          </a:xfrm>
          <a:prstGeom prst="rect">
            <a:avLst/>
          </a:prstGeom>
        </p:spPr>
        <p:txBody>
          <a:bodyPr wrap="square">
            <a:spAutoFit/>
          </a:bodyPr>
          <a:lstStyle/>
          <a:p>
            <a:r>
              <a:rPr lang="ru-RU" dirty="0">
                <a:solidFill>
                  <a:srgbClr val="002060"/>
                </a:solidFill>
                <a:latin typeface="Constantia" pitchFamily="18" charset="0"/>
              </a:rPr>
              <a:t>                    </a:t>
            </a:r>
          </a:p>
          <a:p>
            <a:r>
              <a:rPr lang="ru-RU" dirty="0">
                <a:solidFill>
                  <a:srgbClr val="002060"/>
                </a:solidFill>
                <a:latin typeface="Constantia" pitchFamily="18" charset="0"/>
              </a:rPr>
              <a:t>                    Результат творческой работы обучающихся и родителей</a:t>
            </a:r>
            <a:br>
              <a:rPr lang="ru-RU" dirty="0">
                <a:solidFill>
                  <a:srgbClr val="008000"/>
                </a:solidFill>
                <a:latin typeface="Constantia" pitchFamily="18" charset="0"/>
              </a:rPr>
            </a:br>
            <a:endParaRPr lang="ru-RU" dirty="0"/>
          </a:p>
        </p:txBody>
      </p:sp>
      <p:pic>
        <p:nvPicPr>
          <p:cNvPr id="10" name="Рисунок 9" descr="Изображение выглядит как мишка, игрушка, фаршированный, плюшевый медвежонок&#10;&#10;Автоматически созданное описание">
            <a:extLst>
              <a:ext uri="{FF2B5EF4-FFF2-40B4-BE49-F238E27FC236}">
                <a16:creationId xmlns:a16="http://schemas.microsoft.com/office/drawing/2014/main" id="{1017FCB1-DFE5-76B8-5025-F2B5F9F5C1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5656" y="1912193"/>
            <a:ext cx="2952328" cy="3629000"/>
          </a:xfrm>
          <a:prstGeom prst="rect">
            <a:avLst/>
          </a:prstGeom>
          <a:ln>
            <a:solidFill>
              <a:srgbClr val="0000FF"/>
            </a:solidFill>
          </a:ln>
        </p:spPr>
      </p:pic>
      <p:pic>
        <p:nvPicPr>
          <p:cNvPr id="11" name="Рисунок 10" descr="Изображение выглядит как игрушка, растение, в помещении, стена&#10;&#10;Автоматически созданное описание">
            <a:extLst>
              <a:ext uri="{FF2B5EF4-FFF2-40B4-BE49-F238E27FC236}">
                <a16:creationId xmlns:a16="http://schemas.microsoft.com/office/drawing/2014/main" id="{E194C3CF-299F-03E7-A1F2-8B0E6C740D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0072" y="1912193"/>
            <a:ext cx="2803698" cy="3629000"/>
          </a:xfrm>
          <a:prstGeom prst="rect">
            <a:avLst/>
          </a:prstGeom>
          <a:ln>
            <a:solidFill>
              <a:srgbClr val="0000FF"/>
            </a:solidFill>
          </a:ln>
        </p:spPr>
      </p:pic>
    </p:spTree>
  </p:cSld>
  <p:clrMapOvr>
    <a:masterClrMapping/>
  </p:clrMapOvr>
  <p:transition>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 </a:t>
            </a:r>
          </a:p>
        </p:txBody>
      </p:sp>
      <p:sp>
        <p:nvSpPr>
          <p:cNvPr id="3" name="Содержимое 2"/>
          <p:cNvSpPr>
            <a:spLocks noGrp="1"/>
          </p:cNvSpPr>
          <p:nvPr>
            <p:ph idx="1"/>
          </p:nvPr>
        </p:nvSpPr>
        <p:spPr>
          <a:xfrm>
            <a:off x="4860032" y="692696"/>
            <a:ext cx="3826768" cy="5433467"/>
          </a:xfrm>
        </p:spPr>
        <p:txBody>
          <a:bodyPr>
            <a:normAutofit/>
          </a:bodyPr>
          <a:lstStyle/>
          <a:p>
            <a:pPr algn="ctr"/>
            <a:r>
              <a:rPr lang="ru-RU" sz="2000" dirty="0">
                <a:latin typeface="Constantia" pitchFamily="18" charset="0"/>
              </a:rPr>
              <a:t>Стараемся добиваться наилучшего результата и предельной эффективности любого воспитательного дела в системе патриотического воспитания.	Знаем, невозможно воспитать настоящего патриота без уважения и любви  к родному дому, к родным и близким людям.  Поэтому проводим классные часы . 	                                        	Классный час </a:t>
            </a:r>
            <a:r>
              <a:rPr lang="ru-RU" sz="2000" dirty="0">
                <a:solidFill>
                  <a:srgbClr val="FF0000"/>
                </a:solidFill>
                <a:latin typeface="Constantia" pitchFamily="18" charset="0"/>
              </a:rPr>
              <a:t>«Мама-милая, родная»</a:t>
            </a:r>
            <a:endParaRPr lang="ru-RU" sz="2000" dirty="0">
              <a:latin typeface="Constantia" pitchFamily="18" charset="0"/>
            </a:endParaRPr>
          </a:p>
        </p:txBody>
      </p:sp>
      <p:pic>
        <p:nvPicPr>
          <p:cNvPr id="9" name="Рисунок 8" descr="Изображение выглядит как одежда, человек, Человеческое лицо, улыбка&#10;&#10;Автоматически созданное описание">
            <a:extLst>
              <a:ext uri="{FF2B5EF4-FFF2-40B4-BE49-F238E27FC236}">
                <a16:creationId xmlns:a16="http://schemas.microsoft.com/office/drawing/2014/main" id="{956DE794-9549-3B70-4DBC-9A3BA406F4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7158" y="500042"/>
            <a:ext cx="4170632" cy="5013176"/>
          </a:xfrm>
          <a:prstGeom prst="rect">
            <a:avLst/>
          </a:prstGeom>
          <a:ln>
            <a:solidFill>
              <a:srgbClr val="0000FF"/>
            </a:solid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a:solidFill>
                  <a:srgbClr val="008000"/>
                </a:solidFill>
                <a:latin typeface="Constantia" pitchFamily="18" charset="0"/>
              </a:rPr>
              <a:t>Общешкольное мероприятие </a:t>
            </a:r>
            <a:r>
              <a:rPr lang="ru-RU" sz="2400" dirty="0">
                <a:solidFill>
                  <a:srgbClr val="FF0000"/>
                </a:solidFill>
                <a:latin typeface="Constantia" pitchFamily="18" charset="0"/>
              </a:rPr>
              <a:t>«День матери»</a:t>
            </a:r>
            <a:endParaRPr lang="ru-RU" sz="2400" dirty="0">
              <a:latin typeface="Constantia" pitchFamily="18" charset="0"/>
            </a:endParaRPr>
          </a:p>
        </p:txBody>
      </p:sp>
      <p:sp>
        <p:nvSpPr>
          <p:cNvPr id="7" name="Содержимое 6"/>
          <p:cNvSpPr>
            <a:spLocks noGrp="1"/>
          </p:cNvSpPr>
          <p:nvPr>
            <p:ph sz="half" idx="1"/>
          </p:nvPr>
        </p:nvSpPr>
        <p:spPr>
          <a:xfrm>
            <a:off x="2500298" y="3929066"/>
            <a:ext cx="1995502" cy="142876"/>
          </a:xfrm>
        </p:spPr>
        <p:txBody>
          <a:bodyPr>
            <a:normAutofit fontScale="25000" lnSpcReduction="20000"/>
          </a:bodyPr>
          <a:lstStyle/>
          <a:p>
            <a:endParaRPr lang="ru-RU" dirty="0"/>
          </a:p>
        </p:txBody>
      </p:sp>
      <p:pic>
        <p:nvPicPr>
          <p:cNvPr id="9" name="Рисунок 8" descr="Изображение выглядит как платье, кукла, мода, розовый&#10;&#10;Автоматически созданное описание">
            <a:extLst>
              <a:ext uri="{FF2B5EF4-FFF2-40B4-BE49-F238E27FC236}">
                <a16:creationId xmlns:a16="http://schemas.microsoft.com/office/drawing/2014/main" id="{566E079E-89C0-D6B0-E7EE-D621491F06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43372" y="1857364"/>
            <a:ext cx="4714908" cy="3468165"/>
          </a:xfrm>
          <a:prstGeom prst="rect">
            <a:avLst/>
          </a:prstGeom>
          <a:ln>
            <a:solidFill>
              <a:srgbClr val="0000FF"/>
            </a:solidFill>
          </a:ln>
        </p:spPr>
      </p:pic>
      <p:pic>
        <p:nvPicPr>
          <p:cNvPr id="3074" name="Picture 2" descr="C:\Users\Высоковская НОШ\Downloads\1711629151745.jpg"/>
          <p:cNvPicPr>
            <a:picLocks noChangeAspect="1" noChangeArrowheads="1"/>
          </p:cNvPicPr>
          <p:nvPr/>
        </p:nvPicPr>
        <p:blipFill>
          <a:blip r:embed="rId3" cstate="print"/>
          <a:srcRect/>
          <a:stretch>
            <a:fillRect/>
          </a:stretch>
        </p:blipFill>
        <p:spPr bwMode="auto">
          <a:xfrm>
            <a:off x="214282" y="1714488"/>
            <a:ext cx="3388375" cy="2928934"/>
          </a:xfrm>
          <a:prstGeom prst="rect">
            <a:avLst/>
          </a:prstGeom>
          <a:noFill/>
          <a:ln>
            <a:solidFill>
              <a:srgbClr val="0000FF"/>
            </a:solidFill>
          </a:ln>
        </p:spPr>
      </p:pic>
    </p:spTree>
  </p:cSld>
  <p:clrMapOvr>
    <a:masterClrMapping/>
  </p:clrMapOvr>
  <p:transition>
    <p:comb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1D2598-A7B8-C32A-0F1E-A39F0A9DAFCC}"/>
              </a:ext>
            </a:extLst>
          </p:cNvPr>
          <p:cNvSpPr>
            <a:spLocks noGrp="1"/>
          </p:cNvSpPr>
          <p:nvPr>
            <p:ph type="title"/>
          </p:nvPr>
        </p:nvSpPr>
        <p:spPr/>
        <p:txBody>
          <a:bodyPr/>
          <a:lstStyle/>
          <a:p>
            <a:r>
              <a:rPr lang="ru-RU" dirty="0"/>
              <a:t>«Мамино кафе»</a:t>
            </a:r>
          </a:p>
        </p:txBody>
      </p:sp>
      <p:pic>
        <p:nvPicPr>
          <p:cNvPr id="7" name="Объект 6" descr="Изображение выглядит как цветок, одежда, человек, роза&#10;&#10;Автоматически созданное описание">
            <a:extLst>
              <a:ext uri="{FF2B5EF4-FFF2-40B4-BE49-F238E27FC236}">
                <a16:creationId xmlns:a16="http://schemas.microsoft.com/office/drawing/2014/main" id="{3CD8BAD5-2EEC-9D0B-4F51-BCC4DCB1A800}"/>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20095" y="1988840"/>
            <a:ext cx="4038600" cy="3223315"/>
          </a:xfrm>
          <a:ln>
            <a:solidFill>
              <a:srgbClr val="0000FF"/>
            </a:solidFill>
          </a:ln>
        </p:spPr>
      </p:pic>
      <p:pic>
        <p:nvPicPr>
          <p:cNvPr id="5" name="Объект 15" descr="Изображение выглядит как в помещении, одежда, свадьба, человек&#10;&#10;Автоматически созданное описание">
            <a:extLst>
              <a:ext uri="{FF2B5EF4-FFF2-40B4-BE49-F238E27FC236}">
                <a16:creationId xmlns:a16="http://schemas.microsoft.com/office/drawing/2014/main" id="{2CA1CDBB-3D3A-AE7F-D162-430F21AC05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2130" y="3284984"/>
            <a:ext cx="4041775" cy="3043762"/>
          </a:xfrm>
          <a:prstGeom prst="rect">
            <a:avLst/>
          </a:prstGeom>
          <a:ln>
            <a:solidFill>
              <a:srgbClr val="0000FF"/>
            </a:solidFill>
          </a:ln>
        </p:spPr>
      </p:pic>
    </p:spTree>
    <p:extLst>
      <p:ext uri="{BB962C8B-B14F-4D97-AF65-F5344CB8AC3E}">
        <p14:creationId xmlns:p14="http://schemas.microsoft.com/office/powerpoint/2010/main" val="1281333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a:solidFill>
                  <a:srgbClr val="7030A0"/>
                </a:solidFill>
                <a:latin typeface="Constantia" pitchFamily="18" charset="0"/>
              </a:rPr>
              <a:t>«Славим возраст золотой!»</a:t>
            </a:r>
            <a:br>
              <a:rPr lang="ru-RU" sz="2400" dirty="0">
                <a:solidFill>
                  <a:srgbClr val="7030A0"/>
                </a:solidFill>
                <a:latin typeface="Constantia" pitchFamily="18" charset="0"/>
              </a:rPr>
            </a:br>
            <a:endParaRPr lang="ru-RU" sz="2400" dirty="0">
              <a:solidFill>
                <a:srgbClr val="7030A0"/>
              </a:solidFill>
              <a:latin typeface="Constantia" pitchFamily="18" charset="0"/>
            </a:endParaRPr>
          </a:p>
        </p:txBody>
      </p:sp>
      <p:pic>
        <p:nvPicPr>
          <p:cNvPr id="10" name="Объект 9" descr="Изображение выглядит как одежда, человек, в помещении, костюм&#10;&#10;Автоматически созданное описание">
            <a:extLst>
              <a:ext uri="{FF2B5EF4-FFF2-40B4-BE49-F238E27FC236}">
                <a16:creationId xmlns:a16="http://schemas.microsoft.com/office/drawing/2014/main" id="{C2078C36-BFB2-6F4E-0941-652AD62EA52B}"/>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23528" y="1886165"/>
            <a:ext cx="4038600" cy="2649952"/>
          </a:xfrm>
          <a:ln>
            <a:solidFill>
              <a:srgbClr val="0000FF"/>
            </a:solidFill>
          </a:ln>
        </p:spPr>
      </p:pic>
      <p:pic>
        <p:nvPicPr>
          <p:cNvPr id="19" name="Объект 18" descr="Изображение выглядит как одежда, человек, обувь, группа&#10;&#10;Автоматически созданное описание">
            <a:extLst>
              <a:ext uri="{FF2B5EF4-FFF2-40B4-BE49-F238E27FC236}">
                <a16:creationId xmlns:a16="http://schemas.microsoft.com/office/drawing/2014/main" id="{7339EA4A-5B9D-CCB7-85D6-F6DC28262537}"/>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449926" y="2857496"/>
            <a:ext cx="4694074" cy="3504452"/>
          </a:xfrm>
          <a:ln>
            <a:solidFill>
              <a:srgbClr val="0000FF"/>
            </a:solidFill>
          </a:ln>
        </p:spPr>
      </p:pic>
    </p:spTree>
  </p:cSld>
  <p:clrMapOvr>
    <a:masterClrMapping/>
  </p:clrMapOvr>
  <p:transition>
    <p:cover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dirty="0">
                <a:solidFill>
                  <a:srgbClr val="7030A0"/>
                </a:solidFill>
                <a:latin typeface="Constantia" pitchFamily="18" charset="0"/>
              </a:rPr>
              <a:t>Классные часы «Моя малая родина», « Я - гражданин», «Чтобы помнили» ... Важно, чтобы у ребенка проявлялась гражданственность в чувствах, в сознании, в поведении. Способность сопереживания и внимательного  отношения  к окружающим людям, товарищам. Стало традицией  школы проводить часы общения, т.е. празднования Дня  23 февраля .</a:t>
            </a:r>
          </a:p>
        </p:txBody>
      </p:sp>
      <p:pic>
        <p:nvPicPr>
          <p:cNvPr id="10" name="Объект 9" descr="Изображение выглядит как одежда, человек, в помещении, группа&#10;&#10;Автоматически созданное описание">
            <a:extLst>
              <a:ext uri="{FF2B5EF4-FFF2-40B4-BE49-F238E27FC236}">
                <a16:creationId xmlns:a16="http://schemas.microsoft.com/office/drawing/2014/main" id="{6080AB4B-1C42-DFFE-81D8-61E56C1703F0}"/>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23528" y="1655932"/>
            <a:ext cx="4038600" cy="2853188"/>
          </a:xfrm>
          <a:ln>
            <a:solidFill>
              <a:srgbClr val="0000FF"/>
            </a:solidFill>
          </a:ln>
        </p:spPr>
      </p:pic>
      <p:pic>
        <p:nvPicPr>
          <p:cNvPr id="12" name="Объект 11" descr="Изображение выглядит как строительство, человек, текст, в помещении&#10;&#10;Автоматически созданное описание">
            <a:extLst>
              <a:ext uri="{FF2B5EF4-FFF2-40B4-BE49-F238E27FC236}">
                <a16:creationId xmlns:a16="http://schemas.microsoft.com/office/drawing/2014/main" id="{47E35362-C41C-4624-4071-F4F731A5CCB2}"/>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44008" y="3741550"/>
            <a:ext cx="4326632" cy="2853188"/>
          </a:xfrm>
          <a:ln>
            <a:solidFill>
              <a:srgbClr val="0000FF"/>
            </a:solidFill>
          </a:ln>
        </p:spPr>
      </p:pic>
    </p:spTree>
  </p:cSld>
  <p:clrMapOvr>
    <a:masterClrMapping/>
  </p:clrMapOvr>
  <p:transition>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latin typeface="Constantia" pitchFamily="18" charset="0"/>
              </a:rPr>
              <a:t>Помним сердцем. </a:t>
            </a:r>
          </a:p>
        </p:txBody>
      </p:sp>
      <p:pic>
        <p:nvPicPr>
          <p:cNvPr id="10" name="Объект 9" descr="Изображение выглядит как небо, на открытом воздухе, дерево, человек&#10;&#10;Автоматически созданное описание">
            <a:extLst>
              <a:ext uri="{FF2B5EF4-FFF2-40B4-BE49-F238E27FC236}">
                <a16:creationId xmlns:a16="http://schemas.microsoft.com/office/drawing/2014/main" id="{01B324CE-3C8E-38B3-0056-E3A89DB123DA}"/>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45323" y="2492896"/>
            <a:ext cx="4038600" cy="2798400"/>
          </a:xfrm>
          <a:ln>
            <a:solidFill>
              <a:srgbClr val="0000FF"/>
            </a:solidFill>
          </a:ln>
        </p:spPr>
      </p:pic>
      <p:pic>
        <p:nvPicPr>
          <p:cNvPr id="16" name="Объект 15" descr="Изображение выглядит как на открытом воздухе, дерево, трава, растение&#10;&#10;Автоматически созданное описание">
            <a:extLst>
              <a:ext uri="{FF2B5EF4-FFF2-40B4-BE49-F238E27FC236}">
                <a16:creationId xmlns:a16="http://schemas.microsoft.com/office/drawing/2014/main" id="{0BCE3051-2731-47AE-19DF-11168C5EBCCA}"/>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860032" y="3284984"/>
            <a:ext cx="3838645" cy="3168352"/>
          </a:xfrm>
          <a:ln>
            <a:solidFill>
              <a:srgbClr val="0000FF"/>
            </a:solidFill>
          </a:ln>
        </p:spPr>
      </p:pic>
    </p:spTree>
  </p:cSld>
  <p:clrMapOvr>
    <a:masterClrMapping/>
  </p:clrMapOvr>
  <p:transition>
    <p:push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400" dirty="0">
                <a:solidFill>
                  <a:srgbClr val="7030A0"/>
                </a:solidFill>
                <a:latin typeface="Constantia" pitchFamily="18" charset="0"/>
              </a:rPr>
              <a:t>Эффективную воспитательную цепочку по воспитанию патриотизма в нашей работе составляет ,кроме </a:t>
            </a:r>
            <a:r>
              <a:rPr lang="ru-RU" sz="1400" i="1" dirty="0">
                <a:solidFill>
                  <a:srgbClr val="7030A0"/>
                </a:solidFill>
                <a:latin typeface="Constantia" pitchFamily="18" charset="0"/>
              </a:rPr>
              <a:t>любви  к родителям, родному дому, к родным и близким людям, </a:t>
            </a:r>
            <a:br>
              <a:rPr lang="ru-RU" sz="1400" dirty="0">
                <a:solidFill>
                  <a:srgbClr val="7030A0"/>
                </a:solidFill>
                <a:latin typeface="Constantia" pitchFamily="18" charset="0"/>
              </a:rPr>
            </a:br>
            <a:r>
              <a:rPr lang="ru-RU" sz="1400" i="1" dirty="0">
                <a:solidFill>
                  <a:srgbClr val="7030A0"/>
                </a:solidFill>
                <a:latin typeface="Constantia" pitchFamily="18" charset="0"/>
              </a:rPr>
              <a:t>воспитание и уважение к старшим, к людям труда</a:t>
            </a:r>
            <a:r>
              <a:rPr lang="ru-RU" sz="1400" dirty="0">
                <a:solidFill>
                  <a:srgbClr val="7030A0"/>
                </a:solidFill>
                <a:latin typeface="Constantia" pitchFamily="18" charset="0"/>
              </a:rPr>
              <a:t> (приобщение детей к традициям народа, стремление чтить память погибших воинов, проявление уважения к людям пожилого возраста), </a:t>
            </a:r>
            <a:r>
              <a:rPr lang="ru-RU" sz="1400" dirty="0">
                <a:solidFill>
                  <a:srgbClr val="FF0000"/>
                </a:solidFill>
                <a:latin typeface="Constantia" pitchFamily="18" charset="0"/>
              </a:rPr>
              <a:t>это любовь к родной природе.</a:t>
            </a:r>
            <a:r>
              <a:rPr lang="ru-RU" sz="1400" dirty="0">
                <a:solidFill>
                  <a:srgbClr val="7030A0"/>
                </a:solidFill>
                <a:latin typeface="Constantia" pitchFamily="18" charset="0"/>
              </a:rPr>
              <a:t>		       Трудовой десант  «Чистый школьный двор»</a:t>
            </a:r>
          </a:p>
        </p:txBody>
      </p:sp>
      <p:pic>
        <p:nvPicPr>
          <p:cNvPr id="10" name="Объект 9" descr="Изображение выглядит как одежда, человек, обувь, на открытом воздухе&#10;&#10;Автоматически созданное описание">
            <a:extLst>
              <a:ext uri="{FF2B5EF4-FFF2-40B4-BE49-F238E27FC236}">
                <a16:creationId xmlns:a16="http://schemas.microsoft.com/office/drawing/2014/main" id="{7CB37150-6181-CB65-AECC-61343E8CFCD5}"/>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28597" y="1785926"/>
            <a:ext cx="3214710" cy="3528392"/>
          </a:xfrm>
          <a:ln>
            <a:solidFill>
              <a:srgbClr val="0000FF"/>
            </a:solidFill>
          </a:ln>
        </p:spPr>
      </p:pic>
      <p:pic>
        <p:nvPicPr>
          <p:cNvPr id="12" name="Объект 11" descr="Изображение выглядит как на открытом воздухе, дерево, растение, детская площадка&#10;&#10;Автоматически созданное описание">
            <a:extLst>
              <a:ext uri="{FF2B5EF4-FFF2-40B4-BE49-F238E27FC236}">
                <a16:creationId xmlns:a16="http://schemas.microsoft.com/office/drawing/2014/main" id="{E2936E3B-FCA4-531F-7A1A-744E61A5D320}"/>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48200" y="2110233"/>
            <a:ext cx="4038600" cy="4094859"/>
          </a:xfrm>
          <a:ln>
            <a:solidFill>
              <a:srgbClr val="0000FF"/>
            </a:solidFill>
          </a:ln>
        </p:spPr>
      </p:pic>
    </p:spTree>
  </p:cSld>
  <p:clrMapOvr>
    <a:masterClrMapping/>
  </p:clrMapOvr>
  <p:transition>
    <p:zoom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Изображение выглядит как на открытом воздухе, трава, небо, одежда&#10;&#10;Автоматически созданное описание">
            <a:extLst>
              <a:ext uri="{FF2B5EF4-FFF2-40B4-BE49-F238E27FC236}">
                <a16:creationId xmlns:a16="http://schemas.microsoft.com/office/drawing/2014/main" id="{8ADCC51E-C4CD-5ECF-47B1-20EBDD4D77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57290" y="1142984"/>
            <a:ext cx="7303740" cy="4794870"/>
          </a:xfrm>
          <a:prstGeom prst="rect">
            <a:avLst/>
          </a:prstGeom>
          <a:ln>
            <a:solidFill>
              <a:srgbClr val="0000FF"/>
            </a:solidFill>
          </a:ln>
        </p:spPr>
      </p:pic>
      <p:sp>
        <p:nvSpPr>
          <p:cNvPr id="4" name="Прямоугольник 3"/>
          <p:cNvSpPr/>
          <p:nvPr/>
        </p:nvSpPr>
        <p:spPr>
          <a:xfrm>
            <a:off x="857224" y="285729"/>
            <a:ext cx="8143932" cy="369332"/>
          </a:xfrm>
          <a:prstGeom prst="rect">
            <a:avLst/>
          </a:prstGeom>
        </p:spPr>
        <p:txBody>
          <a:bodyPr wrap="square">
            <a:spAutoFit/>
          </a:bodyPr>
          <a:lstStyle/>
          <a:p>
            <a:pPr algn="ctr"/>
            <a:r>
              <a:rPr lang="ru-RU" dirty="0">
                <a:solidFill>
                  <a:srgbClr val="7030A0"/>
                </a:solidFill>
                <a:latin typeface="Constantia" pitchFamily="18" charset="0"/>
              </a:rPr>
              <a:t> Акция Чистый родник»</a:t>
            </a:r>
            <a:endParaRPr lang="ru-RU" dirty="0"/>
          </a:p>
        </p:txBody>
      </p:sp>
    </p:spTree>
    <p:extLst>
      <p:ext uri="{BB962C8B-B14F-4D97-AF65-F5344CB8AC3E}">
        <p14:creationId xmlns:p14="http://schemas.microsoft.com/office/powerpoint/2010/main" val="957420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a:t>Воспитание интереса к промышленным объектам района, любви к родному краю через знакомство с населением и их основными занятиями....</a:t>
            </a:r>
            <a:endParaRPr lang="ru-RU" sz="2000" dirty="0">
              <a:latin typeface="Constantia" pitchFamily="18" charset="0"/>
            </a:endParaRPr>
          </a:p>
        </p:txBody>
      </p:sp>
      <p:sp>
        <p:nvSpPr>
          <p:cNvPr id="4" name="Объект 3">
            <a:extLst>
              <a:ext uri="{FF2B5EF4-FFF2-40B4-BE49-F238E27FC236}">
                <a16:creationId xmlns:a16="http://schemas.microsoft.com/office/drawing/2014/main" id="{4AFBFD48-E694-587E-7A8A-3B57A418EC72}"/>
              </a:ext>
            </a:extLst>
          </p:cNvPr>
          <p:cNvSpPr>
            <a:spLocks noGrp="1"/>
          </p:cNvSpPr>
          <p:nvPr>
            <p:ph sz="half" idx="1"/>
          </p:nvPr>
        </p:nvSpPr>
        <p:spPr>
          <a:xfrm>
            <a:off x="457200" y="1628800"/>
            <a:ext cx="4038600" cy="288032"/>
          </a:xfrm>
        </p:spPr>
        <p:txBody>
          <a:bodyPr>
            <a:normAutofit fontScale="55000" lnSpcReduction="20000"/>
          </a:bodyPr>
          <a:lstStyle/>
          <a:p>
            <a:endParaRPr lang="ru-RU" dirty="0"/>
          </a:p>
        </p:txBody>
      </p:sp>
      <p:pic>
        <p:nvPicPr>
          <p:cNvPr id="11" name="Объект 10" descr="Изображение выглядит как одежда, человек, мебель, книжный шкаф&#10;&#10;Автоматически созданное описание">
            <a:extLst>
              <a:ext uri="{FF2B5EF4-FFF2-40B4-BE49-F238E27FC236}">
                <a16:creationId xmlns:a16="http://schemas.microsoft.com/office/drawing/2014/main" id="{0017EF42-509B-3E16-8E98-55D3DF6AB87C}"/>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09602" y="2060848"/>
            <a:ext cx="3386334" cy="3368416"/>
          </a:xfrm>
          <a:ln>
            <a:solidFill>
              <a:srgbClr val="0000FF"/>
            </a:solidFill>
          </a:ln>
        </p:spPr>
      </p:pic>
      <p:pic>
        <p:nvPicPr>
          <p:cNvPr id="9" name="Рисунок 8" descr="Изображение выглядит как мебель, человек, одежда, в помещении&#10;&#10;Автоматически созданное описание">
            <a:extLst>
              <a:ext uri="{FF2B5EF4-FFF2-40B4-BE49-F238E27FC236}">
                <a16:creationId xmlns:a16="http://schemas.microsoft.com/office/drawing/2014/main" id="{87E077F0-79E7-0F0B-5709-98E70B6225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2276872"/>
            <a:ext cx="3936486" cy="4127350"/>
          </a:xfrm>
          <a:prstGeom prst="rect">
            <a:avLst/>
          </a:prstGeom>
          <a:ln>
            <a:solidFill>
              <a:srgbClr val="0000FF"/>
            </a:solidFill>
          </a:ln>
        </p:spPr>
      </p:pic>
    </p:spTree>
  </p:cSld>
  <p:clrMapOvr>
    <a:masterClrMapping/>
  </p:clrMapOvr>
  <p:transition>
    <p:wheel spokes="8"/>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dirty="0">
                <a:solidFill>
                  <a:srgbClr val="7030A0"/>
                </a:solidFill>
                <a:latin typeface="Constantia" pitchFamily="18" charset="0"/>
              </a:rPr>
              <a:t>Особо стоит отметить и участие в общешкольных делах, предполагающее формирование патриотического отношения к Отечеству. Традиционным стало проведение  совместно с </a:t>
            </a:r>
            <a:r>
              <a:rPr lang="ru-RU" sz="2000" dirty="0" err="1">
                <a:solidFill>
                  <a:srgbClr val="7030A0"/>
                </a:solidFill>
                <a:latin typeface="Constantia" pitchFamily="18" charset="0"/>
              </a:rPr>
              <a:t>досуговым</a:t>
            </a:r>
            <a:r>
              <a:rPr lang="ru-RU" sz="2000" dirty="0">
                <a:solidFill>
                  <a:srgbClr val="7030A0"/>
                </a:solidFill>
                <a:latin typeface="Constantia" pitchFamily="18" charset="0"/>
              </a:rPr>
              <a:t> центром  Высоково всенародного</a:t>
            </a:r>
            <a:r>
              <a:rPr lang="ru-RU" sz="2000" dirty="0">
                <a:solidFill>
                  <a:srgbClr val="008000"/>
                </a:solidFill>
                <a:latin typeface="Constantia" pitchFamily="18" charset="0"/>
              </a:rPr>
              <a:t> </a:t>
            </a:r>
            <a:r>
              <a:rPr lang="ru-RU" sz="2000" dirty="0">
                <a:solidFill>
                  <a:srgbClr val="FF0000"/>
                </a:solidFill>
                <a:latin typeface="Constantia" pitchFamily="18" charset="0"/>
              </a:rPr>
              <a:t>праздника «Масленица»	</a:t>
            </a:r>
            <a:endParaRPr lang="ru-RU" sz="2000" dirty="0">
              <a:latin typeface="Constantia" pitchFamily="18" charset="0"/>
            </a:endParaRPr>
          </a:p>
        </p:txBody>
      </p:sp>
      <p:pic>
        <p:nvPicPr>
          <p:cNvPr id="1026" name="Picture 2" descr="C:\Users\Высоковская НОШ\Desktop\1711604316360.jpg"/>
          <p:cNvPicPr>
            <a:picLocks noGrp="1" noChangeAspect="1" noChangeArrowheads="1"/>
          </p:cNvPicPr>
          <p:nvPr>
            <p:ph sz="half" idx="1"/>
          </p:nvPr>
        </p:nvPicPr>
        <p:blipFill>
          <a:blip r:embed="rId2" cstate="print"/>
          <a:srcRect/>
          <a:stretch>
            <a:fillRect/>
          </a:stretch>
        </p:blipFill>
        <p:spPr bwMode="auto">
          <a:xfrm>
            <a:off x="214282" y="1643050"/>
            <a:ext cx="2714645" cy="3571877"/>
          </a:xfrm>
          <a:prstGeom prst="rect">
            <a:avLst/>
          </a:prstGeom>
          <a:noFill/>
          <a:ln>
            <a:solidFill>
              <a:srgbClr val="0000FF"/>
            </a:solidFill>
          </a:ln>
        </p:spPr>
      </p:pic>
      <p:pic>
        <p:nvPicPr>
          <p:cNvPr id="1027" name="Picture 3" descr="C:\Users\Высоковская НОШ\Desktop\1711604600088.jpg"/>
          <p:cNvPicPr>
            <a:picLocks noChangeAspect="1" noChangeArrowheads="1"/>
          </p:cNvPicPr>
          <p:nvPr/>
        </p:nvPicPr>
        <p:blipFill>
          <a:blip r:embed="rId3" cstate="print"/>
          <a:srcRect/>
          <a:stretch>
            <a:fillRect/>
          </a:stretch>
        </p:blipFill>
        <p:spPr bwMode="auto">
          <a:xfrm>
            <a:off x="3500430" y="1785926"/>
            <a:ext cx="2500330" cy="2143140"/>
          </a:xfrm>
          <a:prstGeom prst="rect">
            <a:avLst/>
          </a:prstGeom>
          <a:noFill/>
          <a:ln>
            <a:solidFill>
              <a:srgbClr val="0000FF"/>
            </a:solidFill>
          </a:ln>
        </p:spPr>
      </p:pic>
      <p:pic>
        <p:nvPicPr>
          <p:cNvPr id="1028" name="Picture 4" descr="C:\Users\Высоковская НОШ\Desktop\1711604359261-1.jpg"/>
          <p:cNvPicPr>
            <a:picLocks noGrp="1" noChangeAspect="1" noChangeArrowheads="1"/>
          </p:cNvPicPr>
          <p:nvPr>
            <p:ph sz="half" idx="2"/>
          </p:nvPr>
        </p:nvPicPr>
        <p:blipFill>
          <a:blip r:embed="rId4" cstate="print"/>
          <a:srcRect/>
          <a:stretch>
            <a:fillRect/>
          </a:stretch>
        </p:blipFill>
        <p:spPr bwMode="auto">
          <a:xfrm>
            <a:off x="6500826" y="1785926"/>
            <a:ext cx="2143140" cy="2071702"/>
          </a:xfrm>
          <a:prstGeom prst="rect">
            <a:avLst/>
          </a:prstGeom>
          <a:noFill/>
          <a:ln>
            <a:solidFill>
              <a:srgbClr val="0000FF"/>
            </a:solidFill>
          </a:ln>
        </p:spPr>
      </p:pic>
      <p:pic>
        <p:nvPicPr>
          <p:cNvPr id="1029" name="Picture 5" descr="C:\Users\Высоковская НОШ\Desktop\1711604418411.jpg"/>
          <p:cNvPicPr>
            <a:picLocks noChangeAspect="1" noChangeArrowheads="1"/>
          </p:cNvPicPr>
          <p:nvPr/>
        </p:nvPicPr>
        <p:blipFill>
          <a:blip r:embed="rId5" cstate="print"/>
          <a:srcRect/>
          <a:stretch>
            <a:fillRect/>
          </a:stretch>
        </p:blipFill>
        <p:spPr bwMode="auto">
          <a:xfrm>
            <a:off x="4929190" y="4143380"/>
            <a:ext cx="2643206" cy="2500306"/>
          </a:xfrm>
          <a:prstGeom prst="rect">
            <a:avLst/>
          </a:prstGeom>
          <a:noFill/>
          <a:ln>
            <a:solidFill>
              <a:srgbClr val="0000FF"/>
            </a:solidFill>
          </a:ln>
        </p:spPr>
      </p:pic>
    </p:spTree>
  </p:cSld>
  <p:clrMapOvr>
    <a:masterClrMapping/>
  </p:clrMapOvr>
  <p:transition>
    <p:whee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332656"/>
            <a:ext cx="8229600" cy="1143000"/>
          </a:xfrm>
        </p:spPr>
        <p:txBody>
          <a:bodyPr>
            <a:noAutofit/>
          </a:bodyPr>
          <a:lstStyle/>
          <a:p>
            <a:r>
              <a:rPr lang="ru-RU" sz="2000" dirty="0"/>
              <a:t>Крепка </a:t>
            </a:r>
            <a:r>
              <a:rPr lang="ru-RU" sz="2000" b="1" dirty="0"/>
              <a:t>семья</a:t>
            </a:r>
            <a:r>
              <a:rPr lang="ru-RU" sz="2000" dirty="0"/>
              <a:t> – сильна Россия. Праздничная программа «.</a:t>
            </a:r>
            <a:r>
              <a:rPr lang="ru-RU" sz="2000" dirty="0">
                <a:solidFill>
                  <a:schemeClr val="tx1"/>
                </a:solidFill>
                <a:latin typeface="Constantia" pitchFamily="18" charset="0"/>
              </a:rPr>
              <a:t>По вашим письмам.»</a:t>
            </a:r>
          </a:p>
        </p:txBody>
      </p:sp>
      <p:pic>
        <p:nvPicPr>
          <p:cNvPr id="2050" name="Picture 2" descr="C:\Users\Высоковская НОШ\Desktop\1711606949686.jpg"/>
          <p:cNvPicPr>
            <a:picLocks noGrp="1" noChangeAspect="1" noChangeArrowheads="1"/>
          </p:cNvPicPr>
          <p:nvPr>
            <p:ph sz="half" idx="1"/>
          </p:nvPr>
        </p:nvPicPr>
        <p:blipFill>
          <a:blip r:embed="rId2" cstate="print"/>
          <a:srcRect/>
          <a:stretch>
            <a:fillRect/>
          </a:stretch>
        </p:blipFill>
        <p:spPr bwMode="auto">
          <a:xfrm>
            <a:off x="214282" y="2214554"/>
            <a:ext cx="2967062" cy="2480630"/>
          </a:xfrm>
          <a:prstGeom prst="rect">
            <a:avLst/>
          </a:prstGeom>
          <a:noFill/>
          <a:ln>
            <a:solidFill>
              <a:srgbClr val="0000FF"/>
            </a:solidFill>
          </a:ln>
        </p:spPr>
      </p:pic>
      <p:pic>
        <p:nvPicPr>
          <p:cNvPr id="2051" name="Picture 3" descr="C:\Users\Высоковская НОШ\Desktop\1711607004311.jpg"/>
          <p:cNvPicPr>
            <a:picLocks noGrp="1" noChangeAspect="1" noChangeArrowheads="1"/>
          </p:cNvPicPr>
          <p:nvPr>
            <p:ph sz="half" idx="2"/>
          </p:nvPr>
        </p:nvPicPr>
        <p:blipFill>
          <a:blip r:embed="rId3" cstate="print"/>
          <a:srcRect/>
          <a:stretch>
            <a:fillRect/>
          </a:stretch>
        </p:blipFill>
        <p:spPr bwMode="auto">
          <a:xfrm>
            <a:off x="3857620" y="2000240"/>
            <a:ext cx="4929222" cy="4010773"/>
          </a:xfrm>
          <a:prstGeom prst="rect">
            <a:avLst/>
          </a:prstGeom>
          <a:noFill/>
          <a:ln>
            <a:solidFill>
              <a:srgbClr val="0000FF"/>
            </a:solidFill>
          </a:ln>
        </p:spPr>
      </p:pic>
    </p:spTree>
  </p:cSld>
  <p:clrMapOvr>
    <a:masterClrMapping/>
  </p:clrMapOvr>
  <p:transition>
    <p:wheel spokes="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Высоковская НОШ\Desktop\1711606977430.jpg"/>
          <p:cNvPicPr>
            <a:picLocks noGrp="1" noChangeAspect="1" noChangeArrowheads="1"/>
          </p:cNvPicPr>
          <p:nvPr>
            <p:ph sz="half" idx="1"/>
          </p:nvPr>
        </p:nvPicPr>
        <p:blipFill>
          <a:blip r:embed="rId2" cstate="print"/>
          <a:srcRect/>
          <a:stretch>
            <a:fillRect/>
          </a:stretch>
        </p:blipFill>
        <p:spPr bwMode="auto">
          <a:xfrm>
            <a:off x="214282" y="642918"/>
            <a:ext cx="4181476" cy="3357586"/>
          </a:xfrm>
          <a:prstGeom prst="rect">
            <a:avLst/>
          </a:prstGeom>
          <a:noFill/>
          <a:ln>
            <a:solidFill>
              <a:srgbClr val="0000FF"/>
            </a:solidFill>
          </a:ln>
        </p:spPr>
      </p:pic>
      <p:pic>
        <p:nvPicPr>
          <p:cNvPr id="3074" name="Picture 2" descr="C:\Users\Высоковская НОШ\Desktop\1711607023941.jpg"/>
          <p:cNvPicPr>
            <a:picLocks noChangeAspect="1" noChangeArrowheads="1"/>
          </p:cNvPicPr>
          <p:nvPr/>
        </p:nvPicPr>
        <p:blipFill>
          <a:blip r:embed="rId3" cstate="print"/>
          <a:srcRect/>
          <a:stretch>
            <a:fillRect/>
          </a:stretch>
        </p:blipFill>
        <p:spPr bwMode="auto">
          <a:xfrm>
            <a:off x="4572000" y="285728"/>
            <a:ext cx="3929090" cy="5786478"/>
          </a:xfrm>
          <a:prstGeom prst="rect">
            <a:avLst/>
          </a:prstGeom>
          <a:noFill/>
          <a:ln>
            <a:solidFill>
              <a:srgbClr val="0000FF"/>
            </a:solid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dirty="0"/>
              <a:t>Участие в фестивале юных талантов «Мир театра.»</a:t>
            </a:r>
          </a:p>
        </p:txBody>
      </p:sp>
      <p:sp>
        <p:nvSpPr>
          <p:cNvPr id="4" name="Содержимое 3"/>
          <p:cNvSpPr>
            <a:spLocks noGrp="1"/>
          </p:cNvSpPr>
          <p:nvPr>
            <p:ph sz="half" idx="2"/>
          </p:nvPr>
        </p:nvSpPr>
        <p:spPr>
          <a:xfrm flipV="1">
            <a:off x="5572132" y="3500438"/>
            <a:ext cx="1285884" cy="428628"/>
          </a:xfrm>
        </p:spPr>
        <p:txBody>
          <a:bodyPr>
            <a:normAutofit fontScale="92500" lnSpcReduction="20000"/>
          </a:bodyPr>
          <a:lstStyle/>
          <a:p>
            <a:endParaRPr lang="ru-RU" dirty="0"/>
          </a:p>
        </p:txBody>
      </p:sp>
      <p:pic>
        <p:nvPicPr>
          <p:cNvPr id="4098" name="Picture 2" descr="C:\Users\Высоковская НОШ\Desktop\1711607114507-1.jpg"/>
          <p:cNvPicPr>
            <a:picLocks noGrp="1" noChangeAspect="1" noChangeArrowheads="1"/>
          </p:cNvPicPr>
          <p:nvPr>
            <p:ph sz="half" idx="1"/>
          </p:nvPr>
        </p:nvPicPr>
        <p:blipFill>
          <a:blip r:embed="rId2" cstate="print"/>
          <a:srcRect/>
          <a:stretch>
            <a:fillRect/>
          </a:stretch>
        </p:blipFill>
        <p:spPr bwMode="auto">
          <a:xfrm>
            <a:off x="357158" y="2071678"/>
            <a:ext cx="3538534" cy="2972858"/>
          </a:xfrm>
          <a:prstGeom prst="rect">
            <a:avLst/>
          </a:prstGeom>
          <a:noFill/>
          <a:ln>
            <a:solidFill>
              <a:srgbClr val="0000FF"/>
            </a:solidFill>
          </a:ln>
        </p:spPr>
      </p:pic>
      <p:pic>
        <p:nvPicPr>
          <p:cNvPr id="4099" name="Picture 3" descr="C:\Users\Высоковская НОШ\Desktop\1711607056627.jpg"/>
          <p:cNvPicPr>
            <a:picLocks noChangeAspect="1" noChangeArrowheads="1"/>
          </p:cNvPicPr>
          <p:nvPr/>
        </p:nvPicPr>
        <p:blipFill>
          <a:blip r:embed="rId3" cstate="print"/>
          <a:srcRect/>
          <a:stretch>
            <a:fillRect/>
          </a:stretch>
        </p:blipFill>
        <p:spPr bwMode="auto">
          <a:xfrm>
            <a:off x="4429124" y="2714620"/>
            <a:ext cx="4291006" cy="3586163"/>
          </a:xfrm>
          <a:prstGeom prst="rect">
            <a:avLst/>
          </a:prstGeom>
          <a:noFill/>
          <a:ln>
            <a:solidFill>
              <a:srgbClr val="0000FF"/>
            </a:solid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28794" y="1142984"/>
            <a:ext cx="6758006" cy="274654"/>
          </a:xfrm>
        </p:spPr>
        <p:txBody>
          <a:bodyPr>
            <a:normAutofit fontScale="90000"/>
          </a:bodyPr>
          <a:lstStyle/>
          <a:p>
            <a:endParaRPr lang="ru-RU" dirty="0"/>
          </a:p>
        </p:txBody>
      </p:sp>
      <p:sp>
        <p:nvSpPr>
          <p:cNvPr id="3" name="Содержимое 2"/>
          <p:cNvSpPr>
            <a:spLocks noGrp="1"/>
          </p:cNvSpPr>
          <p:nvPr>
            <p:ph sz="half" idx="1"/>
          </p:nvPr>
        </p:nvSpPr>
        <p:spPr>
          <a:xfrm>
            <a:off x="571472" y="2285992"/>
            <a:ext cx="4038600" cy="5114948"/>
          </a:xfrm>
        </p:spPr>
        <p:txBody>
          <a:bodyPr/>
          <a:lstStyle/>
          <a:p>
            <a:endParaRPr lang="ru-RU"/>
          </a:p>
        </p:txBody>
      </p:sp>
      <p:pic>
        <p:nvPicPr>
          <p:cNvPr id="5122" name="Picture 2" descr="C:\Users\Высоковская НОШ\Desktop\1711607084942.jpg"/>
          <p:cNvPicPr>
            <a:picLocks noGrp="1" noChangeAspect="1" noChangeArrowheads="1"/>
          </p:cNvPicPr>
          <p:nvPr>
            <p:ph sz="half" idx="2"/>
          </p:nvPr>
        </p:nvPicPr>
        <p:blipFill>
          <a:blip r:embed="rId2" cstate="print"/>
          <a:srcRect/>
          <a:stretch>
            <a:fillRect/>
          </a:stretch>
        </p:blipFill>
        <p:spPr bwMode="auto">
          <a:xfrm>
            <a:off x="0" y="0"/>
            <a:ext cx="9144000" cy="6858000"/>
          </a:xfrm>
          <a:prstGeom prst="rect">
            <a:avLst/>
          </a:prstGeom>
          <a:noFill/>
          <a:ln>
            <a:solidFill>
              <a:srgbClr val="0000FF"/>
            </a:solid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Знакомство с самобытной культурой тверских карел</a:t>
            </a:r>
          </a:p>
        </p:txBody>
      </p:sp>
      <p:sp>
        <p:nvSpPr>
          <p:cNvPr id="4" name="Содержимое 3"/>
          <p:cNvSpPr>
            <a:spLocks noGrp="1"/>
          </p:cNvSpPr>
          <p:nvPr>
            <p:ph sz="half" idx="2"/>
          </p:nvPr>
        </p:nvSpPr>
        <p:spPr>
          <a:xfrm>
            <a:off x="4643438" y="3000372"/>
            <a:ext cx="4038600" cy="1071570"/>
          </a:xfrm>
        </p:spPr>
        <p:txBody>
          <a:bodyPr/>
          <a:lstStyle/>
          <a:p>
            <a:endParaRPr lang="ru-RU"/>
          </a:p>
        </p:txBody>
      </p:sp>
      <p:pic>
        <p:nvPicPr>
          <p:cNvPr id="8194" name="Picture 2" descr="C:\Users\Высоковская НОШ\Desktop\1711609919404.jpg"/>
          <p:cNvPicPr>
            <a:picLocks noGrp="1" noChangeAspect="1" noChangeArrowheads="1"/>
          </p:cNvPicPr>
          <p:nvPr>
            <p:ph sz="half" idx="1"/>
          </p:nvPr>
        </p:nvPicPr>
        <p:blipFill>
          <a:blip r:embed="rId2" cstate="print"/>
          <a:srcRect/>
          <a:stretch>
            <a:fillRect/>
          </a:stretch>
        </p:blipFill>
        <p:spPr bwMode="auto">
          <a:xfrm>
            <a:off x="2000232" y="1928802"/>
            <a:ext cx="6824682" cy="4429156"/>
          </a:xfrm>
          <a:prstGeom prst="rect">
            <a:avLst/>
          </a:prstGeom>
          <a:noFill/>
          <a:ln>
            <a:solidFill>
              <a:srgbClr val="0000FF"/>
            </a:solid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000" dirty="0"/>
              <a:t>Встречи с </a:t>
            </a:r>
            <a:r>
              <a:rPr lang="ru-RU" sz="2000" dirty="0" err="1"/>
              <a:t>писателем,поэтом,баснописцем,автором</a:t>
            </a:r>
            <a:r>
              <a:rPr lang="ru-RU" sz="2000" dirty="0"/>
              <a:t> детских пьес и стихов Евгением Фёдоровичем Леонтьевым, заслуженным изобретателем  и заслуженным работником культуры </a:t>
            </a:r>
            <a:r>
              <a:rPr lang="ru-RU" sz="2000" dirty="0" err="1"/>
              <a:t>РФ,композитором</a:t>
            </a:r>
            <a:r>
              <a:rPr lang="ru-RU" sz="2000" dirty="0"/>
              <a:t> Викторией Константиновной  Филатовой и знакомство с их творчеством.</a:t>
            </a:r>
          </a:p>
        </p:txBody>
      </p:sp>
      <p:pic>
        <p:nvPicPr>
          <p:cNvPr id="1026" name="Picture 2" descr="C:\Users\Высоковская НОШ\Downloads\IMG_20230927_122401_799.jpg"/>
          <p:cNvPicPr>
            <a:picLocks noChangeAspect="1" noChangeArrowheads="1"/>
          </p:cNvPicPr>
          <p:nvPr/>
        </p:nvPicPr>
        <p:blipFill>
          <a:blip r:embed="rId2" cstate="print"/>
          <a:srcRect/>
          <a:stretch>
            <a:fillRect/>
          </a:stretch>
        </p:blipFill>
        <p:spPr bwMode="auto">
          <a:xfrm>
            <a:off x="642910" y="2071678"/>
            <a:ext cx="2714626" cy="3619501"/>
          </a:xfrm>
          <a:prstGeom prst="rect">
            <a:avLst/>
          </a:prstGeom>
          <a:noFill/>
          <a:ln>
            <a:solidFill>
              <a:srgbClr val="0000FF"/>
            </a:solidFill>
          </a:ln>
        </p:spPr>
      </p:pic>
      <p:pic>
        <p:nvPicPr>
          <p:cNvPr id="1027" name="Picture 3" descr="C:\Users\Высоковская НОШ\Downloads\IMG_20230927_121716_459.jpg"/>
          <p:cNvPicPr>
            <a:picLocks noChangeAspect="1" noChangeArrowheads="1"/>
          </p:cNvPicPr>
          <p:nvPr/>
        </p:nvPicPr>
        <p:blipFill>
          <a:blip r:embed="rId3" cstate="print"/>
          <a:srcRect/>
          <a:stretch>
            <a:fillRect/>
          </a:stretch>
        </p:blipFill>
        <p:spPr bwMode="auto">
          <a:xfrm>
            <a:off x="4857752" y="1643050"/>
            <a:ext cx="3857652" cy="5072098"/>
          </a:xfrm>
          <a:prstGeom prst="rect">
            <a:avLst/>
          </a:prstGeom>
          <a:noFill/>
        </p:spPr>
      </p:pic>
      <p:sp>
        <p:nvSpPr>
          <p:cNvPr id="6" name="Содержимое 5"/>
          <p:cNvSpPr>
            <a:spLocks noGrp="1"/>
          </p:cNvSpPr>
          <p:nvPr>
            <p:ph sz="half" idx="2"/>
          </p:nvPr>
        </p:nvSpPr>
        <p:spPr>
          <a:xfrm>
            <a:off x="4857752" y="1600200"/>
            <a:ext cx="3829048" cy="5114948"/>
          </a:xfrm>
          <a:ln>
            <a:solidFill>
              <a:srgbClr val="0000FF"/>
            </a:solidFill>
          </a:ln>
        </p:spPr>
        <p:txBody>
          <a:bodyPr/>
          <a:lstStyle/>
          <a:p>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a:t>А также с заслуженным работником культуры, актрисой театра и кино, Мариной Георгиевной </a:t>
            </a:r>
            <a:r>
              <a:rPr lang="ru-RU" sz="2000" dirty="0" err="1"/>
              <a:t>Лобышевой</a:t>
            </a:r>
            <a:r>
              <a:rPr lang="ru-RU" sz="2000" dirty="0"/>
              <a:t> – </a:t>
            </a:r>
            <a:r>
              <a:rPr lang="ru-RU" sz="2000" dirty="0" err="1"/>
              <a:t>Ганчук</a:t>
            </a:r>
            <a:r>
              <a:rPr lang="ru-RU" sz="2000" dirty="0"/>
              <a:t>, частой гостьей в нашей школе.</a:t>
            </a:r>
          </a:p>
        </p:txBody>
      </p:sp>
      <p:pic>
        <p:nvPicPr>
          <p:cNvPr id="6146" name="Picture 2" descr="C:\Users\Высоковская НОШ\Desktop\1711609124154.jpg"/>
          <p:cNvPicPr>
            <a:picLocks noGrp="1" noChangeAspect="1" noChangeArrowheads="1"/>
          </p:cNvPicPr>
          <p:nvPr>
            <p:ph sz="half" idx="1"/>
          </p:nvPr>
        </p:nvPicPr>
        <p:blipFill>
          <a:blip r:embed="rId2" cstate="print"/>
          <a:srcRect/>
          <a:stretch>
            <a:fillRect/>
          </a:stretch>
        </p:blipFill>
        <p:spPr bwMode="auto">
          <a:xfrm>
            <a:off x="642910" y="1500174"/>
            <a:ext cx="3198333" cy="4000529"/>
          </a:xfrm>
          <a:prstGeom prst="rect">
            <a:avLst/>
          </a:prstGeom>
          <a:noFill/>
          <a:ln>
            <a:solidFill>
              <a:srgbClr val="0000FF"/>
            </a:solidFill>
          </a:ln>
        </p:spPr>
      </p:pic>
      <p:pic>
        <p:nvPicPr>
          <p:cNvPr id="9218" name="Picture 2" descr="C:\Users\Высоковская НОШ\Desktop\1711615774122.jpg"/>
          <p:cNvPicPr>
            <a:picLocks noGrp="1" noChangeAspect="1" noChangeArrowheads="1"/>
          </p:cNvPicPr>
          <p:nvPr>
            <p:ph sz="half" idx="2"/>
          </p:nvPr>
        </p:nvPicPr>
        <p:blipFill>
          <a:blip r:embed="rId3" cstate="print"/>
          <a:srcRect/>
          <a:stretch>
            <a:fillRect/>
          </a:stretch>
        </p:blipFill>
        <p:spPr bwMode="auto">
          <a:xfrm>
            <a:off x="4357686" y="1571612"/>
            <a:ext cx="4429156" cy="5072098"/>
          </a:xfrm>
          <a:prstGeom prst="rect">
            <a:avLst/>
          </a:prstGeom>
          <a:noFill/>
          <a:ln>
            <a:solidFill>
              <a:srgbClr val="0000FF"/>
            </a:solid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3008313" cy="1246460"/>
          </a:xfrm>
        </p:spPr>
        <p:txBody>
          <a:bodyPr>
            <a:normAutofit fontScale="90000"/>
          </a:bodyPr>
          <a:lstStyle/>
          <a:p>
            <a:pPr algn="ctr"/>
            <a:r>
              <a:rPr lang="ru-RU" dirty="0">
                <a:solidFill>
                  <a:srgbClr val="FF0000"/>
                </a:solidFill>
                <a:latin typeface="Constantia" pitchFamily="18" charset="0"/>
              </a:rPr>
              <a:t>Вот в таких делах  формируется коллектив и воспитываются патриоты!</a:t>
            </a:r>
            <a:br>
              <a:rPr lang="ru-RU" dirty="0">
                <a:latin typeface="Constantia" pitchFamily="18" charset="0"/>
              </a:rPr>
            </a:br>
            <a:endParaRPr lang="ru-RU" dirty="0">
              <a:latin typeface="Constantia" pitchFamily="18" charset="0"/>
            </a:endParaRPr>
          </a:p>
        </p:txBody>
      </p:sp>
      <p:sp>
        <p:nvSpPr>
          <p:cNvPr id="4" name="Текст 3"/>
          <p:cNvSpPr>
            <a:spLocks noGrp="1"/>
          </p:cNvSpPr>
          <p:nvPr>
            <p:ph type="body" sz="half" idx="2"/>
          </p:nvPr>
        </p:nvSpPr>
        <p:spPr>
          <a:xfrm>
            <a:off x="457200" y="1052736"/>
            <a:ext cx="3898776" cy="5073427"/>
          </a:xfrm>
        </p:spPr>
        <p:txBody>
          <a:bodyPr>
            <a:noAutofit/>
          </a:bodyPr>
          <a:lstStyle/>
          <a:p>
            <a:r>
              <a:rPr lang="ru-RU" sz="1800" dirty="0">
                <a:latin typeface="Constantia" pitchFamily="18" charset="0"/>
              </a:rPr>
              <a:t>Особое внимание в работе с детьми уделяется и воспитанию толерантности – умения терпеть, мириться с чужим мнением, быть снисходительным к поступкам других людей. 	</a:t>
            </a:r>
            <a:r>
              <a:rPr lang="ru-RU" sz="1800" dirty="0">
                <a:solidFill>
                  <a:srgbClr val="FF0000"/>
                </a:solidFill>
                <a:latin typeface="Constantia" pitchFamily="18" charset="0"/>
              </a:rPr>
              <a:t>Ожидаемые результаты: </a:t>
            </a:r>
            <a:r>
              <a:rPr lang="ru-RU" sz="1800" dirty="0">
                <a:latin typeface="Constantia" pitchFamily="18" charset="0"/>
              </a:rPr>
              <a:t> в процессе патриотического воспитания у обучающихся   должны быть сформированы следующие качества личности: активная гражданская позиция; способность нести личную ответственность за судьбу своей семьи, села, Родины; чувство патриотизма, верности Родине и готовности служения Отечеству; духовность, нравственность, личная и общественная ответственность; - способность к саморазвитию.</a:t>
            </a:r>
          </a:p>
        </p:txBody>
      </p:sp>
      <p:pic>
        <p:nvPicPr>
          <p:cNvPr id="7170" name="Picture 2" descr="C:\Users\Высоковская НОШ\Desktop\1711610361694.jpg"/>
          <p:cNvPicPr>
            <a:picLocks noChangeAspect="1" noChangeArrowheads="1"/>
          </p:cNvPicPr>
          <p:nvPr/>
        </p:nvPicPr>
        <p:blipFill>
          <a:blip r:embed="rId2" cstate="print"/>
          <a:srcRect/>
          <a:stretch>
            <a:fillRect/>
          </a:stretch>
        </p:blipFill>
        <p:spPr bwMode="auto">
          <a:xfrm>
            <a:off x="4643438" y="214290"/>
            <a:ext cx="3929090" cy="2928958"/>
          </a:xfrm>
          <a:prstGeom prst="rect">
            <a:avLst/>
          </a:prstGeom>
          <a:noFill/>
          <a:ln>
            <a:solidFill>
              <a:srgbClr val="0000FF"/>
            </a:solidFill>
          </a:ln>
        </p:spPr>
      </p:pic>
      <p:sp>
        <p:nvSpPr>
          <p:cNvPr id="7" name="Содержимое 6"/>
          <p:cNvSpPr>
            <a:spLocks noGrp="1"/>
          </p:cNvSpPr>
          <p:nvPr>
            <p:ph idx="1"/>
          </p:nvPr>
        </p:nvSpPr>
        <p:spPr>
          <a:xfrm flipV="1">
            <a:off x="5572132" y="1142983"/>
            <a:ext cx="3111486" cy="45719"/>
          </a:xfrm>
        </p:spPr>
        <p:txBody>
          <a:bodyPr>
            <a:normAutofit fontScale="25000" lnSpcReduction="20000"/>
          </a:bodyPr>
          <a:lstStyle/>
          <a:p>
            <a:endParaRPr lang="ru-RU" dirty="0"/>
          </a:p>
        </p:txBody>
      </p:sp>
      <p:pic>
        <p:nvPicPr>
          <p:cNvPr id="7171" name="Picture 3" descr="C:\Users\Высоковская НОШ\Desktop\1711610336072.jpg"/>
          <p:cNvPicPr>
            <a:picLocks noChangeAspect="1" noChangeArrowheads="1"/>
          </p:cNvPicPr>
          <p:nvPr/>
        </p:nvPicPr>
        <p:blipFill>
          <a:blip r:embed="rId3" cstate="print"/>
          <a:srcRect/>
          <a:stretch>
            <a:fillRect/>
          </a:stretch>
        </p:blipFill>
        <p:spPr bwMode="auto">
          <a:xfrm>
            <a:off x="5429256" y="3286124"/>
            <a:ext cx="3381360" cy="3286172"/>
          </a:xfrm>
          <a:prstGeom prst="rect">
            <a:avLst/>
          </a:prstGeom>
          <a:noFill/>
          <a:ln>
            <a:solidFill>
              <a:srgbClr val="0000FF"/>
            </a:solidFill>
          </a:ln>
        </p:spPr>
      </p:pic>
    </p:spTree>
  </p:cSld>
  <p:clrMapOvr>
    <a:masterClrMapping/>
  </p:clrMapOvr>
  <p:transition>
    <p:wheel spokes="8"/>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lh4.ggpht.com/1SaLiBuiXSZ17NVEySwrGi9q0ZUxJ41cDI0xOmHkHn53-bQTrSuuLV9z_jmM7rePUQ=h900"/>
          <p:cNvPicPr/>
          <p:nvPr/>
        </p:nvPicPr>
        <p:blipFill>
          <a:blip r:embed="rId2" cstate="print"/>
          <a:srcRect/>
          <a:stretch>
            <a:fillRect/>
          </a:stretch>
        </p:blipFill>
        <p:spPr bwMode="auto">
          <a:xfrm>
            <a:off x="0" y="0"/>
            <a:ext cx="9144000" cy="6857999"/>
          </a:xfrm>
          <a:prstGeom prst="rect">
            <a:avLst/>
          </a:prstGeom>
          <a:noFill/>
          <a:ln w="9525">
            <a:noFill/>
            <a:miter lim="800000"/>
            <a:headEnd/>
            <a:tailEnd/>
          </a:ln>
        </p:spPr>
      </p:pic>
      <p:sp>
        <p:nvSpPr>
          <p:cNvPr id="3" name="Прямоугольник 2"/>
          <p:cNvSpPr/>
          <p:nvPr/>
        </p:nvSpPr>
        <p:spPr>
          <a:xfrm>
            <a:off x="857224" y="428604"/>
            <a:ext cx="4340909" cy="707886"/>
          </a:xfrm>
          <a:prstGeom prst="rect">
            <a:avLst/>
          </a:prstGeom>
        </p:spPr>
        <p:txBody>
          <a:bodyPr wrap="square">
            <a:spAutoFit/>
          </a:bodyPr>
          <a:lstStyle/>
          <a:p>
            <a:r>
              <a:rPr lang="ru-RU" sz="4000" b="1" i="1" dirty="0">
                <a:solidFill>
                  <a:schemeClr val="accent2">
                    <a:lumMod val="50000"/>
                  </a:schemeClr>
                </a:solidFill>
                <a:latin typeface="MinionCyr-Italic" pitchFamily="2" charset="0"/>
              </a:rPr>
              <a:t>СЧАСТЬЯ,</a:t>
            </a:r>
          </a:p>
        </p:txBody>
      </p:sp>
      <p:sp>
        <p:nvSpPr>
          <p:cNvPr id="4" name="Прямоугольник 3"/>
          <p:cNvSpPr/>
          <p:nvPr/>
        </p:nvSpPr>
        <p:spPr>
          <a:xfrm>
            <a:off x="3214678" y="2214554"/>
            <a:ext cx="5214974" cy="769441"/>
          </a:xfrm>
          <a:prstGeom prst="rect">
            <a:avLst/>
          </a:prstGeom>
        </p:spPr>
        <p:txBody>
          <a:bodyPr wrap="square">
            <a:spAutoFit/>
          </a:bodyPr>
          <a:lstStyle/>
          <a:p>
            <a:r>
              <a:rPr lang="ru-RU" sz="4400" b="1" i="1" dirty="0">
                <a:solidFill>
                  <a:srgbClr val="00B050"/>
                </a:solidFill>
                <a:latin typeface="MinionCyr-Italic" pitchFamily="2" charset="0"/>
              </a:rPr>
              <a:t>РАДОСТИ,</a:t>
            </a:r>
          </a:p>
        </p:txBody>
      </p:sp>
      <p:sp>
        <p:nvSpPr>
          <p:cNvPr id="5" name="Прямоугольник 4"/>
          <p:cNvSpPr/>
          <p:nvPr/>
        </p:nvSpPr>
        <p:spPr>
          <a:xfrm>
            <a:off x="1000100" y="3857628"/>
            <a:ext cx="7715304" cy="2800767"/>
          </a:xfrm>
          <a:prstGeom prst="rect">
            <a:avLst/>
          </a:prstGeom>
        </p:spPr>
        <p:txBody>
          <a:bodyPr wrap="square">
            <a:spAutoFit/>
          </a:bodyPr>
          <a:lstStyle/>
          <a:p>
            <a:endParaRPr lang="ru-RU" sz="4400" b="1" i="1" dirty="0">
              <a:solidFill>
                <a:srgbClr val="002060"/>
              </a:solidFill>
              <a:latin typeface="MinionCyr-Italic" pitchFamily="2" charset="0"/>
            </a:endParaRPr>
          </a:p>
          <a:p>
            <a:endParaRPr lang="ru-RU" sz="4400" b="1" i="1" dirty="0">
              <a:solidFill>
                <a:schemeClr val="accent2">
                  <a:lumMod val="50000"/>
                </a:schemeClr>
              </a:solidFill>
              <a:latin typeface="MinionCyr-Italic" pitchFamily="2" charset="0"/>
            </a:endParaRPr>
          </a:p>
          <a:p>
            <a:r>
              <a:rPr lang="ru-RU" sz="4400" b="1" i="1" dirty="0">
                <a:solidFill>
                  <a:srgbClr val="002060"/>
                </a:solidFill>
                <a:latin typeface="MinionCyr-Italic" pitchFamily="2" charset="0"/>
              </a:rPr>
              <a:t>СЕМЕЙНОГО </a:t>
            </a:r>
          </a:p>
          <a:p>
            <a:r>
              <a:rPr lang="ru-RU" sz="4400" b="1" i="1" dirty="0">
                <a:solidFill>
                  <a:srgbClr val="002060"/>
                </a:solidFill>
                <a:latin typeface="MinionCyr-Italic" pitchFamily="2" charset="0"/>
              </a:rPr>
              <a:t>        БЛАГОПОЛУЧИЯ!!!</a:t>
            </a:r>
          </a:p>
        </p:txBody>
      </p:sp>
      <p:sp>
        <p:nvSpPr>
          <p:cNvPr id="6" name="Прямоугольник 5"/>
          <p:cNvSpPr/>
          <p:nvPr/>
        </p:nvSpPr>
        <p:spPr>
          <a:xfrm>
            <a:off x="6286512" y="500042"/>
            <a:ext cx="2357454" cy="769441"/>
          </a:xfrm>
          <a:prstGeom prst="rect">
            <a:avLst/>
          </a:prstGeom>
        </p:spPr>
        <p:txBody>
          <a:bodyPr wrap="square">
            <a:spAutoFit/>
          </a:bodyPr>
          <a:lstStyle/>
          <a:p>
            <a:r>
              <a:rPr lang="ru-RU" sz="4400" b="1" i="1" dirty="0">
                <a:solidFill>
                  <a:srgbClr val="FF0000"/>
                </a:solidFill>
                <a:latin typeface="MinionCyr-Italic" pitchFamily="2" charset="0"/>
              </a:rPr>
              <a:t>ЛЮБВИ,</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Источники </a:t>
            </a:r>
          </a:p>
        </p:txBody>
      </p:sp>
      <p:sp>
        <p:nvSpPr>
          <p:cNvPr id="3" name="Содержимое 2"/>
          <p:cNvSpPr>
            <a:spLocks noGrp="1"/>
          </p:cNvSpPr>
          <p:nvPr>
            <p:ph idx="1"/>
          </p:nvPr>
        </p:nvSpPr>
        <p:spPr>
          <a:xfrm>
            <a:off x="357158" y="1571612"/>
            <a:ext cx="8501122" cy="4857784"/>
          </a:xfrm>
        </p:spPr>
        <p:txBody>
          <a:bodyPr>
            <a:normAutofit/>
          </a:bodyPr>
          <a:lstStyle/>
          <a:p>
            <a:r>
              <a:rPr lang="ru-RU" sz="1600" dirty="0"/>
              <a:t>Флаг России </a:t>
            </a:r>
            <a:r>
              <a:rPr lang="en-US" sz="1600" dirty="0">
                <a:hlinkClick r:id="rId2"/>
              </a:rPr>
              <a:t>http://mkrf.ru/upload/iblock/b84/b84664730cff49343133bf8217973877.jpg</a:t>
            </a:r>
            <a:r>
              <a:rPr lang="ru-RU" sz="1600" dirty="0"/>
              <a:t> </a:t>
            </a:r>
          </a:p>
          <a:p>
            <a:r>
              <a:rPr lang="ru-RU" sz="1600" dirty="0"/>
              <a:t>Ветка березы </a:t>
            </a:r>
            <a:r>
              <a:rPr lang="en-US" sz="1600" dirty="0">
                <a:hlinkClick r:id="rId3"/>
              </a:rPr>
              <a:t>https://img-fotki.yandex.ru/get/15510/212433154.61/0_135c3f_c7b7f036_L.jpg</a:t>
            </a:r>
            <a:endParaRPr lang="ru-RU" sz="1600" dirty="0"/>
          </a:p>
          <a:p>
            <a:r>
              <a:rPr lang="ru-RU" sz="1600" dirty="0"/>
              <a:t>Ромашки </a:t>
            </a:r>
            <a:r>
              <a:rPr lang="en-US" sz="1600" dirty="0">
                <a:hlinkClick r:id="rId4"/>
              </a:rPr>
              <a:t>http://www.promopharma.it/wp-content/uploads/2014/11/margh-lacrimilla-2.png</a:t>
            </a:r>
            <a:r>
              <a:rPr lang="ru-RU" sz="1600" dirty="0"/>
              <a:t> </a:t>
            </a:r>
          </a:p>
          <a:p>
            <a:r>
              <a:rPr lang="ru-RU" sz="1600" dirty="0"/>
              <a:t>Ромашка </a:t>
            </a:r>
            <a:r>
              <a:rPr lang="en-US" sz="1600" dirty="0">
                <a:hlinkClick r:id="rId5"/>
              </a:rPr>
              <a:t>http://www.playcast.ru/uploads/2016/05/20/18719641.png</a:t>
            </a:r>
            <a:r>
              <a:rPr lang="ru-RU" sz="1600" dirty="0"/>
              <a:t> </a:t>
            </a:r>
          </a:p>
          <a:p>
            <a:endParaRPr lang="ru-RU" sz="1600"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11708658</TotalTime>
  <Words>1635</Words>
  <Application>Microsoft Office PowerPoint</Application>
  <PresentationFormat>Экран (4:3)</PresentationFormat>
  <Paragraphs>63</Paragraphs>
  <Slides>34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34</vt:i4>
      </vt:variant>
    </vt:vector>
  </HeadingPairs>
  <TitlesOfParts>
    <vt:vector size="41" baseType="lpstr">
      <vt:lpstr>Arial</vt:lpstr>
      <vt:lpstr>Calibri</vt:lpstr>
      <vt:lpstr>Constantia</vt:lpstr>
      <vt:lpstr>MinionCyr-Italic</vt:lpstr>
      <vt:lpstr>Monotype Corsiva</vt:lpstr>
      <vt:lpstr>Times New Roman</vt:lpstr>
      <vt:lpstr>Тема Office</vt:lpstr>
      <vt:lpstr>Обобщение опыта на заседании районного методического объединения учителей начальных классов «Патриотическое воспитание младших школьников как условие эффективной реализации Концепции духовно-нравственного воспитания и развития школьников»     </vt:lpstr>
      <vt:lpstr>Что такое патриотизм?</vt:lpstr>
      <vt:lpstr>Обобщение опыта</vt:lpstr>
      <vt:lpstr>Узнаём, почему в нашей стране такие государственные символы, что они  означают.                                                                               </vt:lpstr>
      <vt:lpstr>Презентация PowerPoint</vt:lpstr>
      <vt:lpstr> Урочная деятельность. Патриотическое воспитание          заложено в каждом уроке. </vt:lpstr>
      <vt:lpstr>В работе используем проектную и исследовательскую деятельность, направленную на самостоятельное добывание  знаний  по  истории нашего села, семьи. </vt:lpstr>
      <vt:lpstr>Наше новое поколение должно знать наших героев-земляков, гордиться ими и чтить память тех, кого нет уже с нами, кто дал им возможность жить в такой замечательной стране. </vt:lpstr>
      <vt:lpstr>Знакомиться с артефактами Великой Отечественной войны.</vt:lpstr>
      <vt:lpstr>Ценно и то, что проектная деятельность позволяет объединить детей, родителей и учителей в совместную творческую, исследовательскую деятельность и формировать настоящее сообщество детей и взрослых. Над проектами мы работаем длительное время. Темы проектов самые разные.</vt:lpstr>
      <vt:lpstr>Патриотическое воспитание во внеурочной                 деятельности.  </vt:lpstr>
      <vt:lpstr> </vt:lpstr>
      <vt:lpstr>Презентация PowerPoint</vt:lpstr>
      <vt:lpstr>         В мире устного народного творчества    </vt:lpstr>
      <vt:lpstr> </vt:lpstr>
      <vt:lpstr>Общешкольное мероприятие «День матери»</vt:lpstr>
      <vt:lpstr>«Мамино кафе»</vt:lpstr>
      <vt:lpstr>«Славим возраст золотой!» </vt:lpstr>
      <vt:lpstr>Классные часы «Моя малая родина», « Я - гражданин», «Чтобы помнили» ... Важно, чтобы у ребенка проявлялась гражданственность в чувствах, в сознании, в поведении. Способность сопереживания и внимательного  отношения  к окружающим людям, товарищам. Стало традицией  школы проводить часы общения, т.е. празднования Дня  23 февраля .</vt:lpstr>
      <vt:lpstr>Помним сердцем. </vt:lpstr>
      <vt:lpstr>Эффективную воспитательную цепочку по воспитанию патриотизма в нашей работе составляет ,кроме любви  к родителям, родному дому, к родным и близким людям,  воспитание и уважение к старшим, к людям труда (приобщение детей к традициям народа, стремление чтить память погибших воинов, проявление уважения к людям пожилого возраста), это любовь к родной природе.         Трудовой десант  «Чистый школьный двор»</vt:lpstr>
      <vt:lpstr>Презентация PowerPoint</vt:lpstr>
      <vt:lpstr>Воспитание интереса к промышленным объектам района, любви к родному краю через знакомство с населением и их основными занятиями....</vt:lpstr>
      <vt:lpstr>Особо стоит отметить и участие в общешкольных делах, предполагающее формирование патриотического отношения к Отечеству. Традиционным стало проведение  совместно с досуговым центром  Высоково всенародного праздника «Масленица» </vt:lpstr>
      <vt:lpstr>Крепка семья – сильна Россия. Праздничная программа «.По вашим письмам.»</vt:lpstr>
      <vt:lpstr>Презентация PowerPoint</vt:lpstr>
      <vt:lpstr>Участие в фестивале юных талантов «Мир театра.»</vt:lpstr>
      <vt:lpstr>Презентация PowerPoint</vt:lpstr>
      <vt:lpstr>Знакомство с самобытной культурой тверских карел</vt:lpstr>
      <vt:lpstr>Встречи с писателем,поэтом,баснописцем,автором детских пьес и стихов Евгением Фёдоровичем Леонтьевым, заслуженным изобретателем  и заслуженным работником культуры РФ,композитором Викторией Константиновной  Филатовой и знакомство с их творчеством.</vt:lpstr>
      <vt:lpstr>А также с заслуженным работником культуры, актрисой театра и кино, Мариной Георгиевной Лобышевой – Ганчук, частой гостьей в нашей школе.</vt:lpstr>
      <vt:lpstr>Вот в таких делах  формируется коллектив и воспитываются патриоты! </vt:lpstr>
      <vt:lpstr>Презентация PowerPoint</vt:lpstr>
      <vt:lpstr>Источники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Высоковская НОШ</cp:lastModifiedBy>
  <cp:revision>129</cp:revision>
  <dcterms:modified xsi:type="dcterms:W3CDTF">2025-10-29T09:14:41Z</dcterms:modified>
</cp:coreProperties>
</file>