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3" r:id="rId7"/>
    <p:sldId id="262" r:id="rId8"/>
    <p:sldId id="264" r:id="rId9"/>
    <p:sldId id="265" r:id="rId10"/>
    <p:sldId id="266" r:id="rId11"/>
    <p:sldId id="267" r:id="rId12"/>
    <p:sldId id="268" r:id="rId13"/>
    <p:sldId id="269" r:id="rId14"/>
    <p:sldId id="270" r:id="rId15"/>
    <p:sldId id="271"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4167229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1623945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3597927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2399108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4121632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2882081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754206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596442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10717613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2514789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98D5EBF-BABC-48F0-914D-A78BDE6ECA7A}" type="datetimeFigureOut">
              <a:rPr lang="ru-RU" smtClean="0"/>
              <a:pPr/>
              <a:t>17.04.2022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4181324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8D5EBF-BABC-48F0-914D-A78BDE6ECA7A}" type="datetimeFigureOut">
              <a:rPr lang="ru-RU" smtClean="0"/>
              <a:pPr/>
              <a:t>17.04.2022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013684-2317-4CAF-9331-B1FA845B1737}" type="slidenum">
              <a:rPr lang="ru-RU" smtClean="0"/>
              <a:pPr/>
              <a:t>‹#›</a:t>
            </a:fld>
            <a:endParaRPr lang="ru-RU"/>
          </a:p>
        </p:txBody>
      </p:sp>
    </p:spTree>
    <p:extLst>
      <p:ext uri="{BB962C8B-B14F-4D97-AF65-F5344CB8AC3E}">
        <p14:creationId xmlns:p14="http://schemas.microsoft.com/office/powerpoint/2010/main" xmlns="" val="2177763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nsportal.ru/shkola/biologiya/library/2013/11/08/individualnoe-razvitie-organizmov-ontogenez" TargetMode="External"/><Relationship Id="rId2" Type="http://schemas.openxmlformats.org/officeDocument/2006/relationships/hyperlink" Target="https://infourok.ru/prezentaciya-individualnoe-razvitie-organizma-k-uroku-klassa-2406827.html" TargetMode="External"/><Relationship Id="rId1" Type="http://schemas.openxmlformats.org/officeDocument/2006/relationships/slideLayout" Target="../slideLayouts/slideLayout2.xml"/><Relationship Id="rId6" Type="http://schemas.openxmlformats.org/officeDocument/2006/relationships/hyperlink" Target="https://www.bvc56.ru/%D0%BE%D0%B1%D1%89%D0%B0%D1%8F-%D0%B1%D0%B8%D0%BE%D0%BB%D0%BE%D0%B3%D0%B8%D1%8F/%D0%BF%D0%B0%D1%80%D0%B0%D0%B3%D1%80%D0%B0%D1%84-23/" TargetMode="External"/><Relationship Id="rId5" Type="http://schemas.openxmlformats.org/officeDocument/2006/relationships/hyperlink" Target="https://zaochnik.com/spravochnik/pedagogika/teorija-vospitanija/postembrionalnoe-razvitije-cheloveka/" TargetMode="External"/><Relationship Id="rId4" Type="http://schemas.openxmlformats.org/officeDocument/2006/relationships/hyperlink" Target="https://www.yaklass.ru/p/biologia/9-klass/razmnozhenie-zhivykh-organizmov-88881/etapy-individualnogo-razvitiia-organizmov-ontogenez-302901/re-16f390ce-7f92-46f6-ae46-2537ee6d80b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0" y="0"/>
            <a:ext cx="12192000" cy="6858000"/>
          </a:xfrm>
        </p:spPr>
        <p:txBody>
          <a:bodyPr>
            <a:normAutofit/>
          </a:bodyPr>
          <a:lstStyle/>
          <a:p>
            <a:endParaRPr lang="ru-RU" dirty="0" smtClean="0"/>
          </a:p>
          <a:p>
            <a:r>
              <a:rPr lang="ru-RU" dirty="0" smtClean="0">
                <a:latin typeface="Times New Roman" panose="02020603050405020304" pitchFamily="18" charset="0"/>
                <a:cs typeface="Times New Roman" panose="02020603050405020304" pitchFamily="18" charset="0"/>
              </a:rPr>
              <a:t>Муниципальное бюджетное общеобразовательное учреждение</a:t>
            </a:r>
          </a:p>
          <a:p>
            <a:r>
              <a:rPr lang="ru-RU" dirty="0" smtClean="0">
                <a:latin typeface="Times New Roman" panose="02020603050405020304" pitchFamily="18" charset="0"/>
                <a:cs typeface="Times New Roman" panose="02020603050405020304" pitchFamily="18" charset="0"/>
              </a:rPr>
              <a:t>Г. Астрахани</a:t>
            </a:r>
          </a:p>
          <a:p>
            <a:r>
              <a:rPr lang="ru-RU" dirty="0" smtClean="0">
                <a:latin typeface="Times New Roman" panose="02020603050405020304" pitchFamily="18" charset="0"/>
                <a:cs typeface="Times New Roman" panose="02020603050405020304" pitchFamily="18" charset="0"/>
              </a:rPr>
              <a:t>«Средняя общеобразовательная школа №56 имени А.С.Пушкина»</a:t>
            </a:r>
          </a:p>
          <a:p>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Индивидуальный проект</a:t>
            </a:r>
          </a:p>
          <a:p>
            <a:r>
              <a:rPr lang="ru-RU" dirty="0">
                <a:latin typeface="Times New Roman" panose="02020603050405020304" pitchFamily="18" charset="0"/>
                <a:cs typeface="Times New Roman" panose="02020603050405020304" pitchFamily="18" charset="0"/>
              </a:rPr>
              <a:t>п</a:t>
            </a:r>
            <a:r>
              <a:rPr lang="ru-RU" dirty="0" smtClean="0">
                <a:latin typeface="Times New Roman" panose="02020603050405020304" pitchFamily="18" charset="0"/>
                <a:cs typeface="Times New Roman" panose="02020603050405020304" pitchFamily="18" charset="0"/>
              </a:rPr>
              <a:t>о теме</a:t>
            </a:r>
            <a:r>
              <a:rPr lang="en-US" dirty="0" smtClean="0">
                <a:latin typeface="Times New Roman" panose="02020603050405020304" pitchFamily="18" charset="0"/>
                <a:cs typeface="Times New Roman" panose="02020603050405020304" pitchFamily="18" charset="0"/>
              </a:rPr>
              <a:t>:</a:t>
            </a:r>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«Индивидуальное развитие»</a:t>
            </a:r>
          </a:p>
          <a:p>
            <a:endParaRPr lang="ru-RU" dirty="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Обучающаяся</a:t>
            </a:r>
            <a:r>
              <a:rPr lang="en-US"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Солдатова Анна Ивановна</a:t>
            </a:r>
          </a:p>
          <a:p>
            <a:pPr algn="r"/>
            <a:endParaRPr lang="ru-RU" dirty="0" smtClean="0">
              <a:latin typeface="Times New Roman" panose="02020603050405020304" pitchFamily="18" charset="0"/>
              <a:cs typeface="Times New Roman" panose="02020603050405020304" pitchFamily="18" charset="0"/>
            </a:endParaRPr>
          </a:p>
          <a:p>
            <a:pPr algn="r"/>
            <a:r>
              <a:rPr lang="ru-RU" dirty="0" smtClean="0">
                <a:latin typeface="Times New Roman" panose="02020603050405020304" pitchFamily="18" charset="0"/>
                <a:cs typeface="Times New Roman" panose="02020603050405020304" pitchFamily="18" charset="0"/>
              </a:rPr>
              <a:t>Руководитель проекта</a:t>
            </a:r>
            <a:r>
              <a:rPr lang="en-US"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Калмыкова Лариса Павловна</a:t>
            </a:r>
          </a:p>
          <a:p>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г. Астрахань, 2022</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364432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143000"/>
          </a:xfrm>
        </p:spPr>
        <p:txBody>
          <a:bodyPr/>
          <a:lstStyle/>
          <a:p>
            <a:pPr algn="ctr"/>
            <a:r>
              <a:rPr lang="ru-RU" dirty="0" smtClean="0">
                <a:latin typeface="Times New Roman" panose="02020603050405020304" pitchFamily="18" charset="0"/>
                <a:cs typeface="Times New Roman" panose="02020603050405020304" pitchFamily="18" charset="0"/>
              </a:rPr>
              <a:t>Оглавление </a:t>
            </a:r>
            <a:endParaRPr lang="ru-RU" dirty="0">
              <a:latin typeface="Times New Roman" panose="02020603050405020304" pitchFamily="18" charset="0"/>
              <a:cs typeface="Times New Roman" panose="02020603050405020304" pitchFamily="18" charset="0"/>
            </a:endParaRPr>
          </a:p>
        </p:txBody>
      </p:sp>
      <p:sp>
        <p:nvSpPr>
          <p:cNvPr id="3" name="Текст 2"/>
          <p:cNvSpPr>
            <a:spLocks noGrp="1"/>
          </p:cNvSpPr>
          <p:nvPr>
            <p:ph type="body" idx="1"/>
          </p:nvPr>
        </p:nvSpPr>
        <p:spPr>
          <a:xfrm>
            <a:off x="0" y="1277471"/>
            <a:ext cx="12192000" cy="5549619"/>
          </a:xfrm>
        </p:spPr>
        <p:txBody>
          <a:bodyPr>
            <a:normAutofit fontScale="92500" lnSpcReduction="10000"/>
          </a:bodyPr>
          <a:lstStyle/>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Введение</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Онтогенез</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Ученые эмбриологии</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Эмбриональный период онтогенеза</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Типы эмбрионального развития </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Характер процессов развития</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Постэмбриональное развитие</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Дорепродуктивный период</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Репродуктивный период</a:t>
            </a:r>
          </a:p>
          <a:p>
            <a:pPr marL="742950" indent="-742950">
              <a:buAutoNum type="arabicPeriod"/>
            </a:pPr>
            <a:r>
              <a:rPr lang="ru-RU" sz="2800" dirty="0" err="1" smtClean="0">
                <a:solidFill>
                  <a:schemeClr val="tx1"/>
                </a:solidFill>
                <a:latin typeface="Times New Roman" panose="02020603050405020304" pitchFamily="18" charset="0"/>
                <a:cs typeface="Times New Roman" panose="02020603050405020304" pitchFamily="18" charset="0"/>
              </a:rPr>
              <a:t>Пострепродуктивный</a:t>
            </a:r>
            <a:r>
              <a:rPr lang="ru-RU" sz="2800" dirty="0" smtClean="0">
                <a:solidFill>
                  <a:schemeClr val="tx1"/>
                </a:solidFill>
                <a:latin typeface="Times New Roman" panose="02020603050405020304" pitchFamily="18" charset="0"/>
                <a:cs typeface="Times New Roman" panose="02020603050405020304" pitchFamily="18" charset="0"/>
              </a:rPr>
              <a:t> период</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Заключение </a:t>
            </a:r>
          </a:p>
          <a:p>
            <a:pPr marL="742950" indent="-742950">
              <a:buAutoNum type="arabicPeriod"/>
            </a:pPr>
            <a:r>
              <a:rPr lang="ru-RU" sz="2800" dirty="0" smtClean="0">
                <a:solidFill>
                  <a:schemeClr val="tx1"/>
                </a:solidFill>
                <a:latin typeface="Times New Roman" panose="02020603050405020304" pitchFamily="18" charset="0"/>
                <a:cs typeface="Times New Roman" panose="02020603050405020304" pitchFamily="18" charset="0"/>
              </a:rPr>
              <a:t>Список источников используемых для проекта</a:t>
            </a:r>
          </a:p>
          <a:p>
            <a:pPr marL="742950" indent="-742950">
              <a:buAutoNum type="arabicPeriod"/>
            </a:pPr>
            <a:endParaRPr lang="ru-RU" sz="2800" dirty="0">
              <a:solidFill>
                <a:schemeClr val="tx1"/>
              </a:solidFill>
              <a:latin typeface="Times New Roman" panose="02020603050405020304" pitchFamily="18" charset="0"/>
              <a:cs typeface="Times New Roman" panose="02020603050405020304" pitchFamily="18" charset="0"/>
            </a:endParaRPr>
          </a:p>
          <a:p>
            <a:endParaRPr lang="ru-RU" sz="2800" dirty="0" smtClean="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204142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690688"/>
          </a:xfrm>
        </p:spPr>
        <p:txBody>
          <a:bodyPr/>
          <a:lstStyle/>
          <a:p>
            <a:pPr algn="ctr"/>
            <a:r>
              <a:rPr lang="ru-RU" dirty="0" smtClean="0">
                <a:latin typeface="Times New Roman" panose="02020603050405020304" pitchFamily="18" charset="0"/>
                <a:cs typeface="Times New Roman" panose="02020603050405020304" pitchFamily="18" charset="0"/>
              </a:rPr>
              <a:t>Введение</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1690688"/>
            <a:ext cx="12192000" cy="5167311"/>
          </a:xfrm>
        </p:spPr>
        <p:txBody>
          <a:bodyPr/>
          <a:lstStyle/>
          <a:p>
            <a:pPr marL="174625" indent="0">
              <a:buNone/>
            </a:pPr>
            <a:r>
              <a:rPr lang="ru-RU" dirty="0" smtClean="0">
                <a:latin typeface="Times New Roman" panose="02020603050405020304" pitchFamily="18" charset="0"/>
                <a:cs typeface="Times New Roman" panose="02020603050405020304" pitchFamily="18" charset="0"/>
              </a:rPr>
              <a:t>В данном проекте, я хочу представить вам формирование представлений об этапах индивидуального развития организмов, основных этапах эмбриогенеза, производных зародышевых листков, типах постэмбрионального развития.</a:t>
            </a: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647765" y="3076014"/>
            <a:ext cx="4701988" cy="3526491"/>
          </a:xfrm>
          <a:prstGeom prst="rect">
            <a:avLst/>
          </a:prstGeom>
        </p:spPr>
      </p:pic>
    </p:spTree>
    <p:extLst>
      <p:ext uri="{BB962C8B-B14F-4D97-AF65-F5344CB8AC3E}">
        <p14:creationId xmlns:p14="http://schemas.microsoft.com/office/powerpoint/2010/main" xmlns="" val="5135688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250575"/>
          </a:xfrm>
        </p:spPr>
        <p:txBody>
          <a:bodyPr/>
          <a:lstStyle/>
          <a:p>
            <a:pPr algn="ctr"/>
            <a:r>
              <a:rPr lang="ru-RU" dirty="0" smtClean="0">
                <a:latin typeface="Times New Roman" panose="02020603050405020304" pitchFamily="18" charset="0"/>
                <a:cs typeface="Times New Roman" panose="02020603050405020304" pitchFamily="18" charset="0"/>
              </a:rPr>
              <a:t>Онтогенез</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1075766"/>
            <a:ext cx="12192000" cy="5782234"/>
          </a:xfrm>
        </p:spPr>
        <p:txBody>
          <a:bodyPr/>
          <a:lstStyle/>
          <a:p>
            <a:pPr marL="174625" indent="0">
              <a:buNone/>
            </a:pPr>
            <a:r>
              <a:rPr lang="ru-RU" dirty="0" smtClean="0">
                <a:latin typeface="Times New Roman" panose="02020603050405020304" pitchFamily="18" charset="0"/>
                <a:cs typeface="Times New Roman" panose="02020603050405020304" pitchFamily="18" charset="0"/>
              </a:rPr>
              <a:t>Онтогенез (от греч. </a:t>
            </a:r>
            <a:r>
              <a:rPr lang="ru-RU" dirty="0" err="1" smtClean="0">
                <a:latin typeface="Times New Roman" panose="02020603050405020304" pitchFamily="18" charset="0"/>
                <a:cs typeface="Times New Roman" panose="02020603050405020304" pitchFamily="18" charset="0"/>
              </a:rPr>
              <a:t>ontos</a:t>
            </a:r>
            <a:r>
              <a:rPr lang="ru-RU" dirty="0" smtClean="0">
                <a:latin typeface="Times New Roman" panose="02020603050405020304" pitchFamily="18" charset="0"/>
                <a:cs typeface="Times New Roman" panose="02020603050405020304" pitchFamily="18" charset="0"/>
              </a:rPr>
              <a:t> - сущее и </a:t>
            </a:r>
            <a:r>
              <a:rPr lang="ru-RU" dirty="0" err="1" smtClean="0">
                <a:latin typeface="Times New Roman" panose="02020603050405020304" pitchFamily="18" charset="0"/>
                <a:cs typeface="Times New Roman" panose="02020603050405020304" pitchFamily="18" charset="0"/>
              </a:rPr>
              <a:t>genesis</a:t>
            </a:r>
            <a:r>
              <a:rPr lang="ru-RU" dirty="0" smtClean="0">
                <a:latin typeface="Times New Roman" panose="02020603050405020304" pitchFamily="18" charset="0"/>
                <a:cs typeface="Times New Roman" panose="02020603050405020304" pitchFamily="18" charset="0"/>
              </a:rPr>
              <a:t> – происхождение) – процесс индивидуального развития особи от момента её образования до конца жизни. Есть два периода онтогенеза: эмбриональный и постэмбриональный. </a:t>
            </a:r>
          </a:p>
          <a:p>
            <a:pPr marL="174625" indent="0">
              <a:buNone/>
            </a:pPr>
            <a:r>
              <a:rPr lang="ru-RU" dirty="0" smtClean="0">
                <a:latin typeface="Times New Roman" panose="02020603050405020304" pitchFamily="18" charset="0"/>
                <a:cs typeface="Times New Roman" panose="02020603050405020304" pitchFamily="18" charset="0"/>
              </a:rPr>
              <a:t>Эмбриональный это период с момента образования зиготы до рождения особи. Постэмбриональный это период который длится с момента рождения до конца жизни особи.</a:t>
            </a:r>
          </a:p>
          <a:p>
            <a:pPr marL="174625" indent="0">
              <a:buNone/>
            </a:pPr>
            <a:r>
              <a:rPr lang="ru-RU" dirty="0" smtClean="0"/>
              <a:t> </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298142" y="3244103"/>
            <a:ext cx="4504763" cy="3378572"/>
          </a:xfrm>
          <a:prstGeom prst="rect">
            <a:avLst/>
          </a:prstGeom>
        </p:spPr>
      </p:pic>
    </p:spTree>
    <p:extLst>
      <p:ext uri="{BB962C8B-B14F-4D97-AF65-F5344CB8AC3E}">
        <p14:creationId xmlns:p14="http://schemas.microsoft.com/office/powerpoint/2010/main" xmlns="" val="3235832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75764"/>
          </a:xfrm>
        </p:spPr>
        <p:txBody>
          <a:bodyPr>
            <a:normAutofit fontScale="90000"/>
          </a:bodyPr>
          <a:lstStyle/>
          <a:p>
            <a:pPr algn="ctr"/>
            <a:r>
              <a:rPr lang="ru-RU" dirty="0" smtClean="0">
                <a:latin typeface="Times New Roman" panose="02020603050405020304" pitchFamily="18" charset="0"/>
                <a:cs typeface="Times New Roman" panose="02020603050405020304" pitchFamily="18" charset="0"/>
              </a:rPr>
              <a:t>Эмбриональный период онтогенеза</a:t>
            </a:r>
            <a:r>
              <a:rPr lang="ru-RU" dirty="0" smtClean="0"/>
              <a:t/>
            </a:r>
            <a:br>
              <a:rPr lang="ru-RU" dirty="0" smtClean="0"/>
            </a:br>
            <a:endParaRPr lang="ru-RU" dirty="0"/>
          </a:p>
        </p:txBody>
      </p:sp>
      <p:sp>
        <p:nvSpPr>
          <p:cNvPr id="3" name="Объект 2"/>
          <p:cNvSpPr>
            <a:spLocks noGrp="1"/>
          </p:cNvSpPr>
          <p:nvPr>
            <p:ph idx="1"/>
          </p:nvPr>
        </p:nvSpPr>
        <p:spPr>
          <a:xfrm>
            <a:off x="0" y="1075766"/>
            <a:ext cx="12192000" cy="5782234"/>
          </a:xfrm>
        </p:spPr>
        <p:txBody>
          <a:bodyPr/>
          <a:lstStyle/>
          <a:p>
            <a:pPr marL="174625" indent="0">
              <a:buNone/>
            </a:pPr>
            <a:r>
              <a:rPr lang="ru-RU" dirty="0" smtClean="0">
                <a:latin typeface="Times New Roman" panose="02020603050405020304" pitchFamily="18" charset="0"/>
                <a:cs typeface="Times New Roman" panose="02020603050405020304" pitchFamily="18" charset="0"/>
              </a:rPr>
              <a:t>В эмбриональном развитии организма различают несколько стадий: зигота, дробления, гаструлы, дифференциации и органогенеза. </a:t>
            </a:r>
          </a:p>
          <a:p>
            <a:pPr marL="174625" indent="0">
              <a:buNone/>
            </a:pPr>
            <a:r>
              <a:rPr lang="ru-RU" b="1" dirty="0" smtClean="0">
                <a:latin typeface="Times New Roman" panose="02020603050405020304" pitchFamily="18" charset="0"/>
                <a:cs typeface="Times New Roman" panose="02020603050405020304" pitchFamily="18" charset="0"/>
              </a:rPr>
              <a:t>Дробление</a:t>
            </a:r>
            <a:r>
              <a:rPr lang="ru-RU" dirty="0" smtClean="0">
                <a:latin typeface="Times New Roman" panose="02020603050405020304" pitchFamily="18" charset="0"/>
                <a:cs typeface="Times New Roman" panose="02020603050405020304" pitchFamily="18" charset="0"/>
              </a:rPr>
              <a:t>-это когда зигота делится после оплодотворения вначале на 2 клетки, затем на 4,8,16,32 клетки и </a:t>
            </a:r>
            <a:r>
              <a:rPr lang="ru-RU" dirty="0" err="1" smtClean="0">
                <a:latin typeface="Times New Roman" panose="02020603050405020304" pitchFamily="18" charset="0"/>
                <a:cs typeface="Times New Roman" panose="02020603050405020304" pitchFamily="18" charset="0"/>
              </a:rPr>
              <a:t>т.д</a:t>
            </a:r>
            <a:r>
              <a:rPr lang="ru-RU" dirty="0" smtClean="0">
                <a:latin typeface="Times New Roman" panose="02020603050405020304" pitchFamily="18" charset="0"/>
                <a:cs typeface="Times New Roman" panose="02020603050405020304" pitchFamily="18" charset="0"/>
              </a:rPr>
              <a:t> Стадия дробление продолжается до тех пор пока из клеток не образуется шар. Шарообразную структуру называют </a:t>
            </a:r>
            <a:r>
              <a:rPr lang="ru-RU" b="1" dirty="0" smtClean="0">
                <a:latin typeface="Times New Roman" panose="02020603050405020304" pitchFamily="18" charset="0"/>
                <a:cs typeface="Times New Roman" panose="02020603050405020304" pitchFamily="18" charset="0"/>
              </a:rPr>
              <a:t>бластулой</a:t>
            </a:r>
            <a:r>
              <a:rPr lang="ru-RU" dirty="0" smtClean="0">
                <a:latin typeface="Times New Roman" panose="02020603050405020304" pitchFamily="18" charset="0"/>
                <a:cs typeface="Times New Roman" panose="02020603050405020304" pitchFamily="18" charset="0"/>
              </a:rPr>
              <a:t>. </a:t>
            </a:r>
          </a:p>
        </p:txBody>
      </p:sp>
      <p:pic>
        <p:nvPicPr>
          <p:cNvPr id="4" name="Рисунок 3"/>
          <p:cNvPicPr>
            <a:picLocks noChangeAspect="1"/>
          </p:cNvPicPr>
          <p:nvPr/>
        </p:nvPicPr>
        <p:blipFill>
          <a:blip r:embed="rId2">
            <a:extLst>
              <a:ext uri="{BEBA8EAE-BF5A-486C-A8C5-ECC9F3942E4B}">
                <a14:imgProps xmlns:a14="http://schemas.microsoft.com/office/drawing/2010/main" xmlns="">
                  <a14:imgLayer r:embed="rId3">
                    <a14:imgEffect>
                      <a14:backgroundRemoval t="0" b="100000" l="6042" r="100000">
                        <a14:foregroundMark x1="6042" y1="8056" x2="6042" y2="8056"/>
                      </a14:backgroundRemoval>
                    </a14:imgEffect>
                    <a14:imgEffect>
                      <a14:brightnessContrast bright="20000" contrast="20000"/>
                    </a14:imgEffect>
                  </a14:imgLayer>
                </a14:imgProps>
              </a:ext>
              <a:ext uri="{28A0092B-C50C-407E-A947-70E740481C1C}">
                <a14:useLocalDpi xmlns:a14="http://schemas.microsoft.com/office/drawing/2010/main" xmlns="" val="0"/>
              </a:ext>
            </a:extLst>
          </a:blip>
          <a:stretch>
            <a:fillRect/>
          </a:stretch>
        </p:blipFill>
        <p:spPr>
          <a:xfrm>
            <a:off x="5262283" y="2924869"/>
            <a:ext cx="5535705" cy="4151779"/>
          </a:xfrm>
          <a:prstGeom prst="rect">
            <a:avLst/>
          </a:prstGeom>
        </p:spPr>
      </p:pic>
    </p:spTree>
    <p:extLst>
      <p:ext uri="{BB962C8B-B14F-4D97-AF65-F5344CB8AC3E}">
        <p14:creationId xmlns:p14="http://schemas.microsoft.com/office/powerpoint/2010/main" xmlns="" val="3461805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21975"/>
          </a:xfrm>
        </p:spPr>
        <p:txBody>
          <a:bodyPr>
            <a:normAutofit fontScale="90000"/>
          </a:bodyPr>
          <a:lstStyle/>
          <a:p>
            <a:pPr algn="ctr"/>
            <a:r>
              <a:rPr lang="ru-RU" dirty="0" smtClean="0">
                <a:latin typeface="Times New Roman" panose="02020603050405020304" pitchFamily="18" charset="0"/>
                <a:cs typeface="Times New Roman" panose="02020603050405020304" pitchFamily="18" charset="0"/>
              </a:rPr>
              <a:t>Ученые эмбриологии</a:t>
            </a:r>
            <a:r>
              <a:rPr lang="ru-RU" dirty="0" smtClean="0"/>
              <a:t/>
            </a:r>
            <a:br>
              <a:rPr lang="ru-RU" dirty="0" smtClean="0"/>
            </a:br>
            <a:endParaRPr lang="ru-RU" dirty="0"/>
          </a:p>
        </p:txBody>
      </p:sp>
      <p:sp>
        <p:nvSpPr>
          <p:cNvPr id="3" name="Объект 2"/>
          <p:cNvSpPr>
            <a:spLocks noGrp="1"/>
          </p:cNvSpPr>
          <p:nvPr>
            <p:ph idx="1"/>
          </p:nvPr>
        </p:nvSpPr>
        <p:spPr>
          <a:xfrm>
            <a:off x="0" y="766482"/>
            <a:ext cx="12192000" cy="5862918"/>
          </a:xfrm>
        </p:spPr>
        <p:txBody>
          <a:bodyPr/>
          <a:lstStyle/>
          <a:p>
            <a:pPr marL="0" indent="0" defTabSz="579438">
              <a:buNone/>
              <a:tabLst>
                <a:tab pos="6723063" algn="l"/>
                <a:tab pos="7180263" algn="l"/>
              </a:tabLst>
            </a:pPr>
            <a:r>
              <a:rPr lang="ru-RU" sz="1600" dirty="0" smtClean="0">
                <a:latin typeface="Times New Roman" panose="02020603050405020304" pitchFamily="18" charset="0"/>
                <a:cs typeface="Times New Roman" panose="02020603050405020304" pitchFamily="18" charset="0"/>
              </a:rPr>
              <a:t>Бэр-основатель эмбриологии в 1828г. На основе фундаментальных наблюдений над развитием зародышей некоторых животных положил начало научной эмбриологии. </a:t>
            </a:r>
          </a:p>
          <a:p>
            <a:pPr marL="0" indent="0" defTabSz="579438">
              <a:buNone/>
              <a:tabLst>
                <a:tab pos="6723063" algn="l"/>
                <a:tab pos="7180263" algn="l"/>
              </a:tabLst>
            </a:pPr>
            <a:r>
              <a:rPr lang="ru-RU" sz="1600" dirty="0" smtClean="0">
                <a:latin typeface="Times New Roman" panose="02020603050405020304" pitchFamily="18" charset="0"/>
                <a:cs typeface="Times New Roman" panose="02020603050405020304" pitchFamily="18" charset="0"/>
              </a:rPr>
              <a:t>А.О. Ковалевский и И.И. Мечников установили принцип развития животных.</a:t>
            </a:r>
          </a:p>
          <a:p>
            <a:pPr marL="0" indent="0" defTabSz="579438">
              <a:buNone/>
              <a:tabLst>
                <a:tab pos="6723063" algn="l"/>
                <a:tab pos="7180263" algn="l"/>
              </a:tabLst>
            </a:pPr>
            <a:r>
              <a:rPr lang="ru-RU" sz="1600" dirty="0" smtClean="0">
                <a:latin typeface="Times New Roman" panose="02020603050405020304" pitchFamily="18" charset="0"/>
                <a:cs typeface="Times New Roman" panose="02020603050405020304" pitchFamily="18" charset="0"/>
              </a:rPr>
              <a:t>Ф. Мюллер и Э. Геккель сформулировали биогенетический закон.</a:t>
            </a:r>
          </a:p>
          <a:p>
            <a:pPr marL="0" indent="0" defTabSz="579438">
              <a:buNone/>
              <a:tabLst>
                <a:tab pos="6723063" algn="l"/>
                <a:tab pos="7180263" algn="l"/>
              </a:tabLst>
            </a:pPr>
            <a:r>
              <a:rPr lang="ru-RU" sz="1600" dirty="0" smtClean="0">
                <a:latin typeface="Times New Roman" panose="02020603050405020304" pitchFamily="18" charset="0"/>
                <a:cs typeface="Times New Roman" panose="02020603050405020304" pitchFamily="18" charset="0"/>
              </a:rPr>
              <a:t>А.Н. </a:t>
            </a:r>
            <a:r>
              <a:rPr lang="ru-RU" sz="1600" dirty="0" err="1" smtClean="0">
                <a:latin typeface="Times New Roman" panose="02020603050405020304" pitchFamily="18" charset="0"/>
                <a:cs typeface="Times New Roman" panose="02020603050405020304" pitchFamily="18" charset="0"/>
              </a:rPr>
              <a:t>Северцов</a:t>
            </a:r>
            <a:r>
              <a:rPr lang="ru-RU" sz="1600" dirty="0" smtClean="0">
                <a:latin typeface="Times New Roman" panose="02020603050405020304" pitchFamily="18" charset="0"/>
                <a:cs typeface="Times New Roman" panose="02020603050405020304" pitchFamily="18" charset="0"/>
              </a:rPr>
              <a:t> произвел дальнейшую разработка вопросов эволюционной эмбриологии.</a:t>
            </a:r>
          </a:p>
          <a:p>
            <a:pPr marL="0" indent="0" defTabSz="579438">
              <a:buNone/>
              <a:tabLst>
                <a:tab pos="6723063" algn="l"/>
                <a:tab pos="7180263" algn="l"/>
              </a:tabLst>
            </a:pPr>
            <a:r>
              <a:rPr lang="ru-RU" sz="1600" dirty="0" smtClean="0">
                <a:latin typeface="Times New Roman" panose="02020603050405020304" pitchFamily="18" charset="0"/>
                <a:cs typeface="Times New Roman" panose="02020603050405020304" pitchFamily="18" charset="0"/>
              </a:rPr>
              <a:t>Ч. Дарвин разработал эволюционную теорию, изучал наследственность и изменчивость организма</a:t>
            </a:r>
          </a:p>
          <a:p>
            <a:pPr marL="0" indent="0" defTabSz="579438">
              <a:buNone/>
              <a:tabLst>
                <a:tab pos="6723063" algn="l"/>
                <a:tab pos="7180263" algn="l"/>
              </a:tabLst>
            </a:pPr>
            <a:r>
              <a:rPr lang="ru-RU" sz="1600" dirty="0" smtClean="0">
                <a:latin typeface="Times New Roman" panose="02020603050405020304" pitchFamily="18" charset="0"/>
                <a:cs typeface="Times New Roman" panose="02020603050405020304" pitchFamily="18" charset="0"/>
              </a:rPr>
              <a:t>И.И Шмальгаузен занимался вопросами сравнительной эмбриологии позвоночных </a:t>
            </a:r>
            <a:endParaRPr lang="ru-RU" sz="16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7153835" y="3092822"/>
            <a:ext cx="4715435" cy="3536577"/>
          </a:xfrm>
          <a:prstGeom prst="rect">
            <a:avLst/>
          </a:prstGeom>
        </p:spPr>
      </p:pic>
    </p:spTree>
    <p:extLst>
      <p:ext uri="{BB962C8B-B14F-4D97-AF65-F5344CB8AC3E}">
        <p14:creationId xmlns:p14="http://schemas.microsoft.com/office/powerpoint/2010/main" xmlns="" val="4262789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062317"/>
          </a:xfrm>
        </p:spPr>
        <p:txBody>
          <a:bodyPr>
            <a:normAutofit fontScale="90000"/>
          </a:bodyPr>
          <a:lstStyle/>
          <a:p>
            <a:pPr algn="ctr"/>
            <a:r>
              <a:rPr lang="ru-RU" dirty="0" smtClean="0">
                <a:latin typeface="Times New Roman" panose="02020603050405020304" pitchFamily="18" charset="0"/>
                <a:cs typeface="Times New Roman" panose="02020603050405020304" pitchFamily="18" charset="0"/>
              </a:rPr>
              <a:t>Эмбриональный период онтогенеза</a:t>
            </a:r>
            <a:r>
              <a:rPr lang="ru-RU" dirty="0" smtClean="0"/>
              <a:t/>
            </a:r>
            <a:br>
              <a:rPr lang="ru-RU" dirty="0" smtClean="0"/>
            </a:br>
            <a:endParaRPr lang="ru-RU" dirty="0"/>
          </a:p>
        </p:txBody>
      </p:sp>
      <p:sp>
        <p:nvSpPr>
          <p:cNvPr id="3" name="Объект 2"/>
          <p:cNvSpPr>
            <a:spLocks noGrp="1"/>
          </p:cNvSpPr>
          <p:nvPr>
            <p:ph idx="1"/>
          </p:nvPr>
        </p:nvSpPr>
        <p:spPr>
          <a:xfrm>
            <a:off x="0" y="726140"/>
            <a:ext cx="12192000" cy="6131859"/>
          </a:xfrm>
        </p:spPr>
        <p:txBody>
          <a:bodyPr/>
          <a:lstStyle/>
          <a:p>
            <a:pPr marL="0" indent="0">
              <a:buNone/>
            </a:pPr>
            <a:r>
              <a:rPr lang="ru-RU" b="1" dirty="0" smtClean="0">
                <a:latin typeface="Times New Roman" panose="02020603050405020304" pitchFamily="18" charset="0"/>
                <a:cs typeface="Times New Roman" panose="02020603050405020304" pitchFamily="18" charset="0"/>
              </a:rPr>
              <a:t>Гаструла</a:t>
            </a:r>
            <a:r>
              <a:rPr lang="ru-RU" dirty="0" smtClean="0">
                <a:latin typeface="Times New Roman" panose="02020603050405020304" pitchFamily="18" charset="0"/>
                <a:cs typeface="Times New Roman" panose="02020603050405020304" pitchFamily="18" charset="0"/>
              </a:rPr>
              <a:t>-это двухслойный зародыш с полостью внутри. Она состоит из двух пластов клеток-зародышевых листков: наружного слоя – эктодермы и внутреннего-энтодермы. У большинства многоклеточных животных в процессе гаструляции образуется третий зародышевый мешок-мезодерма.</a:t>
            </a:r>
          </a:p>
          <a:p>
            <a:pPr marL="0" indent="0">
              <a:buNone/>
            </a:pPr>
            <a:r>
              <a:rPr lang="ru-RU" dirty="0" smtClean="0">
                <a:latin typeface="Times New Roman" panose="02020603050405020304" pitchFamily="18" charset="0"/>
                <a:cs typeface="Times New Roman" panose="02020603050405020304" pitchFamily="18" charset="0"/>
              </a:rPr>
              <a:t>Клетки зародыша в процессе гаструляции становятся различными по структуре и биохимическому составу, т.е. дифференцируется. </a:t>
            </a:r>
          </a:p>
          <a:p>
            <a:pPr marL="0" indent="0">
              <a:buNone/>
            </a:pPr>
            <a:r>
              <a:rPr lang="ru-RU" dirty="0" smtClean="0">
                <a:latin typeface="Times New Roman" panose="02020603050405020304" pitchFamily="18" charset="0"/>
                <a:cs typeface="Times New Roman" panose="02020603050405020304" pitchFamily="18" charset="0"/>
              </a:rPr>
              <a:t>У хордовых первоначально идет формирование зачатка нервной системы. Эта стадия называется получила название нейрула.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188935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403412"/>
            <a:ext cx="12192000" cy="847165"/>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Типы эмбрионального развития </a:t>
            </a:r>
            <a:r>
              <a:rPr lang="ru-RU" dirty="0"/>
              <a:t/>
            </a:r>
            <a:br>
              <a:rPr lang="ru-RU" dirty="0"/>
            </a:br>
            <a:endParaRPr lang="ru-RU" dirty="0"/>
          </a:p>
        </p:txBody>
      </p:sp>
      <p:sp>
        <p:nvSpPr>
          <p:cNvPr id="3" name="Объект 2"/>
          <p:cNvSpPr>
            <a:spLocks noGrp="1"/>
          </p:cNvSpPr>
          <p:nvPr>
            <p:ph idx="1"/>
          </p:nvPr>
        </p:nvSpPr>
        <p:spPr>
          <a:xfrm>
            <a:off x="0" y="935597"/>
            <a:ext cx="12192000" cy="5922403"/>
          </a:xfrm>
        </p:spPr>
        <p:txBody>
          <a:bodyPr/>
          <a:lstStyle/>
          <a:p>
            <a:pPr marL="0" indent="0">
              <a:buNone/>
              <a:tabLst>
                <a:tab pos="2420938" algn="l"/>
              </a:tabLst>
            </a:pPr>
            <a:r>
              <a:rPr lang="ru-RU" dirty="0" smtClean="0">
                <a:latin typeface="Times New Roman" panose="02020603050405020304" pitchFamily="18" charset="0"/>
                <a:cs typeface="Times New Roman" panose="02020603050405020304" pitchFamily="18" charset="0"/>
              </a:rPr>
              <a:t>Существует два типа </a:t>
            </a:r>
            <a:r>
              <a:rPr lang="ru-RU" dirty="0">
                <a:latin typeface="Times New Roman" panose="02020603050405020304" pitchFamily="18" charset="0"/>
                <a:cs typeface="Times New Roman" panose="02020603050405020304" pitchFamily="18" charset="0"/>
              </a:rPr>
              <a:t>эмбрионального развития: </a:t>
            </a:r>
            <a:r>
              <a:rPr lang="ru-RU" dirty="0" smtClean="0">
                <a:latin typeface="Times New Roman" panose="02020603050405020304" pitchFamily="18" charset="0"/>
                <a:cs typeface="Times New Roman" panose="02020603050405020304" pitchFamily="18" charset="0"/>
              </a:rPr>
              <a:t>прямое и непрямое. Прямое  (молодой </a:t>
            </a:r>
            <a:r>
              <a:rPr lang="ru-RU" dirty="0">
                <a:latin typeface="Times New Roman" panose="02020603050405020304" pitchFamily="18" charset="0"/>
                <a:cs typeface="Times New Roman" panose="02020603050405020304" pitchFamily="18" charset="0"/>
              </a:rPr>
              <a:t>организм имеет все органы взрослого, но иные размеры и пропорции тела </a:t>
            </a:r>
            <a:r>
              <a:rPr lang="ru-RU" dirty="0" smtClean="0">
                <a:latin typeface="Times New Roman" panose="02020603050405020304" pitchFamily="18" charset="0"/>
                <a:cs typeface="Times New Roman" panose="02020603050405020304" pitchFamily="18" charset="0"/>
              </a:rPr>
              <a:t>). Непрямое </a:t>
            </a:r>
            <a:r>
              <a:rPr lang="ru-RU" dirty="0">
                <a:latin typeface="Times New Roman" panose="02020603050405020304" pitchFamily="18" charset="0"/>
                <a:cs typeface="Times New Roman" panose="02020603050405020304" pitchFamily="18" charset="0"/>
              </a:rPr>
              <a:t>, или развитие с метаморфозом ( молодой организм – имаго - отличается от взрослого, в нем отсутствуют некоторые органы либо он имеет совершенно иное строение </a:t>
            </a:r>
            <a:r>
              <a:rPr lang="ru-RU" dirty="0" smtClean="0">
                <a:latin typeface="Times New Roman" panose="02020603050405020304" pitchFamily="18" charset="0"/>
                <a:cs typeface="Times New Roman" panose="02020603050405020304" pitchFamily="18" charset="0"/>
              </a:rPr>
              <a:t>)</a:t>
            </a:r>
          </a:p>
          <a:p>
            <a:pPr marL="0" indent="0">
              <a:buNone/>
              <a:tabLst>
                <a:tab pos="2420938" algn="l"/>
              </a:tabLst>
            </a:pPr>
            <a:r>
              <a:rPr lang="ru-RU" b="1" i="1" dirty="0" smtClean="0">
                <a:latin typeface="Times New Roman" panose="02020603050405020304" pitchFamily="18" charset="0"/>
                <a:cs typeface="Times New Roman" panose="02020603050405020304" pitchFamily="18" charset="0"/>
              </a:rPr>
              <a:t>Непрямое</a:t>
            </a:r>
            <a:endParaRPr lang="ru-RU" b="1" i="1"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BEBA8EAE-BF5A-486C-A8C5-ECC9F3942E4B}">
                <a14:imgProps xmlns:a14="http://schemas.microsoft.com/office/drawing/2010/main" xmlns="">
                  <a14:imgLayer r:embed="rId3">
                    <a14:imgEffect>
                      <a14:backgroundRemoval t="10000" b="90000" l="10000" r="90000">
                        <a14:foregroundMark x1="17604" y1="25694" x2="17604" y2="25694"/>
                        <a14:foregroundMark x1="87292" y1="89028" x2="87292" y2="89028"/>
                        <a14:foregroundMark x1="86979" y1="26528" x2="86979" y2="26528"/>
                        <a14:foregroundMark x1="17188" y1="88889" x2="17188" y2="88889"/>
                      </a14:backgroundRemoval>
                    </a14:imgEffect>
                  </a14:imgLayer>
                </a14:imgProps>
              </a:ext>
              <a:ext uri="{28A0092B-C50C-407E-A947-70E740481C1C}">
                <a14:useLocalDpi xmlns:a14="http://schemas.microsoft.com/office/drawing/2010/main" xmlns="" val="0"/>
              </a:ext>
            </a:extLst>
          </a:blip>
          <a:stretch>
            <a:fillRect/>
          </a:stretch>
        </p:blipFill>
        <p:spPr>
          <a:xfrm>
            <a:off x="6447692" y="2427194"/>
            <a:ext cx="6139857" cy="4430806"/>
          </a:xfrm>
          <a:prstGeom prst="rect">
            <a:avLst/>
          </a:prstGeom>
        </p:spPr>
      </p:pic>
      <p:pic>
        <p:nvPicPr>
          <p:cNvPr id="5" name="Рисунок 4"/>
          <p:cNvPicPr>
            <a:picLocks noChangeAspect="1"/>
          </p:cNvPicPr>
          <p:nvPr/>
        </p:nvPicPr>
        <p:blipFill>
          <a:blip r:embed="rId4">
            <a:extLst>
              <a:ext uri="{BEBA8EAE-BF5A-486C-A8C5-ECC9F3942E4B}">
                <a14:imgProps xmlns:a14="http://schemas.microsoft.com/office/drawing/2010/main" xmlns="">
                  <a14:imgLayer r:embed="rId5">
                    <a14:imgEffect>
                      <a14:backgroundRemoval t="1944" b="97083" l="0" r="100000">
                        <a14:foregroundMark x1="29167" y1="23750" x2="29167" y2="23750"/>
                        <a14:foregroundMark x1="521" y1="24444" x2="521" y2="24444"/>
                        <a14:foregroundMark x1="521" y1="52222" x2="521" y2="52222"/>
                        <a14:foregroundMark x1="54063" y1="31944" x2="54063" y2="31944"/>
                        <a14:foregroundMark x1="30104" y1="31389" x2="30104" y2="31389"/>
                        <a14:foregroundMark x1="24688" y1="52222" x2="24688" y2="52222"/>
                        <a14:foregroundMark x1="24688" y1="60417" x2="24688" y2="60417"/>
                        <a14:foregroundMark x1="47917" y1="61389" x2="47917" y2="61389"/>
                        <a14:foregroundMark x1="54688" y1="49028" x2="54688" y2="49028"/>
                        <a14:foregroundMark x1="48646" y1="78194" x2="48646" y2="78194"/>
                        <a14:foregroundMark x1="77708" y1="49861" x2="77708" y2="49861"/>
                        <a14:foregroundMark x1="70417" y1="78611" x2="70417" y2="78611"/>
                        <a14:foregroundMark x1="70729" y1="91944" x2="70729" y2="91944"/>
                        <a14:foregroundMark x1="77917" y1="63194" x2="77917" y2="63194"/>
                        <a14:foregroundMark x1="99375" y1="63194" x2="99375" y2="63194"/>
                        <a14:foregroundMark x1="99167" y1="91944" x2="99167" y2="91944"/>
                        <a14:backgroundMark x1="15833" y1="8056" x2="73229" y2="31944"/>
                        <a14:backgroundMark x1="2292" y1="19861" x2="9688" y2="21528"/>
                        <a14:backgroundMark x1="833" y1="20139" x2="19375" y2="21111"/>
                        <a14:backgroundMark x1="24688" y1="52917" x2="521" y2="51944"/>
                        <a14:backgroundMark x1="521" y1="52361" x2="5417" y2="57500"/>
                        <a14:backgroundMark x1="833" y1="53333" x2="25521" y2="67500"/>
                        <a14:backgroundMark x1="24688" y1="52778" x2="25104" y2="67083"/>
                        <a14:backgroundMark x1="54375" y1="31111" x2="55833" y2="35556"/>
                      </a14:backgroundRemoval>
                    </a14:imgEffect>
                  </a14:imgLayer>
                </a14:imgProps>
              </a:ext>
              <a:ext uri="{28A0092B-C50C-407E-A947-70E740481C1C}">
                <a14:useLocalDpi xmlns:a14="http://schemas.microsoft.com/office/drawing/2010/main" xmlns="" val="0"/>
              </a:ext>
            </a:extLst>
          </a:blip>
          <a:stretch>
            <a:fillRect/>
          </a:stretch>
        </p:blipFill>
        <p:spPr>
          <a:xfrm>
            <a:off x="832475" y="2992846"/>
            <a:ext cx="5153538" cy="3865154"/>
          </a:xfrm>
          <a:prstGeom prst="rect">
            <a:avLst/>
          </a:prstGeom>
        </p:spPr>
      </p:pic>
      <p:sp>
        <p:nvSpPr>
          <p:cNvPr id="6" name="TextBox 5"/>
          <p:cNvSpPr txBox="1"/>
          <p:nvPr/>
        </p:nvSpPr>
        <p:spPr>
          <a:xfrm>
            <a:off x="8812719" y="2890800"/>
            <a:ext cx="1409802" cy="523220"/>
          </a:xfrm>
          <a:prstGeom prst="rect">
            <a:avLst/>
          </a:prstGeom>
          <a:noFill/>
        </p:spPr>
        <p:txBody>
          <a:bodyPr wrap="square" rtlCol="0">
            <a:spAutoFit/>
          </a:bodyPr>
          <a:lstStyle/>
          <a:p>
            <a:r>
              <a:rPr lang="ru-RU" sz="2800" b="1" i="1" dirty="0" smtClean="0">
                <a:latin typeface="Times New Roman" panose="02020603050405020304" pitchFamily="18" charset="0"/>
                <a:cs typeface="Times New Roman" panose="02020603050405020304" pitchFamily="18" charset="0"/>
              </a:rPr>
              <a:t>Прямое</a:t>
            </a:r>
            <a:endParaRPr lang="ru-RU" sz="2800"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0245951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82386"/>
            <a:ext cx="12192000" cy="798021"/>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Характер процессов развития</a:t>
            </a:r>
            <a:r>
              <a:rPr lang="ru-RU" dirty="0"/>
              <a:t/>
            </a:r>
            <a:br>
              <a:rPr lang="ru-RU" dirty="0"/>
            </a:br>
            <a:endParaRPr lang="ru-RU" dirty="0"/>
          </a:p>
        </p:txBody>
      </p:sp>
      <p:sp>
        <p:nvSpPr>
          <p:cNvPr id="3" name="Объект 2"/>
          <p:cNvSpPr>
            <a:spLocks noGrp="1"/>
          </p:cNvSpPr>
          <p:nvPr>
            <p:ph idx="1"/>
          </p:nvPr>
        </p:nvSpPr>
        <p:spPr>
          <a:xfrm>
            <a:off x="0" y="980901"/>
            <a:ext cx="12192000" cy="5877099"/>
          </a:xfrm>
        </p:spPr>
        <p:txBody>
          <a:bodyPr>
            <a:normAutofit/>
          </a:bodyPr>
          <a:lstStyle/>
          <a:p>
            <a:pPr marL="0" indent="0">
              <a:buNone/>
            </a:pPr>
            <a:r>
              <a:rPr lang="ru-RU" sz="1700" dirty="0" smtClean="0">
                <a:latin typeface="Times New Roman" panose="02020603050405020304" pitchFamily="18" charset="0"/>
                <a:cs typeface="Times New Roman" panose="02020603050405020304" pitchFamily="18" charset="0"/>
              </a:rPr>
              <a:t>Зародыш во </a:t>
            </a:r>
            <a:r>
              <a:rPr lang="ru-RU" sz="1700" dirty="0">
                <a:latin typeface="Times New Roman" panose="02020603050405020304" pitchFamily="18" charset="0"/>
                <a:cs typeface="Times New Roman" panose="02020603050405020304" pitchFamily="18" charset="0"/>
              </a:rPr>
              <a:t>многом определяется наследственной информацией, полученной от родителей и особым образом сформированной в зиготе. В хромосомах каждой клетки зародыша, появившейся посредством митоза при делении зиготы, есть </a:t>
            </a:r>
            <a:r>
              <a:rPr lang="ru-RU" sz="1700" dirty="0" smtClean="0">
                <a:latin typeface="Times New Roman" panose="02020603050405020304" pitchFamily="18" charset="0"/>
                <a:cs typeface="Times New Roman" panose="02020603050405020304" pitchFamily="18" charset="0"/>
              </a:rPr>
              <a:t>гены. </a:t>
            </a:r>
            <a:r>
              <a:rPr lang="ru-RU" sz="1700" dirty="0">
                <a:latin typeface="Times New Roman" panose="02020603050405020304" pitchFamily="18" charset="0"/>
                <a:cs typeface="Times New Roman" panose="02020603050405020304" pitchFamily="18" charset="0"/>
              </a:rPr>
              <a:t>Но в различных клетках </a:t>
            </a:r>
            <a:r>
              <a:rPr lang="ru-RU" sz="1700" dirty="0" smtClean="0">
                <a:latin typeface="Times New Roman" panose="02020603050405020304" pitchFamily="18" charset="0"/>
                <a:cs typeface="Times New Roman" panose="02020603050405020304" pitchFamily="18" charset="0"/>
              </a:rPr>
              <a:t>разных считывание </a:t>
            </a:r>
            <a:r>
              <a:rPr lang="ru-RU" sz="1700" dirty="0">
                <a:latin typeface="Times New Roman" panose="02020603050405020304" pitchFamily="18" charset="0"/>
                <a:cs typeface="Times New Roman" panose="02020603050405020304" pitchFamily="18" charset="0"/>
              </a:rPr>
              <a:t>информации с генов при образовании информационной РНК идёт только на активных участках хромосом, тогда как остальные гены не функционируют. Кроме того, на развитие зародыша оказывают влияние состав </a:t>
            </a:r>
            <a:r>
              <a:rPr lang="ru-RU" sz="1700" dirty="0" smtClean="0">
                <a:latin typeface="Times New Roman" panose="02020603050405020304" pitchFamily="18" charset="0"/>
                <a:cs typeface="Times New Roman" panose="02020603050405020304" pitchFamily="18" charset="0"/>
              </a:rPr>
              <a:t>цитоплазмы. </a:t>
            </a:r>
            <a:r>
              <a:rPr lang="ru-RU" sz="1700" dirty="0">
                <a:latin typeface="Times New Roman" panose="02020603050405020304" pitchFamily="18" charset="0"/>
                <a:cs typeface="Times New Roman" panose="02020603050405020304" pitchFamily="18" charset="0"/>
              </a:rPr>
              <a:t>В итоге начинают синтезироваться тканеспецифические белки, в зародыше появляются различные клетки и ткани. Участвуют в этом процессе также вещества, содержащиеся </a:t>
            </a:r>
            <a:r>
              <a:rPr lang="ru-RU" sz="1700" dirty="0" smtClean="0">
                <a:latin typeface="Times New Roman" panose="02020603050405020304" pitchFamily="18" charset="0"/>
                <a:cs typeface="Times New Roman" panose="02020603050405020304" pitchFamily="18" charset="0"/>
              </a:rPr>
              <a:t>гормоны</a:t>
            </a:r>
            <a:r>
              <a:rPr lang="ru-RU" sz="1700" dirty="0">
                <a:latin typeface="Times New Roman" panose="02020603050405020304" pitchFamily="18" charset="0"/>
                <a:cs typeface="Times New Roman" panose="02020603050405020304" pitchFamily="18" charset="0"/>
              </a:rPr>
              <a:t>, </a:t>
            </a:r>
            <a:r>
              <a:rPr lang="ru-RU" sz="1700" dirty="0" smtClean="0">
                <a:latin typeface="Times New Roman" panose="02020603050405020304" pitchFamily="18" charset="0"/>
                <a:cs typeface="Times New Roman" panose="02020603050405020304" pitchFamily="18" charset="0"/>
              </a:rPr>
              <a:t>ферменты. </a:t>
            </a:r>
            <a:r>
              <a:rPr lang="ru-RU" sz="1700" dirty="0">
                <a:latin typeface="Times New Roman" panose="02020603050405020304" pitchFamily="18" charset="0"/>
                <a:cs typeface="Times New Roman" panose="02020603050405020304" pitchFamily="18" charset="0"/>
              </a:rPr>
              <a:t>Воздействуют на развитие зародыша и внешние факторы. </a:t>
            </a:r>
            <a:r>
              <a:rPr lang="ru-RU" sz="1700" dirty="0" smtClean="0">
                <a:latin typeface="Times New Roman" panose="02020603050405020304" pitchFamily="18" charset="0"/>
                <a:cs typeface="Times New Roman" panose="02020603050405020304" pitchFamily="18" charset="0"/>
              </a:rPr>
              <a:t>С </a:t>
            </a:r>
            <a:r>
              <a:rPr lang="ru-RU" sz="1700" dirty="0">
                <a:latin typeface="Times New Roman" panose="02020603050405020304" pitchFamily="18" charset="0"/>
                <a:cs typeface="Times New Roman" panose="02020603050405020304" pitchFamily="18" charset="0"/>
              </a:rPr>
              <a:t>первых дней эмбрионального развития зародыш очень чувствителен к повреждающим факторам — действию лекарств, ядов, алкоголя, наркотиков и инфекционным заболеваниям матери. </a:t>
            </a:r>
            <a:r>
              <a:rPr lang="ru-RU" sz="1700" dirty="0" smtClean="0">
                <a:latin typeface="Times New Roman" panose="02020603050405020304" pitchFamily="18" charset="0"/>
                <a:cs typeface="Times New Roman" panose="02020603050405020304" pitchFamily="18" charset="0"/>
              </a:rPr>
              <a:t>Если женщина </a:t>
            </a:r>
            <a:r>
              <a:rPr lang="ru-RU" sz="1700" dirty="0">
                <a:latin typeface="Times New Roman" panose="02020603050405020304" pitchFamily="18" charset="0"/>
                <a:cs typeface="Times New Roman" panose="02020603050405020304" pitchFamily="18" charset="0"/>
              </a:rPr>
              <a:t>в промежутке между 4-й и 12-й неделями беременности переболеет краснухой, у неё может произойти выкидыш или у зародыша нарушится формирование головного мозга, органов зрения и </a:t>
            </a:r>
            <a:r>
              <a:rPr lang="ru-RU" sz="1700" dirty="0" smtClean="0">
                <a:latin typeface="Times New Roman" panose="02020603050405020304" pitchFamily="18" charset="0"/>
                <a:cs typeface="Times New Roman" panose="02020603050405020304" pitchFamily="18" charset="0"/>
              </a:rPr>
              <a:t>слуха. </a:t>
            </a:r>
            <a:r>
              <a:rPr lang="ru-RU" sz="1700" dirty="0">
                <a:latin typeface="Times New Roman" panose="02020603050405020304" pitchFamily="18" charset="0"/>
                <a:cs typeface="Times New Roman" panose="02020603050405020304" pitchFamily="18" charset="0"/>
              </a:rPr>
              <a:t>А пристрастие к курению приводит к умственным и физическим уродствам ребёнка.</a:t>
            </a:r>
          </a:p>
          <a:p>
            <a:endParaRPr lang="ru-RU" dirty="0"/>
          </a:p>
          <a:p>
            <a:endParaRPr lang="ru-RU" dirty="0"/>
          </a:p>
        </p:txBody>
      </p:sp>
      <p:pic>
        <p:nvPicPr>
          <p:cNvPr id="4" name="Рисунок 3"/>
          <p:cNvPicPr>
            <a:picLocks noChangeAspect="1"/>
          </p:cNvPicPr>
          <p:nvPr/>
        </p:nvPicPr>
        <p:blipFill>
          <a:blip r:embed="rId2">
            <a:extLst>
              <a:ext uri="{BEBA8EAE-BF5A-486C-A8C5-ECC9F3942E4B}">
                <a14:imgProps xmlns:a14="http://schemas.microsoft.com/office/drawing/2010/main" xmlns="">
                  <a14:imgLayer r:embed="rId3">
                    <a14:imgEffect>
                      <a14:backgroundRemoval t="53500" b="95667" l="1625" r="33750"/>
                    </a14:imgEffect>
                  </a14:imgLayer>
                </a14:imgProps>
              </a:ext>
              <a:ext uri="{28A0092B-C50C-407E-A947-70E740481C1C}">
                <a14:useLocalDpi xmlns:a14="http://schemas.microsoft.com/office/drawing/2010/main" xmlns="" val="0"/>
              </a:ext>
            </a:extLst>
          </a:blip>
          <a:stretch>
            <a:fillRect/>
          </a:stretch>
        </p:blipFill>
        <p:spPr>
          <a:xfrm>
            <a:off x="864524" y="556953"/>
            <a:ext cx="8401396" cy="6301047"/>
          </a:xfrm>
          <a:prstGeom prst="rect">
            <a:avLst/>
          </a:prstGeom>
        </p:spPr>
      </p:pic>
    </p:spTree>
    <p:extLst>
      <p:ext uri="{BB962C8B-B14F-4D97-AF65-F5344CB8AC3E}">
        <p14:creationId xmlns:p14="http://schemas.microsoft.com/office/powerpoint/2010/main" xmlns="" val="2012704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1047403"/>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Постэмбриональное развитие</a:t>
            </a:r>
            <a:r>
              <a:rPr lang="ru-RU" dirty="0"/>
              <a:t/>
            </a:r>
            <a:br>
              <a:rPr lang="ru-RU" dirty="0"/>
            </a:br>
            <a:endParaRPr lang="ru-RU" dirty="0"/>
          </a:p>
        </p:txBody>
      </p:sp>
      <p:sp>
        <p:nvSpPr>
          <p:cNvPr id="3" name="Объект 2"/>
          <p:cNvSpPr>
            <a:spLocks noGrp="1"/>
          </p:cNvSpPr>
          <p:nvPr>
            <p:ph idx="1"/>
          </p:nvPr>
        </p:nvSpPr>
        <p:spPr>
          <a:xfrm>
            <a:off x="0" y="1180407"/>
            <a:ext cx="12192000" cy="5677593"/>
          </a:xfrm>
        </p:spPr>
        <p:txBody>
          <a:bodyPr>
            <a:normAutofit/>
          </a:bodyPr>
          <a:lstStyle/>
          <a:p>
            <a:pPr marL="0" indent="0">
              <a:buNone/>
            </a:pPr>
            <a:r>
              <a:rPr lang="ru-RU" sz="2000" dirty="0" smtClean="0">
                <a:latin typeface="Times New Roman" panose="02020603050405020304" pitchFamily="18" charset="0"/>
                <a:cs typeface="Times New Roman" panose="02020603050405020304" pitchFamily="18" charset="0"/>
              </a:rPr>
              <a:t>Постэмбриональный период </a:t>
            </a:r>
            <a:r>
              <a:rPr lang="ru-RU" sz="2000" dirty="0">
                <a:latin typeface="Times New Roman" panose="02020603050405020304" pitchFamily="18" charset="0"/>
                <a:cs typeface="Times New Roman" panose="02020603050405020304" pitchFamily="18" charset="0"/>
              </a:rPr>
              <a:t>начинается с момента выхода организма из яйцевых оболочек, а при внутриутробном развитии зародыша млекопитающих — с момента рождения и заканчивается с наступлением половой зрелости. В этот период организм растёт и в нём происходят качественные и количественные </a:t>
            </a:r>
            <a:r>
              <a:rPr lang="ru-RU" sz="2000" dirty="0" smtClean="0">
                <a:latin typeface="Times New Roman" panose="02020603050405020304" pitchFamily="18" charset="0"/>
                <a:cs typeface="Times New Roman" panose="02020603050405020304" pitchFamily="18" charset="0"/>
              </a:rPr>
              <a:t>изменения. Существует три периода:</a:t>
            </a:r>
          </a:p>
          <a:p>
            <a:pPr marL="514350" indent="-514350">
              <a:buAutoNum type="arabicPeriod"/>
            </a:pPr>
            <a:r>
              <a:rPr lang="ru-RU" sz="2000" dirty="0" smtClean="0">
                <a:latin typeface="Times New Roman" panose="02020603050405020304" pitchFamily="18" charset="0"/>
                <a:cs typeface="Times New Roman" panose="02020603050405020304" pitchFamily="18" charset="0"/>
              </a:rPr>
              <a:t>Дорепродуктивный - период</a:t>
            </a:r>
            <a:r>
              <a:rPr lang="ru-RU" sz="2000" dirty="0">
                <a:latin typeface="Times New Roman" panose="02020603050405020304" pitchFamily="18" charset="0"/>
                <a:cs typeface="Times New Roman" panose="02020603050405020304" pitchFamily="18" charset="0"/>
              </a:rPr>
              <a:t>, который завершается с моментом наступления полового </a:t>
            </a:r>
            <a:r>
              <a:rPr lang="ru-RU" sz="2000" dirty="0" smtClean="0">
                <a:latin typeface="Times New Roman" panose="02020603050405020304" pitchFamily="18" charset="0"/>
                <a:cs typeface="Times New Roman" panose="02020603050405020304" pitchFamily="18" charset="0"/>
              </a:rPr>
              <a:t>созревания</a:t>
            </a:r>
            <a:endParaRPr lang="ru-RU" sz="2000" dirty="0">
              <a:latin typeface="Times New Roman" panose="02020603050405020304" pitchFamily="18" charset="0"/>
              <a:cs typeface="Times New Roman" panose="02020603050405020304" pitchFamily="18" charset="0"/>
            </a:endParaRPr>
          </a:p>
          <a:p>
            <a:pPr marL="514350" indent="-514350">
              <a:buAutoNum type="arabicPeriod"/>
            </a:pPr>
            <a:r>
              <a:rPr lang="ru-RU" sz="2000" dirty="0" smtClean="0">
                <a:latin typeface="Times New Roman" panose="02020603050405020304" pitchFamily="18" charset="0"/>
                <a:cs typeface="Times New Roman" panose="02020603050405020304" pitchFamily="18" charset="0"/>
              </a:rPr>
              <a:t>Репродуктивный – </a:t>
            </a:r>
            <a:r>
              <a:rPr lang="ru-RU" sz="2000" dirty="0">
                <a:latin typeface="Times New Roman" panose="02020603050405020304" pitchFamily="18" charset="0"/>
                <a:cs typeface="Times New Roman" panose="02020603050405020304" pitchFamily="18" charset="0"/>
              </a:rPr>
              <a:t>период жизни человека в состоянии </a:t>
            </a:r>
            <a:r>
              <a:rPr lang="ru-RU" sz="2000" dirty="0" err="1">
                <a:latin typeface="Times New Roman" panose="02020603050405020304" pitchFamily="18" charset="0"/>
                <a:cs typeface="Times New Roman" panose="02020603050405020304" pitchFamily="18" charset="0"/>
              </a:rPr>
              <a:t>половозрелости</a:t>
            </a:r>
            <a:r>
              <a:rPr lang="ru-RU" sz="2000" dirty="0">
                <a:latin typeface="Times New Roman" panose="02020603050405020304" pitchFamily="18" charset="0"/>
                <a:cs typeface="Times New Roman" panose="02020603050405020304" pitchFamily="18" charset="0"/>
              </a:rPr>
              <a:t>;</a:t>
            </a:r>
          </a:p>
          <a:p>
            <a:pPr marL="514350" indent="-514350">
              <a:buAutoNum type="arabicPeriod"/>
            </a:pPr>
            <a:r>
              <a:rPr lang="ru-RU" sz="2000" dirty="0" smtClean="0">
                <a:latin typeface="Times New Roman" panose="02020603050405020304" pitchFamily="18" charset="0"/>
                <a:cs typeface="Times New Roman" panose="02020603050405020304" pitchFamily="18" charset="0"/>
              </a:rPr>
              <a:t>Пострепродуктивный</a:t>
            </a:r>
            <a:r>
              <a:rPr lang="ru-RU" sz="2000" dirty="0">
                <a:latin typeface="Times New Roman" panose="02020603050405020304" pitchFamily="18" charset="0"/>
                <a:cs typeface="Times New Roman" panose="02020603050405020304" pitchFamily="18" charset="0"/>
              </a:rPr>
              <a:t> </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завершающийся смертью человека.</a:t>
            </a:r>
          </a:p>
          <a:p>
            <a:pPr marL="514350" indent="-514350">
              <a:buAutoNum type="arabicPeriod"/>
            </a:pP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59471" y="3749040"/>
            <a:ext cx="4283321" cy="2718262"/>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622174" y="4264429"/>
            <a:ext cx="5736631" cy="1846235"/>
          </a:xfrm>
          <a:prstGeom prst="rect">
            <a:avLst/>
          </a:prstGeom>
        </p:spPr>
      </p:pic>
    </p:spTree>
    <p:extLst>
      <p:ext uri="{BB962C8B-B14F-4D97-AF65-F5344CB8AC3E}">
        <p14:creationId xmlns:p14="http://schemas.microsoft.com/office/powerpoint/2010/main" xmlns="" val="2545752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1271846"/>
          </a:xfrm>
        </p:spPr>
        <p:txBody>
          <a:bodyPr>
            <a:normAutofit/>
          </a:bodyPr>
          <a:lstStyle/>
          <a:p>
            <a:pPr algn="ctr"/>
            <a:r>
              <a:rPr lang="ru-RU" dirty="0" smtClean="0">
                <a:latin typeface="Times New Roman" panose="02020603050405020304" pitchFamily="18" charset="0"/>
                <a:cs typeface="Times New Roman" panose="02020603050405020304" pitchFamily="18" charset="0"/>
              </a:rPr>
              <a:t>Дорепродуктивный период</a:t>
            </a:r>
            <a:endParaRPr lang="ru-RU" dirty="0"/>
          </a:p>
        </p:txBody>
      </p:sp>
      <p:sp>
        <p:nvSpPr>
          <p:cNvPr id="3" name="Объект 2"/>
          <p:cNvSpPr>
            <a:spLocks noGrp="1"/>
          </p:cNvSpPr>
          <p:nvPr>
            <p:ph idx="1"/>
          </p:nvPr>
        </p:nvSpPr>
        <p:spPr>
          <a:xfrm>
            <a:off x="0" y="1097280"/>
            <a:ext cx="12192000" cy="5760719"/>
          </a:xfrm>
        </p:spPr>
        <p:txBody>
          <a:bodyPr>
            <a:normAutofit fontScale="55000" lnSpcReduction="20000"/>
          </a:bodyPr>
          <a:lstStyle/>
          <a:p>
            <a:pPr marL="0" indent="0">
              <a:buNone/>
            </a:pPr>
            <a:r>
              <a:rPr lang="ru-RU" sz="3300" dirty="0" smtClean="0">
                <a:latin typeface="Times New Roman" panose="02020603050405020304" pitchFamily="18" charset="0"/>
                <a:cs typeface="Times New Roman" panose="02020603050405020304" pitchFamily="18" charset="0"/>
              </a:rPr>
              <a:t>Дорепродуктивный период</a:t>
            </a:r>
            <a:r>
              <a:rPr lang="ru-RU" sz="3300" dirty="0">
                <a:latin typeface="Times New Roman" panose="02020603050405020304" pitchFamily="18" charset="0"/>
                <a:cs typeface="Times New Roman" panose="02020603050405020304" pitchFamily="18" charset="0"/>
              </a:rPr>
              <a:t>, в свою очередь, подразделяется на несколько этапов</a:t>
            </a:r>
            <a:r>
              <a:rPr lang="ru-RU" sz="3300" dirty="0" smtClean="0">
                <a:latin typeface="Times New Roman" panose="02020603050405020304" pitchFamily="18" charset="0"/>
                <a:cs typeface="Times New Roman" panose="02020603050405020304" pitchFamily="18" charset="0"/>
              </a:rPr>
              <a:t>:</a:t>
            </a:r>
          </a:p>
          <a:p>
            <a:pPr marL="514350" indent="-514350">
              <a:buAutoNum type="arabicPeriod"/>
            </a:pPr>
            <a:r>
              <a:rPr lang="ru-RU" dirty="0" smtClean="0">
                <a:latin typeface="Times New Roman" panose="02020603050405020304" pitchFamily="18" charset="0"/>
                <a:cs typeface="Times New Roman" panose="02020603050405020304" pitchFamily="18" charset="0"/>
              </a:rPr>
              <a:t>Период </a:t>
            </a:r>
            <a:r>
              <a:rPr lang="ru-RU" dirty="0">
                <a:latin typeface="Times New Roman" panose="02020603050405020304" pitchFamily="18" charset="0"/>
                <a:cs typeface="Times New Roman" panose="02020603050405020304" pitchFamily="18" charset="0"/>
              </a:rPr>
              <a:t>новорожденности, который продолжается первый месяц жизни ребенка. Малыш продолжает принимать позу эмбриона, характерную для его внутриутробного развития. Основную часть времени маленький человек на этом этапе роста находится в состоянии сна.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Грудной </a:t>
            </a:r>
            <a:r>
              <a:rPr lang="ru-RU" dirty="0">
                <a:latin typeface="Times New Roman" panose="02020603050405020304" pitchFamily="18" charset="0"/>
                <a:cs typeface="Times New Roman" panose="02020603050405020304" pitchFamily="18" charset="0"/>
              </a:rPr>
              <a:t>период. Грудным называют ребенка в возрасте от одного месяца до года. Этот этап характеризуется активными изменениями в двигательной системе. К концу первого месяца ребенок только еще старается распрямить ноги; в </a:t>
            </a:r>
            <a:r>
              <a:rPr lang="ru-RU" dirty="0" smtClean="0">
                <a:latin typeface="Times New Roman" panose="02020603050405020304" pitchFamily="18" charset="0"/>
                <a:cs typeface="Times New Roman" panose="02020603050405020304" pitchFamily="18" charset="0"/>
              </a:rPr>
              <a:t>1,5 </a:t>
            </a:r>
            <a:r>
              <a:rPr lang="ru-RU" dirty="0">
                <a:latin typeface="Times New Roman" panose="02020603050405020304" pitchFamily="18" charset="0"/>
                <a:cs typeface="Times New Roman" panose="02020603050405020304" pitchFamily="18" charset="0"/>
              </a:rPr>
              <a:t>месяца малыш способен поднять и удержать голову; 6 </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месяцев – время, когда большинство детей получают навык сидения; а уже к первому году жизни многие из них делают первые шаги. При этом нужно отметить, что возрастной момент появления того или иного навыка – сугубо индивидуальный </a:t>
            </a:r>
            <a:r>
              <a:rPr lang="ru-RU" dirty="0" smtClean="0">
                <a:latin typeface="Times New Roman" panose="02020603050405020304" pitchFamily="18" charset="0"/>
                <a:cs typeface="Times New Roman" panose="02020603050405020304" pitchFamily="18" charset="0"/>
              </a:rPr>
              <a:t>процесс. В </a:t>
            </a:r>
            <a:r>
              <a:rPr lang="ru-RU" dirty="0">
                <a:latin typeface="Times New Roman" panose="02020603050405020304" pitchFamily="18" charset="0"/>
                <a:cs typeface="Times New Roman" panose="02020603050405020304" pitchFamily="18" charset="0"/>
              </a:rPr>
              <a:t>грудной период стремительными шагами развивается психика ребенка. На втором месяце жизни уже возможно наблюдать первую улыбку ребенка; в </a:t>
            </a:r>
            <a:r>
              <a:rPr lang="ru-RU" dirty="0" smtClean="0">
                <a:latin typeface="Times New Roman" panose="02020603050405020304" pitchFamily="18" charset="0"/>
                <a:cs typeface="Times New Roman" panose="02020603050405020304" pitchFamily="18" charset="0"/>
              </a:rPr>
              <a:t>4 </a:t>
            </a:r>
            <a:r>
              <a:rPr lang="ru-RU" dirty="0">
                <a:latin typeface="Times New Roman" panose="02020603050405020304" pitchFamily="18" charset="0"/>
                <a:cs typeface="Times New Roman" panose="02020603050405020304" pitchFamily="18" charset="0"/>
              </a:rPr>
              <a:t>месяца малыш становится способен хватать предметы и исследовать их, беря в рот, различать людей; после </a:t>
            </a:r>
            <a:r>
              <a:rPr lang="ru-RU" dirty="0" smtClean="0">
                <a:latin typeface="Times New Roman" panose="02020603050405020304" pitchFamily="18" charset="0"/>
                <a:cs typeface="Times New Roman" panose="02020603050405020304" pitchFamily="18" charset="0"/>
              </a:rPr>
              <a:t>наступления </a:t>
            </a:r>
            <a:r>
              <a:rPr lang="ru-RU" dirty="0">
                <a:latin typeface="Times New Roman" panose="02020603050405020304" pitchFamily="18" charset="0"/>
                <a:cs typeface="Times New Roman" panose="02020603050405020304" pitchFamily="18" charset="0"/>
              </a:rPr>
              <a:t>6 месяцев приходит понимание отдельных слов и фраз. Высокая двигательная активность первого года жизни ускоряет обменные процессы и нормализует работу нервной системы. Чтобы ребенок правильно развивался в этот период, необходимо соблюдать три условия: постепенность, повторяемость и систематичность. При этом организация четкого режима дает возможность вырабатывать у малыша условные рефлексы.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Раннее </a:t>
            </a:r>
            <a:r>
              <a:rPr lang="ru-RU" dirty="0">
                <a:latin typeface="Times New Roman" panose="02020603050405020304" pitchFamily="18" charset="0"/>
                <a:cs typeface="Times New Roman" panose="02020603050405020304" pitchFamily="18" charset="0"/>
              </a:rPr>
              <a:t>детство – это период в возрасте от года до трех лет. Раннее детство - важнейший этап в физическом и психическом развитии ребенка, характеризующийся активным ростом, приобщением ко взрослой пище, закладыванием базовых свойств личности, таких как самостоятельность, стремление к самоуважению, самовыражению. В данном возрасте маленький человек делает первые попытки определить свое место в этом мире, получает навык проживания всего спектра доступных человеку чувств. </a:t>
            </a:r>
            <a:r>
              <a:rPr lang="ru-RU" dirty="0" smtClean="0">
                <a:latin typeface="Times New Roman" panose="02020603050405020304" pitchFamily="18" charset="0"/>
                <a:cs typeface="Times New Roman" panose="02020603050405020304" pitchFamily="18" charset="0"/>
              </a:rPr>
              <a:t>На данной </a:t>
            </a:r>
            <a:r>
              <a:rPr lang="ru-RU" dirty="0">
                <a:latin typeface="Times New Roman" panose="02020603050405020304" pitchFamily="18" charset="0"/>
                <a:cs typeface="Times New Roman" panose="02020603050405020304" pitchFamily="18" charset="0"/>
              </a:rPr>
              <a:t>стадии овладение новыми навыками происходит в процессе подражания взрослым.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Дошкольный </a:t>
            </a:r>
            <a:r>
              <a:rPr lang="ru-RU" dirty="0">
                <a:latin typeface="Times New Roman" panose="02020603050405020304" pitchFamily="18" charset="0"/>
                <a:cs typeface="Times New Roman" panose="02020603050405020304" pitchFamily="18" charset="0"/>
              </a:rPr>
              <a:t>период – период развития человека в возрасте от трех до семи лет. Ребенок активно познает окружающий мир, проявляет любознательность. Это период активного развития мозга, формирования так называемой внутренней речи. На этом этапе игра является важнейшим инструментом формирования навыков.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Школьный </a:t>
            </a:r>
            <a:r>
              <a:rPr lang="ru-RU" dirty="0">
                <a:latin typeface="Times New Roman" panose="02020603050405020304" pitchFamily="18" charset="0"/>
                <a:cs typeface="Times New Roman" panose="02020603050405020304" pitchFamily="18" charset="0"/>
              </a:rPr>
              <a:t>возраст – период взросления от </a:t>
            </a:r>
            <a:r>
              <a:rPr lang="ru-RU" dirty="0" smtClean="0">
                <a:latin typeface="Times New Roman" panose="02020603050405020304" pitchFamily="18" charset="0"/>
                <a:cs typeface="Times New Roman" panose="02020603050405020304" pitchFamily="18" charset="0"/>
              </a:rPr>
              <a:t>7 </a:t>
            </a:r>
            <a:r>
              <a:rPr lang="ru-RU" dirty="0">
                <a:latin typeface="Times New Roman" panose="02020603050405020304" pitchFamily="18" charset="0"/>
                <a:cs typeface="Times New Roman" panose="02020603050405020304" pitchFamily="18" charset="0"/>
              </a:rPr>
              <a:t>до </a:t>
            </a:r>
            <a:r>
              <a:rPr lang="ru-RU" dirty="0" smtClean="0">
                <a:latin typeface="Times New Roman" panose="02020603050405020304" pitchFamily="18" charset="0"/>
                <a:cs typeface="Times New Roman" panose="02020603050405020304" pitchFamily="18" charset="0"/>
              </a:rPr>
              <a:t>17 </a:t>
            </a:r>
            <a:r>
              <a:rPr lang="ru-RU" dirty="0">
                <a:latin typeface="Times New Roman" panose="02020603050405020304" pitchFamily="18" charset="0"/>
                <a:cs typeface="Times New Roman" panose="02020603050405020304" pitchFamily="18" charset="0"/>
              </a:rPr>
              <a:t>лет. Школьный период можно поделить на этапы: </a:t>
            </a:r>
            <a:r>
              <a:rPr lang="ru-RU" dirty="0" smtClean="0">
                <a:latin typeface="Times New Roman" panose="02020603050405020304" pitchFamily="18" charset="0"/>
                <a:cs typeface="Times New Roman" panose="02020603050405020304" pitchFamily="18" charset="0"/>
              </a:rPr>
              <a:t>ранний </a:t>
            </a:r>
            <a:r>
              <a:rPr lang="ru-RU" dirty="0">
                <a:latin typeface="Times New Roman" panose="02020603050405020304" pitchFamily="18" charset="0"/>
                <a:cs typeface="Times New Roman" panose="02020603050405020304" pitchFamily="18" charset="0"/>
              </a:rPr>
              <a:t>( 7 − 11 7-11 лет); средний (мальчики: </a:t>
            </a:r>
            <a:r>
              <a:rPr lang="ru-RU" dirty="0" smtClean="0">
                <a:latin typeface="Times New Roman" panose="02020603050405020304" pitchFamily="18" charset="0"/>
                <a:cs typeface="Times New Roman" panose="02020603050405020304" pitchFamily="18" charset="0"/>
              </a:rPr>
              <a:t>11-15 </a:t>
            </a:r>
            <a:r>
              <a:rPr lang="ru-RU" dirty="0">
                <a:latin typeface="Times New Roman" panose="02020603050405020304" pitchFamily="18" charset="0"/>
                <a:cs typeface="Times New Roman" panose="02020603050405020304" pitchFamily="18" charset="0"/>
              </a:rPr>
              <a:t>лет; </a:t>
            </a:r>
            <a:r>
              <a:rPr lang="ru-RU" dirty="0" smtClean="0">
                <a:latin typeface="Times New Roman" panose="02020603050405020304" pitchFamily="18" charset="0"/>
                <a:cs typeface="Times New Roman" panose="02020603050405020304" pitchFamily="18" charset="0"/>
              </a:rPr>
              <a:t>девочки 11-14 </a:t>
            </a:r>
            <a:r>
              <a:rPr lang="ru-RU" dirty="0">
                <a:latin typeface="Times New Roman" panose="02020603050405020304" pitchFamily="18" charset="0"/>
                <a:cs typeface="Times New Roman" panose="02020603050405020304" pitchFamily="18" charset="0"/>
              </a:rPr>
              <a:t>лет); старший </a:t>
            </a:r>
            <a:r>
              <a:rPr lang="ru-RU" dirty="0" smtClean="0">
                <a:latin typeface="Times New Roman" panose="02020603050405020304" pitchFamily="18" charset="0"/>
                <a:cs typeface="Times New Roman" panose="02020603050405020304" pitchFamily="18" charset="0"/>
              </a:rPr>
              <a:t>(15-17 </a:t>
            </a:r>
            <a:r>
              <a:rPr lang="ru-RU" dirty="0">
                <a:latin typeface="Times New Roman" panose="02020603050405020304" pitchFamily="18" charset="0"/>
                <a:cs typeface="Times New Roman" panose="02020603050405020304" pitchFamily="18" charset="0"/>
              </a:rPr>
              <a:t>лет). На раннем этапе дети осваивают письменную речь, получают навык коллективизма, нахождения в социуме, познают окружающий мир, нарабатывают первый опыт взаимодействий.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Подростковый </a:t>
            </a:r>
            <a:r>
              <a:rPr lang="ru-RU" dirty="0">
                <a:latin typeface="Times New Roman" panose="02020603050405020304" pitchFamily="18" charset="0"/>
                <a:cs typeface="Times New Roman" panose="02020603050405020304" pitchFamily="18" charset="0"/>
              </a:rPr>
              <a:t>период характеризуется стремительным темпом физического и полового развития. Юношеский период – этап развития в возрасте от </a:t>
            </a:r>
            <a:r>
              <a:rPr lang="ru-RU" dirty="0" smtClean="0">
                <a:latin typeface="Times New Roman" panose="02020603050405020304" pitchFamily="18" charset="0"/>
                <a:cs typeface="Times New Roman" panose="02020603050405020304" pitchFamily="18" charset="0"/>
              </a:rPr>
              <a:t>17 </a:t>
            </a:r>
            <a:r>
              <a:rPr lang="ru-RU" dirty="0">
                <a:latin typeface="Times New Roman" panose="02020603050405020304" pitchFamily="18" charset="0"/>
                <a:cs typeface="Times New Roman" panose="02020603050405020304" pitchFamily="18" charset="0"/>
              </a:rPr>
              <a:t>лет </a:t>
            </a:r>
            <a:r>
              <a:rPr lang="ru-RU" dirty="0" smtClean="0">
                <a:latin typeface="Times New Roman" panose="02020603050405020304" pitchFamily="18" charset="0"/>
                <a:cs typeface="Times New Roman" panose="02020603050405020304" pitchFamily="18" charset="0"/>
              </a:rPr>
              <a:t>до </a:t>
            </a:r>
            <a:r>
              <a:rPr lang="ru-RU" dirty="0">
                <a:latin typeface="Times New Roman" panose="02020603050405020304" pitchFamily="18" charset="0"/>
                <a:cs typeface="Times New Roman" panose="02020603050405020304" pitchFamily="18" charset="0"/>
              </a:rPr>
              <a:t>21 года. На данном этапе мы имеем сформировавшуюся личность, которая в практической жизни начинает реализовывать полученные навыки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45004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189" y="357448"/>
            <a:ext cx="12192000" cy="1122217"/>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Репродуктивный период</a:t>
            </a:r>
            <a:r>
              <a:rPr lang="ru-RU" dirty="0"/>
              <a:t/>
            </a:r>
            <a:br>
              <a:rPr lang="ru-RU" dirty="0"/>
            </a:br>
            <a:endParaRPr lang="ru-RU" dirty="0"/>
          </a:p>
        </p:txBody>
      </p:sp>
      <p:sp>
        <p:nvSpPr>
          <p:cNvPr id="3" name="Объект 2"/>
          <p:cNvSpPr>
            <a:spLocks noGrp="1"/>
          </p:cNvSpPr>
          <p:nvPr>
            <p:ph idx="1"/>
          </p:nvPr>
        </p:nvSpPr>
        <p:spPr>
          <a:xfrm>
            <a:off x="0" y="1238596"/>
            <a:ext cx="12192000" cy="5619403"/>
          </a:xfrm>
        </p:spPr>
        <p:txBody>
          <a:bodyPr/>
          <a:lstStyle/>
          <a:p>
            <a:pPr marL="0" indent="0">
              <a:buNone/>
            </a:pPr>
            <a:r>
              <a:rPr lang="ru-RU" dirty="0" smtClean="0">
                <a:latin typeface="Times New Roman" panose="02020603050405020304" pitchFamily="18" charset="0"/>
                <a:cs typeface="Times New Roman" panose="02020603050405020304" pitchFamily="18" charset="0"/>
              </a:rPr>
              <a:t>Репродуктивный период </a:t>
            </a:r>
            <a:r>
              <a:rPr lang="ru-RU" dirty="0">
                <a:latin typeface="Times New Roman" panose="02020603050405020304" pitchFamily="18" charset="0"/>
                <a:cs typeface="Times New Roman" panose="02020603050405020304" pitchFamily="18" charset="0"/>
              </a:rPr>
              <a:t>постнатального развития начинается в </a:t>
            </a:r>
            <a:r>
              <a:rPr lang="ru-RU" dirty="0" smtClean="0">
                <a:latin typeface="Times New Roman" panose="02020603050405020304" pitchFamily="18" charset="0"/>
                <a:cs typeface="Times New Roman" panose="02020603050405020304" pitchFamily="18" charset="0"/>
              </a:rPr>
              <a:t>возрасте </a:t>
            </a:r>
            <a:r>
              <a:rPr lang="ru-RU" dirty="0">
                <a:latin typeface="Times New Roman" panose="02020603050405020304" pitchFamily="18" charset="0"/>
                <a:cs typeface="Times New Roman" panose="02020603050405020304" pitchFamily="18" charset="0"/>
              </a:rPr>
              <a:t>21-22 лет (у женщин и мужчин соответственно). Данный период подразделяется на два этапа: до </a:t>
            </a:r>
            <a:r>
              <a:rPr lang="ru-RU" dirty="0" smtClean="0">
                <a:latin typeface="Times New Roman" panose="02020603050405020304" pitchFamily="18" charset="0"/>
                <a:cs typeface="Times New Roman" panose="02020603050405020304" pitchFamily="18" charset="0"/>
              </a:rPr>
              <a:t>35 лет</a:t>
            </a:r>
            <a:r>
              <a:rPr lang="ru-RU" dirty="0">
                <a:latin typeface="Times New Roman" panose="02020603050405020304" pitchFamily="18" charset="0"/>
                <a:cs typeface="Times New Roman" panose="02020603050405020304" pitchFamily="18" charset="0"/>
              </a:rPr>
              <a:t>; от 36 </a:t>
            </a:r>
            <a:r>
              <a:rPr lang="ru-RU" dirty="0" smtClean="0">
                <a:latin typeface="Times New Roman" panose="02020603050405020304" pitchFamily="18" charset="0"/>
                <a:cs typeface="Times New Roman" panose="02020603050405020304" pitchFamily="18" charset="0"/>
              </a:rPr>
              <a:t>лет до </a:t>
            </a:r>
            <a:r>
              <a:rPr lang="ru-RU" dirty="0">
                <a:latin typeface="Times New Roman" panose="02020603050405020304" pitchFamily="18" charset="0"/>
                <a:cs typeface="Times New Roman" panose="02020603050405020304" pitchFamily="18" charset="0"/>
              </a:rPr>
              <a:t>55 у женщин </a:t>
            </a:r>
            <a:r>
              <a:rPr lang="ru-RU" dirty="0" smtClean="0">
                <a:latin typeface="Times New Roman" panose="02020603050405020304" pitchFamily="18" charset="0"/>
                <a:cs typeface="Times New Roman" panose="02020603050405020304" pitchFamily="18" charset="0"/>
              </a:rPr>
              <a:t>и </a:t>
            </a:r>
            <a:r>
              <a:rPr lang="ru-RU" dirty="0">
                <a:latin typeface="Times New Roman" panose="02020603050405020304" pitchFamily="18" charset="0"/>
                <a:cs typeface="Times New Roman" panose="02020603050405020304" pitchFamily="18" charset="0"/>
              </a:rPr>
              <a:t>60 у мужчин. На первом этапе происходят некоторые изменения физиологических реакций, обмена веществ, что есть предвестники инволюции. </a:t>
            </a:r>
            <a:r>
              <a:rPr lang="ru-RU" dirty="0" smtClean="0">
                <a:latin typeface="Times New Roman" panose="02020603050405020304" pitchFamily="18" charset="0"/>
                <a:cs typeface="Times New Roman" panose="02020603050405020304" pitchFamily="18" charset="0"/>
              </a:rPr>
              <a:t>После </a:t>
            </a:r>
            <a:r>
              <a:rPr lang="ru-RU" dirty="0">
                <a:latin typeface="Times New Roman" panose="02020603050405020304" pitchFamily="18" charset="0"/>
                <a:cs typeface="Times New Roman" panose="02020603050405020304" pitchFamily="18" charset="0"/>
              </a:rPr>
              <a:t>45 лет в организме человека происходят существенные изменения эндокринных функций. После </a:t>
            </a:r>
            <a:r>
              <a:rPr lang="ru-RU" dirty="0" smtClean="0">
                <a:latin typeface="Times New Roman" panose="02020603050405020304" pitchFamily="18" charset="0"/>
                <a:cs typeface="Times New Roman" panose="02020603050405020304" pitchFamily="18" charset="0"/>
              </a:rPr>
              <a:t>50 </a:t>
            </a:r>
            <a:r>
              <a:rPr lang="ru-RU" dirty="0">
                <a:latin typeface="Times New Roman" panose="02020603050405020304" pitchFamily="18" charset="0"/>
                <a:cs typeface="Times New Roman" panose="02020603050405020304" pitchFamily="18" charset="0"/>
              </a:rPr>
              <a:t>лет запускаются процессы, являющиеся началом периода старения.</a:t>
            </a:r>
          </a:p>
          <a:p>
            <a:endParaRPr lang="ru-RU"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extLst>
              <a:ext uri="{BEBA8EAE-BF5A-486C-A8C5-ECC9F3942E4B}">
                <a14:imgProps xmlns:a14="http://schemas.microsoft.com/office/drawing/2010/main" xmlns="">
                  <a14:imgLayer r:embed="rId3">
                    <a14:imgEffect>
                      <a14:backgroundRemoval t="50417" b="90556" l="32917" r="64167">
                        <a14:foregroundMark x1="49792" y1="66806" x2="49792" y2="66806"/>
                        <a14:foregroundMark x1="49479" y1="66667" x2="45000" y2="74444"/>
                        <a14:foregroundMark x1="49688" y1="66528" x2="44792" y2="60000"/>
                        <a14:foregroundMark x1="49688" y1="67083" x2="32917" y2="64306"/>
                        <a14:foregroundMark x1="43438" y1="63750" x2="43438" y2="63750"/>
                        <a14:foregroundMark x1="41146" y1="74306" x2="56146" y2="89028"/>
                      </a14:backgroundRemoval>
                    </a14:imgEffect>
                  </a14:imgLayer>
                </a14:imgProps>
              </a:ext>
              <a:ext uri="{28A0092B-C50C-407E-A947-70E740481C1C}">
                <a14:useLocalDpi xmlns:a14="http://schemas.microsoft.com/office/drawing/2010/main" xmlns="" val="0"/>
              </a:ext>
            </a:extLst>
          </a:blip>
          <a:stretch>
            <a:fillRect/>
          </a:stretch>
        </p:blipFill>
        <p:spPr>
          <a:xfrm>
            <a:off x="2142565" y="619297"/>
            <a:ext cx="9144000" cy="6858000"/>
          </a:xfrm>
          <a:prstGeom prst="rect">
            <a:avLst/>
          </a:prstGeom>
        </p:spPr>
      </p:pic>
    </p:spTree>
    <p:extLst>
      <p:ext uri="{BB962C8B-B14F-4D97-AF65-F5344CB8AC3E}">
        <p14:creationId xmlns:p14="http://schemas.microsoft.com/office/powerpoint/2010/main" xmlns="" val="2327363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62833"/>
            <a:ext cx="12192000" cy="1562792"/>
          </a:xfrm>
        </p:spPr>
        <p:txBody>
          <a:bodyPr/>
          <a:lstStyle/>
          <a:p>
            <a:pPr algn="ctr"/>
            <a:r>
              <a:rPr lang="ru-RU" dirty="0">
                <a:latin typeface="Times New Roman" panose="02020603050405020304" pitchFamily="18" charset="0"/>
                <a:cs typeface="Times New Roman" panose="02020603050405020304" pitchFamily="18" charset="0"/>
              </a:rPr>
              <a:t>Пострепродуктивный период</a:t>
            </a:r>
            <a:r>
              <a:rPr lang="ru-RU" dirty="0"/>
              <a:t/>
            </a:r>
            <a:br>
              <a:rPr lang="ru-RU" dirty="0"/>
            </a:br>
            <a:endParaRPr lang="ru-RU" dirty="0"/>
          </a:p>
        </p:txBody>
      </p:sp>
      <p:sp>
        <p:nvSpPr>
          <p:cNvPr id="3" name="Объект 2"/>
          <p:cNvSpPr>
            <a:spLocks noGrp="1"/>
          </p:cNvSpPr>
          <p:nvPr>
            <p:ph idx="1"/>
          </p:nvPr>
        </p:nvSpPr>
        <p:spPr>
          <a:xfrm>
            <a:off x="0" y="1238596"/>
            <a:ext cx="12192000" cy="5619404"/>
          </a:xfrm>
        </p:spPr>
        <p:txBody>
          <a:bodyPr>
            <a:normAutofit fontScale="77500" lnSpcReduction="20000"/>
          </a:bodyPr>
          <a:lstStyle/>
          <a:p>
            <a:pPr marL="0" indent="0">
              <a:buNone/>
            </a:pPr>
            <a:r>
              <a:rPr lang="ru-RU" dirty="0">
                <a:latin typeface="Times New Roman" panose="02020603050405020304" pitchFamily="18" charset="0"/>
                <a:cs typeface="Times New Roman" panose="02020603050405020304" pitchFamily="18" charset="0"/>
              </a:rPr>
              <a:t>Современная классификация делит людей, находящихся в периоде старения, на группы: </a:t>
            </a:r>
            <a:r>
              <a:rPr lang="ru-RU" dirty="0" smtClean="0">
                <a:latin typeface="Times New Roman" panose="02020603050405020304" pitchFamily="18" charset="0"/>
                <a:cs typeface="Times New Roman" panose="02020603050405020304" pitchFamily="18" charset="0"/>
              </a:rPr>
              <a:t>60-76 </a:t>
            </a:r>
            <a:r>
              <a:rPr lang="ru-RU" dirty="0">
                <a:latin typeface="Times New Roman" panose="02020603050405020304" pitchFamily="18" charset="0"/>
                <a:cs typeface="Times New Roman" panose="02020603050405020304" pitchFamily="18" charset="0"/>
              </a:rPr>
              <a:t>лет – пожилые люди; </a:t>
            </a:r>
            <a:r>
              <a:rPr lang="ru-RU" dirty="0" smtClean="0">
                <a:latin typeface="Times New Roman" panose="02020603050405020304" pitchFamily="18" charset="0"/>
                <a:cs typeface="Times New Roman" panose="02020603050405020304" pitchFamily="18" charset="0"/>
              </a:rPr>
              <a:t>75-89 </a:t>
            </a:r>
            <a:r>
              <a:rPr lang="ru-RU" dirty="0">
                <a:latin typeface="Times New Roman" panose="02020603050405020304" pitchFamily="18" charset="0"/>
                <a:cs typeface="Times New Roman" panose="02020603050405020304" pitchFamily="18" charset="0"/>
              </a:rPr>
              <a:t>лет – старые; </a:t>
            </a:r>
            <a:r>
              <a:rPr lang="ru-RU" dirty="0" smtClean="0">
                <a:latin typeface="Times New Roman" panose="02020603050405020304" pitchFamily="18" charset="0"/>
                <a:cs typeface="Times New Roman" panose="02020603050405020304" pitchFamily="18" charset="0"/>
              </a:rPr>
              <a:t>старше </a:t>
            </a:r>
            <a:r>
              <a:rPr lang="ru-RU" dirty="0">
                <a:latin typeface="Times New Roman" panose="02020603050405020304" pitchFamily="18" charset="0"/>
                <a:cs typeface="Times New Roman" panose="02020603050405020304" pitchFamily="18" charset="0"/>
              </a:rPr>
              <a:t>90 лет – долгожители. </a:t>
            </a:r>
            <a:r>
              <a:rPr lang="ru-RU" dirty="0" smtClean="0">
                <a:latin typeface="Times New Roman" panose="02020603050405020304" pitchFamily="18" charset="0"/>
                <a:cs typeface="Times New Roman" panose="02020603050405020304" pitchFamily="18" charset="0"/>
              </a:rPr>
              <a:t>Старение </a:t>
            </a:r>
            <a:r>
              <a:rPr lang="ru-RU" dirty="0">
                <a:latin typeface="Times New Roman" panose="02020603050405020304" pitchFamily="18" charset="0"/>
                <a:cs typeface="Times New Roman" panose="02020603050405020304" pitchFamily="18" charset="0"/>
              </a:rPr>
              <a:t>является закономерным этапом развития, свойственным не только человеку, но и любому другому живому организму. </a:t>
            </a:r>
            <a:r>
              <a:rPr lang="ru-RU" dirty="0" smtClean="0">
                <a:latin typeface="Times New Roman" panose="02020603050405020304" pitchFamily="18" charset="0"/>
                <a:cs typeface="Times New Roman" panose="02020603050405020304" pitchFamily="18" charset="0"/>
              </a:rPr>
              <a:t>Имеют </a:t>
            </a:r>
            <a:r>
              <a:rPr lang="ru-RU" dirty="0">
                <a:latin typeface="Times New Roman" panose="02020603050405020304" pitchFamily="18" charset="0"/>
                <a:cs typeface="Times New Roman" panose="02020603050405020304" pitchFamily="18" charset="0"/>
              </a:rPr>
              <a:t>место следующие признаки старения: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Поседение </a:t>
            </a:r>
            <a:r>
              <a:rPr lang="ru-RU" dirty="0">
                <a:latin typeface="Times New Roman" panose="02020603050405020304" pitchFamily="18" charset="0"/>
                <a:cs typeface="Times New Roman" panose="02020603050405020304" pitchFamily="18" charset="0"/>
              </a:rPr>
              <a:t>волос (начинается после </a:t>
            </a:r>
            <a:r>
              <a:rPr lang="ru-RU" dirty="0" smtClean="0">
                <a:latin typeface="Times New Roman" panose="02020603050405020304" pitchFamily="18" charset="0"/>
                <a:cs typeface="Times New Roman" panose="02020603050405020304" pitchFamily="18" charset="0"/>
              </a:rPr>
              <a:t>30 </a:t>
            </a:r>
            <a:r>
              <a:rPr lang="ru-RU" dirty="0">
                <a:latin typeface="Times New Roman" panose="02020603050405020304" pitchFamily="18" charset="0"/>
                <a:cs typeface="Times New Roman" panose="02020603050405020304" pitchFamily="18" charset="0"/>
              </a:rPr>
              <a:t>лет, а иногда и раньше, и постоянно прогрессирует);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видимо </a:t>
            </a:r>
            <a:r>
              <a:rPr lang="ru-RU" dirty="0">
                <a:latin typeface="Times New Roman" panose="02020603050405020304" pitchFamily="18" charset="0"/>
                <a:cs typeface="Times New Roman" panose="02020603050405020304" pitchFamily="18" charset="0"/>
              </a:rPr>
              <a:t>меняется текстура кожи, ее внешний вид;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изменяется </a:t>
            </a:r>
            <a:r>
              <a:rPr lang="ru-RU" dirty="0">
                <a:latin typeface="Times New Roman" panose="02020603050405020304" pitchFamily="18" charset="0"/>
                <a:cs typeface="Times New Roman" panose="02020603050405020304" pitchFamily="18" charset="0"/>
              </a:rPr>
              <a:t>осанка;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наблюдается </a:t>
            </a:r>
            <a:r>
              <a:rPr lang="ru-RU" dirty="0">
                <a:latin typeface="Times New Roman" panose="02020603050405020304" pitchFamily="18" charset="0"/>
                <a:cs typeface="Times New Roman" panose="02020603050405020304" pitchFamily="18" charset="0"/>
              </a:rPr>
              <a:t>уменьшение мышечной силы;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выпадение </a:t>
            </a:r>
            <a:r>
              <a:rPr lang="ru-RU" dirty="0">
                <a:latin typeface="Times New Roman" panose="02020603050405020304" pitchFamily="18" charset="0"/>
                <a:cs typeface="Times New Roman" panose="02020603050405020304" pitchFamily="18" charset="0"/>
              </a:rPr>
              <a:t>зубов;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происходит </a:t>
            </a:r>
            <a:r>
              <a:rPr lang="ru-RU" dirty="0">
                <a:latin typeface="Times New Roman" panose="02020603050405020304" pitchFamily="18" charset="0"/>
                <a:cs typeface="Times New Roman" panose="02020603050405020304" pitchFamily="18" charset="0"/>
              </a:rPr>
              <a:t>уменьшение внутренних органов;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кровеносные </a:t>
            </a:r>
            <a:r>
              <a:rPr lang="ru-RU" dirty="0">
                <a:latin typeface="Times New Roman" panose="02020603050405020304" pitchFamily="18" charset="0"/>
                <a:cs typeface="Times New Roman" panose="02020603050405020304" pitchFamily="18" charset="0"/>
              </a:rPr>
              <a:t>сосуды становятся менее эластичными, в связи с чем изменяется кровяное давление;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снижаются </a:t>
            </a:r>
            <a:r>
              <a:rPr lang="ru-RU" dirty="0">
                <a:latin typeface="Times New Roman" panose="02020603050405020304" pitchFamily="18" charset="0"/>
                <a:cs typeface="Times New Roman" panose="02020603050405020304" pitchFamily="18" charset="0"/>
              </a:rPr>
              <a:t>адаптивные и регенеративные способности организма, иммунитет и замедляется процесс теплообразования;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ухудшается </a:t>
            </a:r>
            <a:r>
              <a:rPr lang="ru-RU" dirty="0">
                <a:latin typeface="Times New Roman" panose="02020603050405020304" pitchFamily="18" charset="0"/>
                <a:cs typeface="Times New Roman" panose="02020603050405020304" pitchFamily="18" charset="0"/>
              </a:rPr>
              <a:t>качество зрения и слуха; </a:t>
            </a:r>
            <a:endParaRPr lang="ru-RU" dirty="0" smtClean="0">
              <a:latin typeface="Times New Roman" panose="02020603050405020304" pitchFamily="18" charset="0"/>
              <a:cs typeface="Times New Roman" panose="02020603050405020304" pitchFamily="18" charset="0"/>
            </a:endParaRPr>
          </a:p>
          <a:p>
            <a:pPr marL="514350" indent="-514350">
              <a:buAutoNum type="arabicPeriod"/>
            </a:pPr>
            <a:r>
              <a:rPr lang="ru-RU" dirty="0" smtClean="0">
                <a:latin typeface="Times New Roman" panose="02020603050405020304" pitchFamily="18" charset="0"/>
                <a:cs typeface="Times New Roman" panose="02020603050405020304" pitchFamily="18" charset="0"/>
              </a:rPr>
              <a:t>наблюдается </a:t>
            </a:r>
            <a:r>
              <a:rPr lang="ru-RU" dirty="0">
                <a:latin typeface="Times New Roman" panose="02020603050405020304" pitchFamily="18" charset="0"/>
                <a:cs typeface="Times New Roman" panose="02020603050405020304" pitchFamily="18" charset="0"/>
              </a:rPr>
              <a:t>ухудшение памяти, сокращение времени реакции, снижение работоспособности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693043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12192000" cy="1197032"/>
          </a:xfrm>
        </p:spPr>
        <p:txBody>
          <a:bodyPr/>
          <a:lstStyle/>
          <a:p>
            <a:pPr algn="ctr"/>
            <a:r>
              <a:rPr lang="ru-RU" dirty="0" smtClean="0">
                <a:latin typeface="Times New Roman" panose="02020603050405020304" pitchFamily="18" charset="0"/>
                <a:cs typeface="Times New Roman" panose="02020603050405020304" pitchFamily="18" charset="0"/>
              </a:rPr>
              <a:t>Заключение</a:t>
            </a: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1197032"/>
            <a:ext cx="12192000" cy="5660967"/>
          </a:xfrm>
        </p:spPr>
        <p:txBody>
          <a:bodyPr/>
          <a:lstStyle/>
          <a:p>
            <a:pPr marL="0" indent="0">
              <a:buNone/>
            </a:pPr>
            <a:r>
              <a:rPr lang="ru-RU" dirty="0" smtClean="0">
                <a:latin typeface="Times New Roman" panose="02020603050405020304" pitchFamily="18" charset="0"/>
                <a:cs typeface="Times New Roman" panose="02020603050405020304" pitchFamily="18" charset="0"/>
              </a:rPr>
              <a:t>В </a:t>
            </a:r>
            <a:r>
              <a:rPr lang="ru-RU" dirty="0">
                <a:latin typeface="Times New Roman" panose="02020603050405020304" pitchFamily="18" charset="0"/>
                <a:cs typeface="Times New Roman" panose="02020603050405020304" pitchFamily="18" charset="0"/>
              </a:rPr>
              <a:t>работе была рассмотрена очень интересная </a:t>
            </a:r>
            <a:r>
              <a:rPr lang="ru-RU" dirty="0" smtClean="0">
                <a:latin typeface="Times New Roman" panose="02020603050405020304" pitchFamily="18" charset="0"/>
                <a:cs typeface="Times New Roman" panose="02020603050405020304" pitchFamily="18" charset="0"/>
              </a:rPr>
              <a:t>тема - индивидуальное развитие</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Индивидуальное развитие </a:t>
            </a:r>
            <a:r>
              <a:rPr lang="ru-RU" dirty="0">
                <a:latin typeface="Times New Roman" panose="02020603050405020304" pitchFamily="18" charset="0"/>
                <a:cs typeface="Times New Roman" panose="02020603050405020304" pitchFamily="18" charset="0"/>
              </a:rPr>
              <a:t>– один из </a:t>
            </a:r>
            <a:r>
              <a:rPr lang="ru-RU" dirty="0" smtClean="0">
                <a:latin typeface="Times New Roman" panose="02020603050405020304" pitchFamily="18" charset="0"/>
                <a:cs typeface="Times New Roman" panose="02020603050405020304" pitchFamily="18" charset="0"/>
              </a:rPr>
              <a:t>наиболее интересных процессов</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которые происходят </a:t>
            </a:r>
            <a:r>
              <a:rPr lang="ru-RU" dirty="0">
                <a:latin typeface="Times New Roman" panose="02020603050405020304" pitchFamily="18" charset="0"/>
                <a:cs typeface="Times New Roman" panose="02020603050405020304" pitchFamily="18" charset="0"/>
              </a:rPr>
              <a:t>в живом </a:t>
            </a:r>
            <a:r>
              <a:rPr lang="ru-RU" dirty="0" smtClean="0">
                <a:latin typeface="Times New Roman" panose="02020603050405020304" pitchFamily="18" charset="0"/>
                <a:cs typeface="Times New Roman" panose="02020603050405020304" pitchFamily="18" charset="0"/>
              </a:rPr>
              <a:t>организме</a:t>
            </a:r>
            <a:r>
              <a:rPr lang="ru-RU" dirty="0">
                <a:latin typeface="Times New Roman" panose="02020603050405020304" pitchFamily="18" charset="0"/>
                <a:cs typeface="Times New Roman" panose="02020603050405020304" pitchFamily="18" charset="0"/>
              </a:rPr>
              <a:t>, когда из </a:t>
            </a:r>
            <a:r>
              <a:rPr lang="ru-RU" dirty="0" smtClean="0">
                <a:latin typeface="Times New Roman" panose="02020603050405020304" pitchFamily="18" charset="0"/>
                <a:cs typeface="Times New Roman" panose="02020603050405020304" pitchFamily="18" charset="0"/>
              </a:rPr>
              <a:t>единственной клетки возникает сложный </a:t>
            </a:r>
            <a:r>
              <a:rPr lang="ru-RU" dirty="0">
                <a:latin typeface="Times New Roman" panose="02020603050405020304" pitchFamily="18" charset="0"/>
                <a:cs typeface="Times New Roman" panose="02020603050405020304" pitchFamily="18" charset="0"/>
              </a:rPr>
              <a:t>живой </a:t>
            </a:r>
            <a:r>
              <a:rPr lang="ru-RU" dirty="0" smtClean="0">
                <a:latin typeface="Times New Roman" panose="02020603050405020304" pitchFamily="18" charset="0"/>
                <a:cs typeface="Times New Roman" panose="02020603050405020304" pitchFamily="18" charset="0"/>
              </a:rPr>
              <a:t>организм </a:t>
            </a:r>
            <a:r>
              <a:rPr lang="ru-RU" dirty="0">
                <a:latin typeface="Times New Roman" panose="02020603050405020304" pitchFamily="18" charset="0"/>
                <a:cs typeface="Times New Roman" panose="02020603050405020304" pitchFamily="18" charset="0"/>
              </a:rPr>
              <a:t>и в </a:t>
            </a:r>
            <a:r>
              <a:rPr lang="ru-RU" dirty="0" smtClean="0">
                <a:latin typeface="Times New Roman" panose="02020603050405020304" pitchFamily="18" charset="0"/>
                <a:cs typeface="Times New Roman" panose="02020603050405020304" pitchFamily="18" charset="0"/>
              </a:rPr>
              <a:t>процессе жизнедеятельности претерпевает </a:t>
            </a:r>
            <a:r>
              <a:rPr lang="ru-RU" dirty="0">
                <a:latin typeface="Times New Roman" panose="02020603050405020304" pitchFamily="18" charset="0"/>
                <a:cs typeface="Times New Roman" panose="02020603050405020304" pitchFamily="18" charset="0"/>
              </a:rPr>
              <a:t>ряд </a:t>
            </a:r>
            <a:r>
              <a:rPr lang="ru-RU" dirty="0" smtClean="0">
                <a:latin typeface="Times New Roman" panose="02020603050405020304" pitchFamily="18" charset="0"/>
                <a:cs typeface="Times New Roman" panose="02020603050405020304" pitchFamily="18" charset="0"/>
              </a:rPr>
              <a:t>изменений</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Каждый организм исполняет </a:t>
            </a:r>
            <a:r>
              <a:rPr lang="ru-RU" dirty="0">
                <a:latin typeface="Times New Roman" panose="02020603050405020304" pitchFamily="18" charset="0"/>
                <a:cs typeface="Times New Roman" panose="02020603050405020304" pitchFamily="18" charset="0"/>
              </a:rPr>
              <a:t>свою </a:t>
            </a:r>
            <a:r>
              <a:rPr lang="ru-RU" dirty="0" smtClean="0">
                <a:latin typeface="Times New Roman" panose="02020603050405020304" pitchFamily="18" charset="0"/>
                <a:cs typeface="Times New Roman" panose="02020603050405020304" pitchFamily="18" charset="0"/>
              </a:rPr>
              <a:t>главную функцию </a:t>
            </a: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оставлять потомство</a:t>
            </a:r>
            <a:r>
              <a:rPr lang="ru-RU" dirty="0">
                <a:latin typeface="Times New Roman" panose="02020603050405020304" pitchFamily="18" charset="0"/>
                <a:cs typeface="Times New Roman" panose="02020603050405020304" pitchFamily="18" charset="0"/>
              </a:rPr>
              <a:t>, жизнь </a:t>
            </a:r>
            <a:r>
              <a:rPr lang="ru-RU" dirty="0" smtClean="0">
                <a:latin typeface="Times New Roman" panose="02020603050405020304" pitchFamily="18" charset="0"/>
                <a:cs typeface="Times New Roman" panose="02020603050405020304" pitchFamily="18" charset="0"/>
              </a:rPr>
              <a:t>организма заканчивается </a:t>
            </a:r>
            <a:r>
              <a:rPr lang="ru-RU" dirty="0">
                <a:latin typeface="Times New Roman" panose="02020603050405020304" pitchFamily="18" charset="0"/>
                <a:cs typeface="Times New Roman" panose="02020603050405020304" pitchFamily="18" charset="0"/>
              </a:rPr>
              <a:t>его </a:t>
            </a:r>
            <a:r>
              <a:rPr lang="ru-RU" dirty="0" smtClean="0">
                <a:latin typeface="Times New Roman" panose="02020603050405020304" pitchFamily="18" charset="0"/>
                <a:cs typeface="Times New Roman" panose="02020603050405020304" pitchFamily="18" charset="0"/>
              </a:rPr>
              <a:t>естественной смертью</a:t>
            </a:r>
            <a:r>
              <a:rPr lang="ru-RU"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xmlns="" val="4899932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68942"/>
            <a:ext cx="12192000" cy="1142999"/>
          </a:xfrm>
        </p:spPr>
        <p:txBody>
          <a:bodyPr>
            <a:normAutofit fontScale="90000"/>
          </a:bodyPr>
          <a:lstStyle/>
          <a:p>
            <a:pPr algn="ctr"/>
            <a:r>
              <a:rPr lang="ru-RU" dirty="0">
                <a:latin typeface="Times New Roman" panose="02020603050405020304" pitchFamily="18" charset="0"/>
                <a:cs typeface="Times New Roman" panose="02020603050405020304" pitchFamily="18" charset="0"/>
              </a:rPr>
              <a:t>Список источников используемых для проекта</a:t>
            </a:r>
            <a:r>
              <a:rPr lang="ru-RU" dirty="0"/>
              <a:t/>
            </a:r>
            <a:br>
              <a:rPr lang="ru-RU" dirty="0"/>
            </a:br>
            <a:endParaRPr lang="ru-RU" dirty="0"/>
          </a:p>
        </p:txBody>
      </p:sp>
      <p:sp>
        <p:nvSpPr>
          <p:cNvPr id="3" name="Объект 2"/>
          <p:cNvSpPr>
            <a:spLocks noGrp="1"/>
          </p:cNvSpPr>
          <p:nvPr>
            <p:ph idx="1"/>
          </p:nvPr>
        </p:nvSpPr>
        <p:spPr>
          <a:xfrm>
            <a:off x="0" y="1129552"/>
            <a:ext cx="12192000" cy="5728448"/>
          </a:xfrm>
        </p:spPr>
        <p:txBody>
          <a:bodyPr/>
          <a:lstStyle/>
          <a:p>
            <a:pPr marL="0" indent="0">
              <a:buNone/>
            </a:pPr>
            <a:r>
              <a:rPr lang="en-US" dirty="0">
                <a:latin typeface="Times New Roman" panose="02020603050405020304" pitchFamily="18" charset="0"/>
                <a:cs typeface="Times New Roman" panose="02020603050405020304" pitchFamily="18" charset="0"/>
                <a:hlinkClick r:id="rId2"/>
              </a:rPr>
              <a:t>https://</a:t>
            </a:r>
            <a:r>
              <a:rPr lang="en-US" dirty="0" smtClean="0">
                <a:latin typeface="Times New Roman" panose="02020603050405020304" pitchFamily="18" charset="0"/>
                <a:cs typeface="Times New Roman" panose="02020603050405020304" pitchFamily="18" charset="0"/>
                <a:hlinkClick r:id="rId2"/>
              </a:rPr>
              <a:t>infourok.ru/prezentaciya-individualnoe-razvitie-organizma-k-uroku-klassa-2406827.html</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hlinkClick r:id="rId3"/>
              </a:rPr>
              <a:t>https://</a:t>
            </a:r>
            <a:r>
              <a:rPr lang="en-US" dirty="0" smtClean="0">
                <a:latin typeface="Times New Roman" panose="02020603050405020304" pitchFamily="18" charset="0"/>
                <a:cs typeface="Times New Roman" panose="02020603050405020304" pitchFamily="18" charset="0"/>
                <a:hlinkClick r:id="rId3"/>
              </a:rPr>
              <a:t>nsportal.ru/shkola/biologiya/library/2013/11/08/individualnoe-razvitie-organizmov-ontogenez</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hlinkClick r:id="rId4"/>
              </a:rPr>
              <a:t>https://</a:t>
            </a:r>
            <a:r>
              <a:rPr lang="en-US" dirty="0" smtClean="0">
                <a:latin typeface="Times New Roman" panose="02020603050405020304" pitchFamily="18" charset="0"/>
                <a:cs typeface="Times New Roman" panose="02020603050405020304" pitchFamily="18" charset="0"/>
                <a:hlinkClick r:id="rId4"/>
              </a:rPr>
              <a:t>www.yaklass.ru/p/biologia/9-klass/razmnozhenie-zhivykh-organizmov-88881/etapy-individualnogo-razvitiia-organizmov-ontogenez-302901/re-16f390ce-7f92-46f6-ae46-2537ee6d80b2</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hlinkClick r:id="rId5"/>
              </a:rPr>
              <a:t>https://zaochnik.com/spravochnik/pedagogika/teorija-vospitanija/postembrionalnoe-razvitije-cheloveka</a:t>
            </a:r>
            <a:r>
              <a:rPr lang="en-US" dirty="0" smtClean="0">
                <a:latin typeface="Times New Roman" panose="02020603050405020304" pitchFamily="18" charset="0"/>
                <a:cs typeface="Times New Roman" panose="02020603050405020304" pitchFamily="18" charset="0"/>
                <a:hlinkClick r:id="rId5"/>
              </a:rPr>
              <a:t>/</a:t>
            </a:r>
            <a:endParaRPr lang="en-US" dirty="0" smtClean="0">
              <a:latin typeface="Times New Roman" panose="02020603050405020304" pitchFamily="18" charset="0"/>
              <a:cs typeface="Times New Roman" panose="02020603050405020304" pitchFamily="18" charset="0"/>
            </a:endParaRPr>
          </a:p>
          <a:p>
            <a:pPr marL="0" indent="0">
              <a:buNone/>
            </a:pPr>
            <a:r>
              <a:rPr lang="en-US" dirty="0">
                <a:latin typeface="Times New Roman" panose="02020603050405020304" pitchFamily="18" charset="0"/>
                <a:cs typeface="Times New Roman" panose="02020603050405020304" pitchFamily="18" charset="0"/>
                <a:hlinkClick r:id="rId6"/>
              </a:rPr>
              <a:t>https://www.bvc56.ru/%D0%BE%D0%B1%D1%89%D0%B0%D1%8F-%D0%B1%D0%B8%D0%BE%D0%BB%D0%BE%D0%B3%D0%B8%D1%8F/%D0%BF%D0%B0%D1%80%D0%B0%D0%B3%D1%80%D0%B0%D1%84-23</a:t>
            </a:r>
            <a:r>
              <a:rPr lang="en-US" dirty="0" smtClean="0">
                <a:latin typeface="Times New Roman" panose="02020603050405020304" pitchFamily="18" charset="0"/>
                <a:cs typeface="Times New Roman" panose="02020603050405020304" pitchFamily="18" charset="0"/>
                <a:hlinkClick r:id="rId6"/>
              </a:rPr>
              <a:t>/</a:t>
            </a:r>
            <a:endParaRPr lang="en-US" dirty="0" smtClean="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66820920"/>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TotalTime>
  <Words>1451</Words>
  <Application>Microsoft Office PowerPoint</Application>
  <PresentationFormat>Произвольный</PresentationFormat>
  <Paragraphs>88</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Слайд 1</vt:lpstr>
      <vt:lpstr>Оглавление </vt:lpstr>
      <vt:lpstr>Введение</vt:lpstr>
      <vt:lpstr>Онтогенез</vt:lpstr>
      <vt:lpstr>Эмбриональный период онтогенеза </vt:lpstr>
      <vt:lpstr>Ученые эмбриологии </vt:lpstr>
      <vt:lpstr>Эмбриональный период онтогенеза </vt:lpstr>
      <vt:lpstr>Типы эмбрионального развития  </vt:lpstr>
      <vt:lpstr>Характер процессов развития </vt:lpstr>
      <vt:lpstr>Постэмбриональное развитие </vt:lpstr>
      <vt:lpstr>Дорепродуктивный период</vt:lpstr>
      <vt:lpstr>Репродуктивный период </vt:lpstr>
      <vt:lpstr>Пострепродуктивный период </vt:lpstr>
      <vt:lpstr>Заключение</vt:lpstr>
      <vt:lpstr>Список источников используемых для проекта </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Сергей</dc:creator>
  <cp:lastModifiedBy>LAN_OS</cp:lastModifiedBy>
  <cp:revision>39</cp:revision>
  <dcterms:created xsi:type="dcterms:W3CDTF">2022-04-01T16:28:03Z</dcterms:created>
  <dcterms:modified xsi:type="dcterms:W3CDTF">2022-04-17T16:08:46Z</dcterms:modified>
</cp:coreProperties>
</file>