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59" r:id="rId6"/>
    <p:sldId id="262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2196" y="-9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006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224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171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783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64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96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11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343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75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06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79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87D9F-87EE-42CF-A66B-146662F6D3FD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7304C-43C6-4DDA-850B-349297FA5E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76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36278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Формирование целостной картины мира</a:t>
            </a:r>
            <a:b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 уроках математики </a:t>
            </a:r>
            <a:b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через создание </a:t>
            </a:r>
            <a:b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интегративных заданий</a:t>
            </a:r>
            <a:br>
              <a:rPr lang="ru-RU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653136"/>
            <a:ext cx="4600600" cy="1752600"/>
          </a:xfrm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62500" lnSpcReduction="20000"/>
          </a:bodyPr>
          <a:lstStyle/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Обобщение опыта работы </a:t>
            </a:r>
          </a:p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учителя математики</a:t>
            </a:r>
          </a:p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Ленинуглевская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СОШ»</a:t>
            </a:r>
          </a:p>
          <a:p>
            <a:pPr algn="r"/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Ермишовой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Оксаны Викторовны</a:t>
            </a:r>
          </a:p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высшая квалификационная категория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2" descr="http://englishsecrets.ru/wp-content/uploads/2012/08/wor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221088"/>
            <a:ext cx="2520280" cy="236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433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Главная задача ФГОС</a:t>
            </a:r>
            <a:b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Формирование и развитие целостного мировоззрения и мировосприятия</a:t>
            </a:r>
            <a:endParaRPr lang="ru-RU" sz="4400" b="1" dirty="0"/>
          </a:p>
        </p:txBody>
      </p:sp>
      <p:pic>
        <p:nvPicPr>
          <p:cNvPr id="7" name="Picture 2" descr="C:\Users\Завуч\Desktop\thoughts of attrac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520" y="4077072"/>
            <a:ext cx="3714480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907704" y="4869160"/>
            <a:ext cx="14401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ru-RU" sz="8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Как? Интегративные задания. Формула</a:t>
            </a:r>
            <a:endParaRPr lang="ru-RU" dirty="0"/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1066800" y="4779963"/>
            <a:ext cx="2295525" cy="1365250"/>
            <a:chOff x="471" y="272"/>
            <a:chExt cx="1161" cy="1539"/>
          </a:xfrm>
        </p:grpSpPr>
        <p:sp>
          <p:nvSpPr>
            <p:cNvPr id="4" name="Oval 4"/>
            <p:cNvSpPr>
              <a:spLocks noChangeArrowheads="1"/>
            </p:cNvSpPr>
            <p:nvPr/>
          </p:nvSpPr>
          <p:spPr bwMode="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>
                    <a:alpha val="50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1115616" y="3429000"/>
            <a:ext cx="2295525" cy="1365250"/>
            <a:chOff x="471" y="272"/>
            <a:chExt cx="1161" cy="1539"/>
          </a:xfrm>
        </p:grpSpPr>
        <p:sp>
          <p:nvSpPr>
            <p:cNvPr id="7" name="Oval 7"/>
            <p:cNvSpPr>
              <a:spLocks noChangeArrowheads="1"/>
            </p:cNvSpPr>
            <p:nvPr/>
          </p:nvSpPr>
          <p:spPr bwMode="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>
                    <a:alpha val="50000"/>
                  </a:schemeClr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1066800" y="2112963"/>
            <a:ext cx="2295525" cy="1365250"/>
            <a:chOff x="471" y="272"/>
            <a:chExt cx="1161" cy="1539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lt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lt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>
                    <a:alpha val="50000"/>
                  </a:schemeClr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2" name="AutoShape 12"/>
          <p:cNvSpPr>
            <a:spLocks noChangeArrowheads="1"/>
          </p:cNvSpPr>
          <p:nvPr/>
        </p:nvSpPr>
        <p:spPr bwMode="ltGray">
          <a:xfrm>
            <a:off x="3354388" y="2362200"/>
            <a:ext cx="4722812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gray">
          <a:xfrm>
            <a:off x="3933825" y="2487613"/>
            <a:ext cx="358140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 b="1" dirty="0" smtClean="0">
                <a:solidFill>
                  <a:srgbClr val="000000"/>
                </a:solidFill>
              </a:rPr>
              <a:t> </a:t>
            </a:r>
            <a:r>
              <a:rPr lang="ru-RU" sz="1600" b="1" dirty="0" smtClean="0">
                <a:solidFill>
                  <a:srgbClr val="000000"/>
                </a:solidFill>
              </a:rPr>
              <a:t>сложение простых чисел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white">
          <a:xfrm>
            <a:off x="1149350" y="4083050"/>
            <a:ext cx="212883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/>
              <a:t>тема (интегративная)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white">
          <a:xfrm>
            <a:off x="1043608" y="5301208"/>
            <a:ext cx="2522612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/>
              <a:t>тема (</a:t>
            </a:r>
            <a:r>
              <a:rPr lang="ru-RU" sz="2000" b="1" dirty="0" err="1" smtClean="0"/>
              <a:t>метапредметная</a:t>
            </a:r>
            <a:r>
              <a:rPr lang="ru-RU" sz="2000" b="1" dirty="0" smtClean="0"/>
              <a:t>)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3351213" y="3706813"/>
            <a:ext cx="4649787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gray">
          <a:xfrm>
            <a:off x="3941763" y="3833813"/>
            <a:ext cx="360203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1600" b="1" dirty="0" smtClean="0">
                <a:solidFill>
                  <a:srgbClr val="000000"/>
                </a:solidFill>
              </a:rPr>
              <a:t>Литературы, история, биология и т.д.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9" name="AutoShape 19"/>
          <p:cNvSpPr>
            <a:spLocks noChangeArrowheads="1"/>
          </p:cNvSpPr>
          <p:nvPr/>
        </p:nvSpPr>
        <p:spPr bwMode="gray">
          <a:xfrm>
            <a:off x="3351213" y="5005388"/>
            <a:ext cx="4649787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gray">
          <a:xfrm>
            <a:off x="3932238" y="5151438"/>
            <a:ext cx="350678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 </a:t>
            </a:r>
            <a:r>
              <a:rPr lang="ru-RU" sz="1600" b="1" dirty="0" smtClean="0">
                <a:solidFill>
                  <a:srgbClr val="000000"/>
                </a:solidFill>
              </a:rPr>
              <a:t>часть и целое, сложное и простое, рисунок и схема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gray">
          <a:xfrm>
            <a:off x="3354388" y="264636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AutoShape 22"/>
          <p:cNvSpPr>
            <a:spLocks noChangeArrowheads="1"/>
          </p:cNvSpPr>
          <p:nvPr/>
        </p:nvSpPr>
        <p:spPr bwMode="gray">
          <a:xfrm>
            <a:off x="3362325" y="393541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" name="AutoShape 23"/>
          <p:cNvSpPr>
            <a:spLocks noChangeArrowheads="1"/>
          </p:cNvSpPr>
          <p:nvPr/>
        </p:nvSpPr>
        <p:spPr bwMode="gray">
          <a:xfrm>
            <a:off x="3352800" y="528161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187624" y="2708920"/>
            <a:ext cx="2105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Т</a:t>
            </a:r>
            <a:r>
              <a:rPr lang="ru-RU" b="1" dirty="0" smtClean="0"/>
              <a:t>ема (предметная)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336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«Сумочка </a:t>
            </a:r>
            <a:r>
              <a:rPr lang="ru-RU" dirty="0" err="1" smtClean="0"/>
              <a:t>Гермионы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 descr="https://pbs.twimg.com/media/CgFB-NbWEAA1JN9.jpg"/>
          <p:cNvPicPr>
            <a:picLocks noChangeAspect="1" noChangeArrowheads="1"/>
          </p:cNvPicPr>
          <p:nvPr/>
        </p:nvPicPr>
        <p:blipFill>
          <a:blip r:embed="rId2" cstate="print"/>
          <a:srcRect l="11193" t="3031" r="13832" b="13180"/>
          <a:stretch>
            <a:fillRect/>
          </a:stretch>
        </p:blipFill>
        <p:spPr bwMode="auto">
          <a:xfrm>
            <a:off x="5255568" y="1470901"/>
            <a:ext cx="3888432" cy="53870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1451281">
            <a:off x="1453656" y="2113158"/>
            <a:ext cx="2164457" cy="70788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химия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519804">
            <a:off x="3820879" y="3443960"/>
            <a:ext cx="2164457" cy="70788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физика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0516783">
            <a:off x="1559776" y="4961891"/>
            <a:ext cx="3963854" cy="70788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литература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515131">
            <a:off x="574477" y="3591676"/>
            <a:ext cx="3197236" cy="70788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биология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457548">
            <a:off x="3715573" y="2419329"/>
            <a:ext cx="3098585" cy="70788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география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988840" y="2204864"/>
            <a:ext cx="4464496" cy="1080120"/>
          </a:xfrm>
        </p:spPr>
        <p:txBody>
          <a:bodyPr/>
          <a:lstStyle/>
          <a:p>
            <a:r>
              <a:rPr lang="ru-RU" dirty="0" smtClean="0"/>
              <a:t>Схема</a:t>
            </a:r>
            <a:endParaRPr lang="ru-RU" dirty="0"/>
          </a:p>
        </p:txBody>
      </p:sp>
      <p:pic>
        <p:nvPicPr>
          <p:cNvPr id="3" name="Picture 3" descr="light_shadow_m"/>
          <p:cNvPicPr>
            <a:picLocks noChangeAspect="1" noChangeArrowheads="1"/>
          </p:cNvPicPr>
          <p:nvPr/>
        </p:nvPicPr>
        <p:blipFill>
          <a:blip r:embed="rId2" cstate="print">
            <a:lum bright="-48000" contrast="-24000"/>
          </a:blip>
          <a:srcRect/>
          <a:stretch>
            <a:fillRect/>
          </a:stretch>
        </p:blipFill>
        <p:spPr bwMode="auto">
          <a:xfrm rot="18481136">
            <a:off x="1345407" y="3628231"/>
            <a:ext cx="3255962" cy="441325"/>
          </a:xfrm>
          <a:prstGeom prst="rect">
            <a:avLst/>
          </a:prstGeom>
          <a:noFill/>
        </p:spPr>
      </p:pic>
      <p:sp>
        <p:nvSpPr>
          <p:cNvPr id="4" name="Freeform 4"/>
          <p:cNvSpPr>
            <a:spLocks/>
          </p:cNvSpPr>
          <p:nvPr/>
        </p:nvSpPr>
        <p:spPr bwMode="gray">
          <a:xfrm>
            <a:off x="1887538" y="2859088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Freeform 5"/>
          <p:cNvSpPr>
            <a:spLocks/>
          </p:cNvSpPr>
          <p:nvPr/>
        </p:nvSpPr>
        <p:spPr bwMode="gray">
          <a:xfrm flipH="1">
            <a:off x="4979988" y="2905125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202113" y="2854325"/>
            <a:ext cx="625475" cy="2103438"/>
            <a:chOff x="2687" y="1542"/>
            <a:chExt cx="398" cy="1542"/>
          </a:xfrm>
        </p:grpSpPr>
        <p:sp>
          <p:nvSpPr>
            <p:cNvPr id="7" name="Freeform 7"/>
            <p:cNvSpPr>
              <a:spLocks/>
            </p:cNvSpPr>
            <p:nvPr/>
          </p:nvSpPr>
          <p:spPr bwMode="gray">
            <a:xfrm>
              <a:off x="2687" y="1542"/>
              <a:ext cx="398" cy="1542"/>
            </a:xfrm>
            <a:custGeom>
              <a:avLst/>
              <a:gdLst/>
              <a:ahLst/>
              <a:cxnLst>
                <a:cxn ang="0">
                  <a:pos x="229" y="318"/>
                </a:cxn>
                <a:cxn ang="0">
                  <a:pos x="80" y="240"/>
                </a:cxn>
                <a:cxn ang="0">
                  <a:pos x="10" y="1542"/>
                </a:cxn>
                <a:cxn ang="0">
                  <a:pos x="362" y="1525"/>
                </a:cxn>
                <a:cxn ang="0">
                  <a:pos x="229" y="318"/>
                </a:cxn>
              </a:cxnLst>
              <a:rect l="0" t="0" r="r" b="b"/>
              <a:pathLst>
                <a:path w="398" h="1542">
                  <a:moveTo>
                    <a:pt x="229" y="318"/>
                  </a:moveTo>
                  <a:cubicBezTo>
                    <a:pt x="169" y="114"/>
                    <a:pt x="110" y="0"/>
                    <a:pt x="80" y="240"/>
                  </a:cubicBezTo>
                  <a:cubicBezTo>
                    <a:pt x="50" y="480"/>
                    <a:pt x="0" y="1379"/>
                    <a:pt x="10" y="1542"/>
                  </a:cubicBezTo>
                  <a:lnTo>
                    <a:pt x="362" y="1525"/>
                  </a:lnTo>
                  <a:cubicBezTo>
                    <a:pt x="398" y="1321"/>
                    <a:pt x="289" y="522"/>
                    <a:pt x="229" y="318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shade val="0"/>
                    <a:invGamma/>
                  </a:srgb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gray">
            <a:xfrm>
              <a:off x="2811" y="1889"/>
              <a:ext cx="34" cy="562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34" y="241"/>
                </a:cxn>
                <a:cxn ang="0">
                  <a:pos x="19" y="562"/>
                </a:cxn>
                <a:cxn ang="0">
                  <a:pos x="2" y="233"/>
                </a:cxn>
                <a:cxn ang="0">
                  <a:pos x="9" y="1"/>
                </a:cxn>
              </a:cxnLst>
              <a:rect l="0" t="0" r="r" b="b"/>
              <a:pathLst>
                <a:path w="34" h="562">
                  <a:moveTo>
                    <a:pt x="9" y="1"/>
                  </a:moveTo>
                  <a:cubicBezTo>
                    <a:pt x="14" y="2"/>
                    <a:pt x="32" y="148"/>
                    <a:pt x="34" y="241"/>
                  </a:cubicBezTo>
                  <a:cubicBezTo>
                    <a:pt x="29" y="338"/>
                    <a:pt x="14" y="562"/>
                    <a:pt x="19" y="562"/>
                  </a:cubicBezTo>
                  <a:cubicBezTo>
                    <a:pt x="13" y="561"/>
                    <a:pt x="4" y="326"/>
                    <a:pt x="2" y="233"/>
                  </a:cubicBezTo>
                  <a:cubicBezTo>
                    <a:pt x="0" y="140"/>
                    <a:pt x="4" y="0"/>
                    <a:pt x="9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50000">
                  <a:schemeClr val="tx1"/>
                </a:gs>
                <a:gs pos="100000">
                  <a:srgbClr val="B2B2B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" name="Freeform 9"/>
          <p:cNvSpPr>
            <a:spLocks/>
          </p:cNvSpPr>
          <p:nvPr/>
        </p:nvSpPr>
        <p:spPr bwMode="gray">
          <a:xfrm>
            <a:off x="2386013" y="3089275"/>
            <a:ext cx="587375" cy="741363"/>
          </a:xfrm>
          <a:custGeom>
            <a:avLst/>
            <a:gdLst/>
            <a:ahLst/>
            <a:cxnLst>
              <a:cxn ang="0">
                <a:pos x="154" y="241"/>
              </a:cxn>
              <a:cxn ang="0">
                <a:pos x="366" y="9"/>
              </a:cxn>
              <a:cxn ang="0">
                <a:pos x="165" y="293"/>
              </a:cxn>
              <a:cxn ang="0">
                <a:pos x="60" y="507"/>
              </a:cxn>
              <a:cxn ang="0">
                <a:pos x="0" y="543"/>
              </a:cxn>
              <a:cxn ang="0">
                <a:pos x="154" y="241"/>
              </a:cxn>
            </a:cxnLst>
            <a:rect l="0" t="0" r="r" b="b"/>
            <a:pathLst>
              <a:path w="368" h="543">
                <a:moveTo>
                  <a:pt x="154" y="241"/>
                </a:moveTo>
                <a:cubicBezTo>
                  <a:pt x="224" y="129"/>
                  <a:pt x="364" y="0"/>
                  <a:pt x="366" y="9"/>
                </a:cubicBezTo>
                <a:cubicBezTo>
                  <a:pt x="368" y="18"/>
                  <a:pt x="216" y="210"/>
                  <a:pt x="165" y="293"/>
                </a:cubicBezTo>
                <a:cubicBezTo>
                  <a:pt x="103" y="394"/>
                  <a:pt x="97" y="449"/>
                  <a:pt x="60" y="507"/>
                </a:cubicBezTo>
                <a:lnTo>
                  <a:pt x="0" y="543"/>
                </a:lnTo>
                <a:cubicBezTo>
                  <a:pt x="16" y="499"/>
                  <a:pt x="122" y="304"/>
                  <a:pt x="154" y="241"/>
                </a:cubicBezTo>
                <a:close/>
              </a:path>
            </a:pathLst>
          </a:custGeom>
          <a:gradFill rotWithShape="1">
            <a:gsLst>
              <a:gs pos="0">
                <a:schemeClr val="tx1">
                  <a:alpha val="70000"/>
                </a:schemeClr>
              </a:gs>
              <a:gs pos="100000">
                <a:srgbClr val="B2B2B2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Freeform 10"/>
          <p:cNvSpPr>
            <a:spLocks/>
          </p:cNvSpPr>
          <p:nvPr/>
        </p:nvSpPr>
        <p:spPr bwMode="gray">
          <a:xfrm flipH="1">
            <a:off x="5995988" y="3205163"/>
            <a:ext cx="530225" cy="560387"/>
          </a:xfrm>
          <a:custGeom>
            <a:avLst/>
            <a:gdLst/>
            <a:ahLst/>
            <a:cxnLst>
              <a:cxn ang="0">
                <a:pos x="154" y="241"/>
              </a:cxn>
              <a:cxn ang="0">
                <a:pos x="366" y="9"/>
              </a:cxn>
              <a:cxn ang="0">
                <a:pos x="165" y="293"/>
              </a:cxn>
              <a:cxn ang="0">
                <a:pos x="60" y="507"/>
              </a:cxn>
              <a:cxn ang="0">
                <a:pos x="0" y="543"/>
              </a:cxn>
              <a:cxn ang="0">
                <a:pos x="154" y="241"/>
              </a:cxn>
            </a:cxnLst>
            <a:rect l="0" t="0" r="r" b="b"/>
            <a:pathLst>
              <a:path w="368" h="543">
                <a:moveTo>
                  <a:pt x="154" y="241"/>
                </a:moveTo>
                <a:cubicBezTo>
                  <a:pt x="224" y="129"/>
                  <a:pt x="364" y="0"/>
                  <a:pt x="366" y="9"/>
                </a:cubicBezTo>
                <a:cubicBezTo>
                  <a:pt x="368" y="18"/>
                  <a:pt x="216" y="210"/>
                  <a:pt x="165" y="293"/>
                </a:cubicBezTo>
                <a:cubicBezTo>
                  <a:pt x="103" y="394"/>
                  <a:pt x="97" y="449"/>
                  <a:pt x="60" y="507"/>
                </a:cubicBezTo>
                <a:lnTo>
                  <a:pt x="0" y="543"/>
                </a:lnTo>
                <a:cubicBezTo>
                  <a:pt x="16" y="499"/>
                  <a:pt x="122" y="304"/>
                  <a:pt x="154" y="241"/>
                </a:cubicBezTo>
                <a:close/>
              </a:path>
            </a:pathLst>
          </a:custGeom>
          <a:gradFill rotWithShape="1">
            <a:gsLst>
              <a:gs pos="0">
                <a:schemeClr val="tx1"/>
              </a:gs>
              <a:gs pos="100000">
                <a:srgbClr val="B2B2B2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gray">
          <a:xfrm>
            <a:off x="990600" y="4256088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gray">
          <a:xfrm>
            <a:off x="1065213" y="4335463"/>
            <a:ext cx="1595437" cy="1582737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3" name="Picture 13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1122363" y="4392613"/>
            <a:ext cx="1492250" cy="1457325"/>
          </a:xfrm>
          <a:prstGeom prst="rect">
            <a:avLst/>
          </a:prstGeom>
          <a:noFill/>
        </p:spPr>
      </p:pic>
      <p:sp>
        <p:nvSpPr>
          <p:cNvPr id="14" name="Oval 14"/>
          <p:cNvSpPr>
            <a:spLocks noChangeArrowheads="1"/>
          </p:cNvSpPr>
          <p:nvPr/>
        </p:nvSpPr>
        <p:spPr bwMode="gray">
          <a:xfrm>
            <a:off x="1122363" y="4392613"/>
            <a:ext cx="1482725" cy="1460500"/>
          </a:xfrm>
          <a:prstGeom prst="ellipse">
            <a:avLst/>
          </a:prstGeom>
          <a:gradFill rotWithShape="1">
            <a:gsLst>
              <a:gs pos="0">
                <a:srgbClr val="FFFF99">
                  <a:gamma/>
                  <a:shade val="26275"/>
                  <a:invGamma/>
                  <a:alpha val="89999"/>
                </a:srgbClr>
              </a:gs>
              <a:gs pos="50000">
                <a:srgbClr val="FFFF99">
                  <a:alpha val="45000"/>
                </a:srgbClr>
              </a:gs>
              <a:gs pos="100000">
                <a:srgbClr val="FFFF99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Freeform 15"/>
          <p:cNvSpPr>
            <a:spLocks/>
          </p:cNvSpPr>
          <p:nvPr/>
        </p:nvSpPr>
        <p:spPr bwMode="gray">
          <a:xfrm>
            <a:off x="1274763" y="4421188"/>
            <a:ext cx="1165225" cy="508000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99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gray">
          <a:xfrm>
            <a:off x="6083300" y="4256088"/>
            <a:ext cx="1747838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gray">
          <a:xfrm>
            <a:off x="6156325" y="4335463"/>
            <a:ext cx="1597025" cy="1582737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8" name="Picture 18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6215063" y="4392613"/>
            <a:ext cx="1490662" cy="1457325"/>
          </a:xfrm>
          <a:prstGeom prst="rect">
            <a:avLst/>
          </a:prstGeom>
          <a:noFill/>
        </p:spPr>
      </p:pic>
      <p:sp>
        <p:nvSpPr>
          <p:cNvPr id="19" name="Oval 19"/>
          <p:cNvSpPr>
            <a:spLocks noChangeArrowheads="1"/>
          </p:cNvSpPr>
          <p:nvPr/>
        </p:nvSpPr>
        <p:spPr bwMode="gray">
          <a:xfrm>
            <a:off x="6215063" y="4392613"/>
            <a:ext cx="1481137" cy="1460500"/>
          </a:xfrm>
          <a:prstGeom prst="ellipse">
            <a:avLst/>
          </a:prstGeom>
          <a:gradFill rotWithShape="1">
            <a:gsLst>
              <a:gs pos="0">
                <a:srgbClr val="CCCCFF">
                  <a:gamma/>
                  <a:shade val="26275"/>
                  <a:invGamma/>
                  <a:alpha val="89999"/>
                </a:srgbClr>
              </a:gs>
              <a:gs pos="50000">
                <a:srgbClr val="CCCCFF">
                  <a:alpha val="45000"/>
                </a:srgbClr>
              </a:gs>
              <a:gs pos="100000">
                <a:srgbClr val="CCCCFF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Freeform 20"/>
          <p:cNvSpPr>
            <a:spLocks/>
          </p:cNvSpPr>
          <p:nvPr/>
        </p:nvSpPr>
        <p:spPr bwMode="gray">
          <a:xfrm>
            <a:off x="6367463" y="4421188"/>
            <a:ext cx="1163637" cy="508000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1" name="Group 21"/>
          <p:cNvGrpSpPr>
            <a:grpSpLocks/>
          </p:cNvGrpSpPr>
          <p:nvPr/>
        </p:nvGrpSpPr>
        <p:grpSpPr bwMode="auto">
          <a:xfrm rot="-1297425" flipH="1" flipV="1">
            <a:off x="6327775" y="5532438"/>
            <a:ext cx="1293813" cy="309562"/>
            <a:chOff x="2532" y="1051"/>
            <a:chExt cx="893" cy="246"/>
          </a:xfrm>
        </p:grpSpPr>
        <p:grpSp>
          <p:nvGrpSpPr>
            <p:cNvPr id="22" name="Group 2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28" name="AutoShape 2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" name="AutoShape 2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" name="AutoShape 2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1" name="AutoShape 2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3" name="Group 2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24" name="AutoShape 2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" name="AutoShape 2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" name="AutoShape 3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7" name="AutoShape 3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32" name="Oval 32"/>
          <p:cNvSpPr>
            <a:spLocks noChangeArrowheads="1"/>
          </p:cNvSpPr>
          <p:nvPr/>
        </p:nvSpPr>
        <p:spPr bwMode="gray">
          <a:xfrm>
            <a:off x="3611563" y="4256088"/>
            <a:ext cx="1747837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Oval 33"/>
          <p:cNvSpPr>
            <a:spLocks noChangeArrowheads="1"/>
          </p:cNvSpPr>
          <p:nvPr/>
        </p:nvSpPr>
        <p:spPr bwMode="gray">
          <a:xfrm>
            <a:off x="3684588" y="4335463"/>
            <a:ext cx="1597025" cy="1582737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4" name="Picture 34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743325" y="4392613"/>
            <a:ext cx="1490663" cy="1457325"/>
          </a:xfrm>
          <a:prstGeom prst="rect">
            <a:avLst/>
          </a:prstGeom>
          <a:noFill/>
        </p:spPr>
      </p:pic>
      <p:sp>
        <p:nvSpPr>
          <p:cNvPr id="35" name="Oval 35"/>
          <p:cNvSpPr>
            <a:spLocks noChangeArrowheads="1"/>
          </p:cNvSpPr>
          <p:nvPr/>
        </p:nvSpPr>
        <p:spPr bwMode="gray">
          <a:xfrm>
            <a:off x="3707904" y="4293096"/>
            <a:ext cx="1481138" cy="1460500"/>
          </a:xfrm>
          <a:prstGeom prst="ellipse">
            <a:avLst/>
          </a:prstGeom>
          <a:gradFill rotWithShape="1">
            <a:gsLst>
              <a:gs pos="0">
                <a:srgbClr val="99FFCC">
                  <a:gamma/>
                  <a:shade val="26275"/>
                  <a:invGamma/>
                  <a:alpha val="89999"/>
                </a:srgbClr>
              </a:gs>
              <a:gs pos="50000">
                <a:srgbClr val="99FFCC">
                  <a:alpha val="45000"/>
                </a:srgbClr>
              </a:gs>
              <a:gs pos="100000">
                <a:srgbClr val="99FFCC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Freeform 36"/>
          <p:cNvSpPr>
            <a:spLocks/>
          </p:cNvSpPr>
          <p:nvPr/>
        </p:nvSpPr>
        <p:spPr bwMode="gray">
          <a:xfrm>
            <a:off x="3895725" y="4421188"/>
            <a:ext cx="1163638" cy="508000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99FFCC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37" name="Group 37"/>
          <p:cNvGrpSpPr>
            <a:grpSpLocks/>
          </p:cNvGrpSpPr>
          <p:nvPr/>
        </p:nvGrpSpPr>
        <p:grpSpPr bwMode="auto">
          <a:xfrm rot="-1297425" flipH="1" flipV="1">
            <a:off x="3935440" y="4664610"/>
            <a:ext cx="1293812" cy="309562"/>
            <a:chOff x="2532" y="1051"/>
            <a:chExt cx="893" cy="246"/>
          </a:xfrm>
        </p:grpSpPr>
        <p:grpSp>
          <p:nvGrpSpPr>
            <p:cNvPr id="38" name="Group 38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44" name="AutoShape 39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5" name="AutoShape 40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6" name="AutoShape 41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7" name="AutoShape 42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9" name="Group 43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40" name="AutoShape 44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" name="AutoShape 45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" name="AutoShape 46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3" name="AutoShape 47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pic>
        <p:nvPicPr>
          <p:cNvPr id="48" name="Picture 48" descr="light_shadow_m"/>
          <p:cNvPicPr>
            <a:picLocks noChangeAspect="1" noChangeArrowheads="1"/>
          </p:cNvPicPr>
          <p:nvPr/>
        </p:nvPicPr>
        <p:blipFill>
          <a:blip r:embed="rId2" cstate="print">
            <a:lum bright="-48000" contrast="-24000"/>
          </a:blip>
          <a:srcRect/>
          <a:stretch>
            <a:fillRect/>
          </a:stretch>
        </p:blipFill>
        <p:spPr bwMode="auto">
          <a:xfrm rot="3050435">
            <a:off x="4368007" y="3628231"/>
            <a:ext cx="3255962" cy="441325"/>
          </a:xfrm>
          <a:prstGeom prst="rect">
            <a:avLst/>
          </a:prstGeom>
          <a:noFill/>
        </p:spPr>
      </p:pic>
      <p:sp>
        <p:nvSpPr>
          <p:cNvPr id="49" name="Rectangle 49"/>
          <p:cNvSpPr>
            <a:spLocks noChangeArrowheads="1"/>
          </p:cNvSpPr>
          <p:nvPr/>
        </p:nvSpPr>
        <p:spPr bwMode="black">
          <a:xfrm>
            <a:off x="3510856" y="4797152"/>
            <a:ext cx="202228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изобразительное </a:t>
            </a:r>
          </a:p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искусство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black">
          <a:xfrm>
            <a:off x="1373914" y="4860449"/>
            <a:ext cx="10203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история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51" name="Rectangle 51"/>
          <p:cNvSpPr>
            <a:spLocks noChangeArrowheads="1"/>
          </p:cNvSpPr>
          <p:nvPr/>
        </p:nvSpPr>
        <p:spPr bwMode="black">
          <a:xfrm>
            <a:off x="6530257" y="4797152"/>
            <a:ext cx="93647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физика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53" name="Group 53"/>
          <p:cNvGrpSpPr>
            <a:grpSpLocks/>
          </p:cNvGrpSpPr>
          <p:nvPr/>
        </p:nvGrpSpPr>
        <p:grpSpPr bwMode="auto">
          <a:xfrm rot="-1297425" flipH="1" flipV="1">
            <a:off x="1223963" y="5532438"/>
            <a:ext cx="1293812" cy="309562"/>
            <a:chOff x="2532" y="1051"/>
            <a:chExt cx="893" cy="246"/>
          </a:xfrm>
        </p:grpSpPr>
        <p:grpSp>
          <p:nvGrpSpPr>
            <p:cNvPr id="54" name="Group 54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60" name="AutoShape 55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1" name="AutoShape 56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2" name="AutoShape 57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3" name="AutoShape 58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55" name="Group 59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56" name="AutoShape 60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7" name="AutoShape 61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8" name="AutoShape 62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9" name="AutoShape 63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64" name="Group 64"/>
          <p:cNvGrpSpPr>
            <a:grpSpLocks/>
          </p:cNvGrpSpPr>
          <p:nvPr/>
        </p:nvGrpSpPr>
        <p:grpSpPr bwMode="auto">
          <a:xfrm>
            <a:off x="2267744" y="2276871"/>
            <a:ext cx="4267200" cy="646113"/>
            <a:chOff x="1440" y="924"/>
            <a:chExt cx="2688" cy="407"/>
          </a:xfrm>
        </p:grpSpPr>
        <p:grpSp>
          <p:nvGrpSpPr>
            <p:cNvPr id="65" name="Group 65"/>
            <p:cNvGrpSpPr>
              <a:grpSpLocks/>
            </p:cNvGrpSpPr>
            <p:nvPr/>
          </p:nvGrpSpPr>
          <p:grpSpPr bwMode="auto">
            <a:xfrm>
              <a:off x="1440" y="924"/>
              <a:ext cx="2688" cy="389"/>
              <a:chOff x="1596" y="1167"/>
              <a:chExt cx="2448" cy="389"/>
            </a:xfrm>
          </p:grpSpPr>
          <p:sp>
            <p:nvSpPr>
              <p:cNvPr id="67" name="AutoShape 66"/>
              <p:cNvSpPr>
                <a:spLocks noChangeArrowheads="1"/>
              </p:cNvSpPr>
              <p:nvPr/>
            </p:nvSpPr>
            <p:spPr bwMode="gray">
              <a:xfrm>
                <a:off x="1596" y="1167"/>
                <a:ext cx="2448" cy="38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tx2">
                      <a:gamma/>
                      <a:tint val="33725"/>
                      <a:invGamma/>
                    </a:schemeClr>
                  </a:gs>
                  <a:gs pos="50000">
                    <a:schemeClr val="tx2">
                      <a:alpha val="89999"/>
                    </a:schemeClr>
                  </a:gs>
                  <a:gs pos="100000">
                    <a:schemeClr val="tx2">
                      <a:gamma/>
                      <a:tint val="33725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8" name="AutoShape 67"/>
              <p:cNvSpPr>
                <a:spLocks noChangeArrowheads="1"/>
              </p:cNvSpPr>
              <p:nvPr/>
            </p:nvSpPr>
            <p:spPr bwMode="gray">
              <a:xfrm>
                <a:off x="1632" y="1200"/>
                <a:ext cx="2371" cy="32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89999"/>
                    </a:schemeClr>
                  </a:gs>
                  <a:gs pos="50000">
                    <a:schemeClr val="folHlink">
                      <a:gamma/>
                      <a:tint val="48627"/>
                      <a:invGamma/>
                    </a:schemeClr>
                  </a:gs>
                  <a:gs pos="100000">
                    <a:schemeClr val="folHlink">
                      <a:alpha val="89999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66" name="Rectangle 68"/>
            <p:cNvSpPr>
              <a:spLocks noChangeArrowheads="1"/>
            </p:cNvSpPr>
            <p:nvPr/>
          </p:nvSpPr>
          <p:spPr bwMode="auto">
            <a:xfrm>
              <a:off x="1667" y="924"/>
              <a:ext cx="2241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ru-RU" b="1" dirty="0" smtClean="0"/>
                <a:t>Сложение положительных и отрицательных чисел</a:t>
              </a:r>
              <a:endParaRPr lang="ru-RU" b="1" dirty="0"/>
            </a:p>
          </p:txBody>
        </p:sp>
      </p:grpSp>
      <p:sp>
        <p:nvSpPr>
          <p:cNvPr id="69" name="Freeform 4"/>
          <p:cNvSpPr>
            <a:spLocks/>
          </p:cNvSpPr>
          <p:nvPr/>
        </p:nvSpPr>
        <p:spPr bwMode="gray">
          <a:xfrm rot="4558550">
            <a:off x="1587216" y="442152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" name="Freeform 5"/>
          <p:cNvSpPr>
            <a:spLocks/>
          </p:cNvSpPr>
          <p:nvPr/>
        </p:nvSpPr>
        <p:spPr bwMode="gray">
          <a:xfrm rot="17089087" flipH="1">
            <a:off x="5289432" y="411454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72" name="Group 6"/>
          <p:cNvGrpSpPr>
            <a:grpSpLocks/>
          </p:cNvGrpSpPr>
          <p:nvPr/>
        </p:nvGrpSpPr>
        <p:grpSpPr bwMode="auto">
          <a:xfrm rot="10800000">
            <a:off x="4067944" y="332656"/>
            <a:ext cx="625475" cy="2103438"/>
            <a:chOff x="2687" y="1542"/>
            <a:chExt cx="398" cy="1542"/>
          </a:xfrm>
        </p:grpSpPr>
        <p:sp>
          <p:nvSpPr>
            <p:cNvPr id="73" name="Freeform 7"/>
            <p:cNvSpPr>
              <a:spLocks/>
            </p:cNvSpPr>
            <p:nvPr/>
          </p:nvSpPr>
          <p:spPr bwMode="gray">
            <a:xfrm>
              <a:off x="2687" y="1542"/>
              <a:ext cx="398" cy="1542"/>
            </a:xfrm>
            <a:custGeom>
              <a:avLst/>
              <a:gdLst/>
              <a:ahLst/>
              <a:cxnLst>
                <a:cxn ang="0">
                  <a:pos x="229" y="318"/>
                </a:cxn>
                <a:cxn ang="0">
                  <a:pos x="80" y="240"/>
                </a:cxn>
                <a:cxn ang="0">
                  <a:pos x="10" y="1542"/>
                </a:cxn>
                <a:cxn ang="0">
                  <a:pos x="362" y="1525"/>
                </a:cxn>
                <a:cxn ang="0">
                  <a:pos x="229" y="318"/>
                </a:cxn>
              </a:cxnLst>
              <a:rect l="0" t="0" r="r" b="b"/>
              <a:pathLst>
                <a:path w="398" h="1542">
                  <a:moveTo>
                    <a:pt x="229" y="318"/>
                  </a:moveTo>
                  <a:cubicBezTo>
                    <a:pt x="169" y="114"/>
                    <a:pt x="110" y="0"/>
                    <a:pt x="80" y="240"/>
                  </a:cubicBezTo>
                  <a:cubicBezTo>
                    <a:pt x="50" y="480"/>
                    <a:pt x="0" y="1379"/>
                    <a:pt x="10" y="1542"/>
                  </a:cubicBezTo>
                  <a:lnTo>
                    <a:pt x="362" y="1525"/>
                  </a:lnTo>
                  <a:cubicBezTo>
                    <a:pt x="398" y="1321"/>
                    <a:pt x="289" y="522"/>
                    <a:pt x="229" y="318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shade val="0"/>
                    <a:invGamma/>
                  </a:srgb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gray">
            <a:xfrm>
              <a:off x="2811" y="1889"/>
              <a:ext cx="34" cy="562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34" y="241"/>
                </a:cxn>
                <a:cxn ang="0">
                  <a:pos x="19" y="562"/>
                </a:cxn>
                <a:cxn ang="0">
                  <a:pos x="2" y="233"/>
                </a:cxn>
                <a:cxn ang="0">
                  <a:pos x="9" y="1"/>
                </a:cxn>
              </a:cxnLst>
              <a:rect l="0" t="0" r="r" b="b"/>
              <a:pathLst>
                <a:path w="34" h="562">
                  <a:moveTo>
                    <a:pt x="9" y="1"/>
                  </a:moveTo>
                  <a:cubicBezTo>
                    <a:pt x="14" y="2"/>
                    <a:pt x="32" y="148"/>
                    <a:pt x="34" y="241"/>
                  </a:cubicBezTo>
                  <a:cubicBezTo>
                    <a:pt x="29" y="338"/>
                    <a:pt x="14" y="562"/>
                    <a:pt x="19" y="562"/>
                  </a:cubicBezTo>
                  <a:cubicBezTo>
                    <a:pt x="13" y="561"/>
                    <a:pt x="4" y="326"/>
                    <a:pt x="2" y="233"/>
                  </a:cubicBezTo>
                  <a:cubicBezTo>
                    <a:pt x="0" y="140"/>
                    <a:pt x="4" y="0"/>
                    <a:pt x="9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50000">
                  <a:schemeClr val="tx1"/>
                </a:gs>
                <a:gs pos="100000">
                  <a:srgbClr val="B2B2B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77" name="Oval 11"/>
          <p:cNvSpPr>
            <a:spLocks noChangeArrowheads="1"/>
          </p:cNvSpPr>
          <p:nvPr/>
        </p:nvSpPr>
        <p:spPr bwMode="gray">
          <a:xfrm>
            <a:off x="3635896" y="0"/>
            <a:ext cx="1656184" cy="1296144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8" name="Oval 11"/>
          <p:cNvSpPr>
            <a:spLocks noChangeArrowheads="1"/>
          </p:cNvSpPr>
          <p:nvPr/>
        </p:nvSpPr>
        <p:spPr bwMode="gray">
          <a:xfrm>
            <a:off x="6732240" y="0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6" name="Oval 11"/>
          <p:cNvSpPr>
            <a:spLocks noChangeArrowheads="1"/>
          </p:cNvSpPr>
          <p:nvPr/>
        </p:nvSpPr>
        <p:spPr bwMode="gray">
          <a:xfrm>
            <a:off x="611560" y="188640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5" name="Oval 14"/>
          <p:cNvSpPr>
            <a:spLocks noChangeArrowheads="1"/>
          </p:cNvSpPr>
          <p:nvPr/>
        </p:nvSpPr>
        <p:spPr bwMode="gray">
          <a:xfrm>
            <a:off x="755576" y="188640"/>
            <a:ext cx="1482725" cy="1460500"/>
          </a:xfrm>
          <a:prstGeom prst="ellipse">
            <a:avLst/>
          </a:prstGeom>
          <a:gradFill rotWithShape="1">
            <a:gsLst>
              <a:gs pos="0">
                <a:srgbClr val="FFFF99">
                  <a:gamma/>
                  <a:shade val="26275"/>
                  <a:invGamma/>
                  <a:alpha val="89999"/>
                </a:srgbClr>
              </a:gs>
              <a:gs pos="50000">
                <a:srgbClr val="FFFF99">
                  <a:alpha val="45000"/>
                </a:srgbClr>
              </a:gs>
              <a:gs pos="100000">
                <a:srgbClr val="FFFF99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" name="Oval 35"/>
          <p:cNvSpPr>
            <a:spLocks noChangeArrowheads="1"/>
          </p:cNvSpPr>
          <p:nvPr/>
        </p:nvSpPr>
        <p:spPr bwMode="gray">
          <a:xfrm>
            <a:off x="3707904" y="0"/>
            <a:ext cx="1481138" cy="1460500"/>
          </a:xfrm>
          <a:prstGeom prst="ellipse">
            <a:avLst/>
          </a:prstGeom>
          <a:gradFill rotWithShape="1">
            <a:gsLst>
              <a:gs pos="0">
                <a:srgbClr val="99FFCC">
                  <a:gamma/>
                  <a:shade val="26275"/>
                  <a:invGamma/>
                  <a:alpha val="89999"/>
                </a:srgbClr>
              </a:gs>
              <a:gs pos="50000">
                <a:srgbClr val="99FFCC">
                  <a:alpha val="45000"/>
                </a:srgbClr>
              </a:gs>
              <a:gs pos="100000">
                <a:srgbClr val="99FFCC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0" name="Oval 35"/>
          <p:cNvSpPr>
            <a:spLocks noChangeArrowheads="1"/>
          </p:cNvSpPr>
          <p:nvPr/>
        </p:nvSpPr>
        <p:spPr bwMode="gray">
          <a:xfrm>
            <a:off x="6876256" y="0"/>
            <a:ext cx="1481138" cy="1460500"/>
          </a:xfrm>
          <a:prstGeom prst="ellipse">
            <a:avLst/>
          </a:prstGeom>
          <a:gradFill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1" name="Rectangle 50"/>
          <p:cNvSpPr>
            <a:spLocks noChangeArrowheads="1"/>
          </p:cNvSpPr>
          <p:nvPr/>
        </p:nvSpPr>
        <p:spPr bwMode="black">
          <a:xfrm>
            <a:off x="806334" y="764704"/>
            <a:ext cx="135088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литература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82" name="Rectangle 50"/>
          <p:cNvSpPr>
            <a:spLocks noChangeArrowheads="1"/>
          </p:cNvSpPr>
          <p:nvPr/>
        </p:nvSpPr>
        <p:spPr bwMode="black">
          <a:xfrm>
            <a:off x="3804762" y="548680"/>
            <a:ext cx="1258678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география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83" name="Rectangle 50"/>
          <p:cNvSpPr>
            <a:spLocks noChangeArrowheads="1"/>
          </p:cNvSpPr>
          <p:nvPr/>
        </p:nvSpPr>
        <p:spPr bwMode="black">
          <a:xfrm>
            <a:off x="7103536" y="548680"/>
            <a:ext cx="114185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биология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84" name="Group 6"/>
          <p:cNvGrpSpPr>
            <a:grpSpLocks/>
          </p:cNvGrpSpPr>
          <p:nvPr/>
        </p:nvGrpSpPr>
        <p:grpSpPr bwMode="auto">
          <a:xfrm rot="16200000">
            <a:off x="6751142" y="1465882"/>
            <a:ext cx="625475" cy="2103438"/>
            <a:chOff x="2687" y="1542"/>
            <a:chExt cx="398" cy="1542"/>
          </a:xfrm>
        </p:grpSpPr>
        <p:sp>
          <p:nvSpPr>
            <p:cNvPr id="85" name="Freeform 7"/>
            <p:cNvSpPr>
              <a:spLocks/>
            </p:cNvSpPr>
            <p:nvPr/>
          </p:nvSpPr>
          <p:spPr bwMode="gray">
            <a:xfrm>
              <a:off x="2687" y="1542"/>
              <a:ext cx="398" cy="1542"/>
            </a:xfrm>
            <a:custGeom>
              <a:avLst/>
              <a:gdLst/>
              <a:ahLst/>
              <a:cxnLst>
                <a:cxn ang="0">
                  <a:pos x="229" y="318"/>
                </a:cxn>
                <a:cxn ang="0">
                  <a:pos x="80" y="240"/>
                </a:cxn>
                <a:cxn ang="0">
                  <a:pos x="10" y="1542"/>
                </a:cxn>
                <a:cxn ang="0">
                  <a:pos x="362" y="1525"/>
                </a:cxn>
                <a:cxn ang="0">
                  <a:pos x="229" y="318"/>
                </a:cxn>
              </a:cxnLst>
              <a:rect l="0" t="0" r="r" b="b"/>
              <a:pathLst>
                <a:path w="398" h="1542">
                  <a:moveTo>
                    <a:pt x="229" y="318"/>
                  </a:moveTo>
                  <a:cubicBezTo>
                    <a:pt x="169" y="114"/>
                    <a:pt x="110" y="0"/>
                    <a:pt x="80" y="240"/>
                  </a:cubicBezTo>
                  <a:cubicBezTo>
                    <a:pt x="50" y="480"/>
                    <a:pt x="0" y="1379"/>
                    <a:pt x="10" y="1542"/>
                  </a:cubicBezTo>
                  <a:lnTo>
                    <a:pt x="362" y="1525"/>
                  </a:lnTo>
                  <a:cubicBezTo>
                    <a:pt x="398" y="1321"/>
                    <a:pt x="289" y="522"/>
                    <a:pt x="229" y="318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shade val="0"/>
                    <a:invGamma/>
                  </a:srgb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gray">
            <a:xfrm>
              <a:off x="2811" y="1889"/>
              <a:ext cx="34" cy="562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34" y="241"/>
                </a:cxn>
                <a:cxn ang="0">
                  <a:pos x="19" y="562"/>
                </a:cxn>
                <a:cxn ang="0">
                  <a:pos x="2" y="233"/>
                </a:cxn>
                <a:cxn ang="0">
                  <a:pos x="9" y="1"/>
                </a:cxn>
              </a:cxnLst>
              <a:rect l="0" t="0" r="r" b="b"/>
              <a:pathLst>
                <a:path w="34" h="562">
                  <a:moveTo>
                    <a:pt x="9" y="1"/>
                  </a:moveTo>
                  <a:cubicBezTo>
                    <a:pt x="14" y="2"/>
                    <a:pt x="32" y="148"/>
                    <a:pt x="34" y="241"/>
                  </a:cubicBezTo>
                  <a:cubicBezTo>
                    <a:pt x="29" y="338"/>
                    <a:pt x="14" y="562"/>
                    <a:pt x="19" y="562"/>
                  </a:cubicBezTo>
                  <a:cubicBezTo>
                    <a:pt x="13" y="561"/>
                    <a:pt x="4" y="326"/>
                    <a:pt x="2" y="233"/>
                  </a:cubicBezTo>
                  <a:cubicBezTo>
                    <a:pt x="0" y="140"/>
                    <a:pt x="4" y="0"/>
                    <a:pt x="9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50000">
                  <a:schemeClr val="tx1"/>
                </a:gs>
                <a:gs pos="100000">
                  <a:srgbClr val="B2B2B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7" name="Group 6"/>
          <p:cNvGrpSpPr>
            <a:grpSpLocks/>
          </p:cNvGrpSpPr>
          <p:nvPr/>
        </p:nvGrpSpPr>
        <p:grpSpPr bwMode="auto">
          <a:xfrm rot="5400000">
            <a:off x="1422549" y="1681906"/>
            <a:ext cx="625475" cy="2103438"/>
            <a:chOff x="2687" y="1542"/>
            <a:chExt cx="398" cy="1542"/>
          </a:xfrm>
        </p:grpSpPr>
        <p:sp>
          <p:nvSpPr>
            <p:cNvPr id="88" name="Freeform 7"/>
            <p:cNvSpPr>
              <a:spLocks/>
            </p:cNvSpPr>
            <p:nvPr/>
          </p:nvSpPr>
          <p:spPr bwMode="gray">
            <a:xfrm>
              <a:off x="2687" y="1542"/>
              <a:ext cx="398" cy="1542"/>
            </a:xfrm>
            <a:custGeom>
              <a:avLst/>
              <a:gdLst/>
              <a:ahLst/>
              <a:cxnLst>
                <a:cxn ang="0">
                  <a:pos x="229" y="318"/>
                </a:cxn>
                <a:cxn ang="0">
                  <a:pos x="80" y="240"/>
                </a:cxn>
                <a:cxn ang="0">
                  <a:pos x="10" y="1542"/>
                </a:cxn>
                <a:cxn ang="0">
                  <a:pos x="362" y="1525"/>
                </a:cxn>
                <a:cxn ang="0">
                  <a:pos x="229" y="318"/>
                </a:cxn>
              </a:cxnLst>
              <a:rect l="0" t="0" r="r" b="b"/>
              <a:pathLst>
                <a:path w="398" h="1542">
                  <a:moveTo>
                    <a:pt x="229" y="318"/>
                  </a:moveTo>
                  <a:cubicBezTo>
                    <a:pt x="169" y="114"/>
                    <a:pt x="110" y="0"/>
                    <a:pt x="80" y="240"/>
                  </a:cubicBezTo>
                  <a:cubicBezTo>
                    <a:pt x="50" y="480"/>
                    <a:pt x="0" y="1379"/>
                    <a:pt x="10" y="1542"/>
                  </a:cubicBezTo>
                  <a:lnTo>
                    <a:pt x="362" y="1525"/>
                  </a:lnTo>
                  <a:cubicBezTo>
                    <a:pt x="398" y="1321"/>
                    <a:pt x="289" y="522"/>
                    <a:pt x="229" y="318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shade val="0"/>
                    <a:invGamma/>
                  </a:srgb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" name="Freeform 8"/>
            <p:cNvSpPr>
              <a:spLocks/>
            </p:cNvSpPr>
            <p:nvPr/>
          </p:nvSpPr>
          <p:spPr bwMode="gray">
            <a:xfrm>
              <a:off x="2811" y="1889"/>
              <a:ext cx="34" cy="562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34" y="241"/>
                </a:cxn>
                <a:cxn ang="0">
                  <a:pos x="19" y="562"/>
                </a:cxn>
                <a:cxn ang="0">
                  <a:pos x="2" y="233"/>
                </a:cxn>
                <a:cxn ang="0">
                  <a:pos x="9" y="1"/>
                </a:cxn>
              </a:cxnLst>
              <a:rect l="0" t="0" r="r" b="b"/>
              <a:pathLst>
                <a:path w="34" h="562">
                  <a:moveTo>
                    <a:pt x="9" y="1"/>
                  </a:moveTo>
                  <a:cubicBezTo>
                    <a:pt x="14" y="2"/>
                    <a:pt x="32" y="148"/>
                    <a:pt x="34" y="241"/>
                  </a:cubicBezTo>
                  <a:cubicBezTo>
                    <a:pt x="29" y="338"/>
                    <a:pt x="14" y="562"/>
                    <a:pt x="19" y="562"/>
                  </a:cubicBezTo>
                  <a:cubicBezTo>
                    <a:pt x="13" y="561"/>
                    <a:pt x="4" y="326"/>
                    <a:pt x="2" y="233"/>
                  </a:cubicBezTo>
                  <a:cubicBezTo>
                    <a:pt x="0" y="140"/>
                    <a:pt x="4" y="0"/>
                    <a:pt x="9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50000">
                  <a:schemeClr val="tx1"/>
                </a:gs>
                <a:gs pos="100000">
                  <a:srgbClr val="B2B2B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0" name="Oval 11"/>
          <p:cNvSpPr>
            <a:spLocks noChangeArrowheads="1"/>
          </p:cNvSpPr>
          <p:nvPr/>
        </p:nvSpPr>
        <p:spPr bwMode="gray">
          <a:xfrm>
            <a:off x="0" y="1988840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1" name="Oval 11"/>
          <p:cNvSpPr>
            <a:spLocks noChangeArrowheads="1"/>
          </p:cNvSpPr>
          <p:nvPr/>
        </p:nvSpPr>
        <p:spPr bwMode="gray">
          <a:xfrm>
            <a:off x="7394575" y="1916832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" name="Oval 14"/>
          <p:cNvSpPr>
            <a:spLocks noChangeArrowheads="1"/>
          </p:cNvSpPr>
          <p:nvPr/>
        </p:nvSpPr>
        <p:spPr bwMode="gray">
          <a:xfrm>
            <a:off x="7524328" y="1988840"/>
            <a:ext cx="1482725" cy="1460500"/>
          </a:xfrm>
          <a:prstGeom prst="ellipse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3" name="Oval 14"/>
          <p:cNvSpPr>
            <a:spLocks noChangeArrowheads="1"/>
          </p:cNvSpPr>
          <p:nvPr/>
        </p:nvSpPr>
        <p:spPr bwMode="gray">
          <a:xfrm>
            <a:off x="179512" y="2132856"/>
            <a:ext cx="1482725" cy="1460500"/>
          </a:xfrm>
          <a:prstGeom prst="ellipse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4" name="Rectangle 50"/>
          <p:cNvSpPr>
            <a:spLocks noChangeArrowheads="1"/>
          </p:cNvSpPr>
          <p:nvPr/>
        </p:nvSpPr>
        <p:spPr bwMode="black">
          <a:xfrm>
            <a:off x="493577" y="2636912"/>
            <a:ext cx="82426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химия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95" name="Rectangle 50"/>
          <p:cNvSpPr>
            <a:spLocks noChangeArrowheads="1"/>
          </p:cNvSpPr>
          <p:nvPr/>
        </p:nvSpPr>
        <p:spPr bwMode="black">
          <a:xfrm>
            <a:off x="7913894" y="2492896"/>
            <a:ext cx="67326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1C1C"/>
                </a:solidFill>
                <a:latin typeface="Arial" charset="0"/>
              </a:rPr>
              <a:t>ОБЖ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Формула интегративных заданий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0937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Напоминалка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68"/>
          <p:cNvSpPr>
            <a:spLocks noChangeArrowheads="1"/>
          </p:cNvSpPr>
          <p:nvPr/>
        </p:nvSpPr>
        <p:spPr bwMode="auto">
          <a:xfrm>
            <a:off x="755576" y="2420888"/>
            <a:ext cx="35575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Сложение положительных и отрицательных чисел</a:t>
            </a:r>
          </a:p>
          <a:p>
            <a:pPr algn="ctr"/>
            <a:endParaRPr lang="ru-RU" b="1" dirty="0"/>
          </a:p>
        </p:txBody>
      </p:sp>
      <p:pic>
        <p:nvPicPr>
          <p:cNvPr id="1026" name="Picture 2" descr="https://cf2.ppt-online.org/files2/slide/a/auzEeir0bIKgZdq6GUyQfv98o2MVckNS1BxFJ5nLA/slid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8964488" cy="548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Определите предметные области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1. Понаблюдать за удивительной </a:t>
            </a:r>
            <a:r>
              <a:rPr lang="ru-RU" dirty="0" err="1" smtClean="0"/>
              <a:t>Луна-рыбой</a:t>
            </a:r>
            <a:r>
              <a:rPr lang="ru-RU" dirty="0" smtClean="0"/>
              <a:t> лучше всего в Индонезии.</a:t>
            </a:r>
            <a:br>
              <a:rPr lang="ru-RU" dirty="0" smtClean="0"/>
            </a:br>
            <a:r>
              <a:rPr lang="ru-RU" dirty="0" smtClean="0"/>
              <a:t>Сколько метров длина </a:t>
            </a:r>
            <a:r>
              <a:rPr lang="ru-RU" dirty="0" err="1" smtClean="0"/>
              <a:t>Луна-рыбы</a:t>
            </a:r>
            <a:r>
              <a:rPr lang="ru-RU" dirty="0" smtClean="0"/>
              <a:t>?</a:t>
            </a:r>
            <a:br>
              <a:rPr lang="ru-RU" dirty="0" smtClean="0"/>
            </a:br>
            <a:r>
              <a:rPr lang="ru-RU" dirty="0" smtClean="0"/>
              <a:t>Решите уравнение: х+1400:100=18 </a:t>
            </a:r>
            <a:br>
              <a:rPr lang="ru-RU" dirty="0" smtClean="0"/>
            </a:br>
            <a:r>
              <a:rPr lang="ru-RU" dirty="0" smtClean="0"/>
              <a:t>Сколько тонн весит рыба?</a:t>
            </a:r>
            <a:br>
              <a:rPr lang="ru-RU" dirty="0" smtClean="0"/>
            </a:br>
            <a:r>
              <a:rPr lang="ru-RU" dirty="0" smtClean="0"/>
              <a:t>Самое маленькое 4-значное число уменьшите в 500 раз (1000:500=2т)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19458" name="Picture 2" descr="https://kipmu.ru/wp-content/uploads/rblnkrp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998902"/>
            <a:ext cx="2772816" cy="1859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Определите предметные области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55160" cy="305293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/>
              <a:t>На прошлых выходных Миша с папой ходили по картинной галерее, где были картины самых разных времен. И, проходя мимо картин эпохи Ренессанса, они наткнулись на картины Леонардо да Винчи. Тогда Миша задал интересный вопрос: «Папа, а сколько лет этим картинам?». Папе стало тоже очень интересно, и они отправились к экскурсоводу</a:t>
            </a:r>
            <a:endParaRPr lang="ru-RU" dirty="0"/>
          </a:p>
        </p:txBody>
      </p:sp>
      <p:pic>
        <p:nvPicPr>
          <p:cNvPr id="23554" name="Picture 2" descr="https://www.denverlibrary.org/sites/dplorg/files/2019/03/leonardo%20da%20vin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440033"/>
            <a:ext cx="2016224" cy="24179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Методическое творчество-это тоже волшебство!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https://wallpaperforu.com/wp-content/uploads/2021/04/Wallpaper-Harry-Potter-Hermione-Granger-Emma-Watson-384020-sca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36672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крипка - Красивая мелодия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381328"/>
            <a:ext cx="609600" cy="609600"/>
          </a:xfrm>
        </p:spPr>
      </p:pic>
      <p:pic>
        <p:nvPicPr>
          <p:cNvPr id="4" name="Picture 2" descr="C:\Users\Завуч\Desktop\thoughts of attracti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93" y="188640"/>
            <a:ext cx="86562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8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Как? Интегративные задания. Формула</a:t>
            </a:r>
            <a:endParaRPr lang="ru-RU" dirty="0"/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1066800" y="4779963"/>
            <a:ext cx="2295525" cy="1365250"/>
            <a:chOff x="471" y="272"/>
            <a:chExt cx="1161" cy="1539"/>
          </a:xfrm>
        </p:grpSpPr>
        <p:sp>
          <p:nvSpPr>
            <p:cNvPr id="4" name="Oval 4"/>
            <p:cNvSpPr>
              <a:spLocks noChangeArrowheads="1"/>
            </p:cNvSpPr>
            <p:nvPr/>
          </p:nvSpPr>
          <p:spPr bwMode="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>
                    <a:alpha val="50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1115616" y="3429000"/>
            <a:ext cx="2295525" cy="1365250"/>
            <a:chOff x="471" y="272"/>
            <a:chExt cx="1161" cy="1539"/>
          </a:xfrm>
        </p:grpSpPr>
        <p:sp>
          <p:nvSpPr>
            <p:cNvPr id="7" name="Oval 7"/>
            <p:cNvSpPr>
              <a:spLocks noChangeArrowheads="1"/>
            </p:cNvSpPr>
            <p:nvPr/>
          </p:nvSpPr>
          <p:spPr bwMode="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>
                    <a:alpha val="50000"/>
                  </a:schemeClr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1066800" y="2112963"/>
            <a:ext cx="2295525" cy="1365250"/>
            <a:chOff x="471" y="272"/>
            <a:chExt cx="1161" cy="1539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lt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C1CF9D">
                    <a:gamma/>
                    <a:tint val="42353"/>
                    <a:invGamma/>
                  </a:srgbClr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lt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>
                    <a:alpha val="50000"/>
                  </a:schemeClr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2" name="AutoShape 12"/>
          <p:cNvSpPr>
            <a:spLocks noChangeArrowheads="1"/>
          </p:cNvSpPr>
          <p:nvPr/>
        </p:nvSpPr>
        <p:spPr bwMode="ltGray">
          <a:xfrm>
            <a:off x="3354388" y="2362200"/>
            <a:ext cx="4722812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gray">
          <a:xfrm>
            <a:off x="3933825" y="2487613"/>
            <a:ext cx="358140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 b="1" dirty="0" smtClean="0">
                <a:solidFill>
                  <a:srgbClr val="000000"/>
                </a:solidFill>
              </a:rPr>
              <a:t> </a:t>
            </a:r>
            <a:r>
              <a:rPr lang="ru-RU" sz="1600" b="1" dirty="0" smtClean="0">
                <a:solidFill>
                  <a:srgbClr val="000000"/>
                </a:solidFill>
              </a:rPr>
              <a:t>сложение простых чисел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white">
          <a:xfrm>
            <a:off x="1149350" y="4083050"/>
            <a:ext cx="212883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/>
              <a:t>тема (интегративная)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white">
          <a:xfrm>
            <a:off x="1043608" y="5301208"/>
            <a:ext cx="2522612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/>
              <a:t>тема (</a:t>
            </a:r>
            <a:r>
              <a:rPr lang="ru-RU" sz="2000" b="1" dirty="0" err="1" smtClean="0"/>
              <a:t>метапредметная</a:t>
            </a:r>
            <a:r>
              <a:rPr lang="ru-RU" sz="2000" b="1" dirty="0" smtClean="0"/>
              <a:t>) 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3351213" y="3706813"/>
            <a:ext cx="4649787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gray">
          <a:xfrm>
            <a:off x="3941763" y="3833813"/>
            <a:ext cx="360203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1600" b="1" dirty="0" smtClean="0">
                <a:solidFill>
                  <a:srgbClr val="000000"/>
                </a:solidFill>
              </a:rPr>
              <a:t>Литературы, история, биология и т.д.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9" name="AutoShape 19"/>
          <p:cNvSpPr>
            <a:spLocks noChangeArrowheads="1"/>
          </p:cNvSpPr>
          <p:nvPr/>
        </p:nvSpPr>
        <p:spPr bwMode="gray">
          <a:xfrm>
            <a:off x="3351213" y="5005388"/>
            <a:ext cx="4649787" cy="911225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gray">
          <a:xfrm>
            <a:off x="3932238" y="5151438"/>
            <a:ext cx="350678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 </a:t>
            </a:r>
            <a:r>
              <a:rPr lang="ru-RU" sz="1600" b="1" dirty="0" smtClean="0">
                <a:solidFill>
                  <a:srgbClr val="000000"/>
                </a:solidFill>
              </a:rPr>
              <a:t>часть и целое, сложное и простое, рисунок и схема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21" name="AutoShape 21"/>
          <p:cNvSpPr>
            <a:spLocks noChangeArrowheads="1"/>
          </p:cNvSpPr>
          <p:nvPr/>
        </p:nvSpPr>
        <p:spPr bwMode="gray">
          <a:xfrm>
            <a:off x="3354388" y="264636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AutoShape 22"/>
          <p:cNvSpPr>
            <a:spLocks noChangeArrowheads="1"/>
          </p:cNvSpPr>
          <p:nvPr/>
        </p:nvSpPr>
        <p:spPr bwMode="gray">
          <a:xfrm>
            <a:off x="3362325" y="393541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" name="AutoShape 23"/>
          <p:cNvSpPr>
            <a:spLocks noChangeArrowheads="1"/>
          </p:cNvSpPr>
          <p:nvPr/>
        </p:nvSpPr>
        <p:spPr bwMode="gray">
          <a:xfrm>
            <a:off x="3352800" y="528161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187624" y="2708920"/>
            <a:ext cx="2105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Т</a:t>
            </a:r>
            <a:r>
              <a:rPr lang="ru-RU" b="1" dirty="0" smtClean="0"/>
              <a:t>ема (предметная)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5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c3d3574c1859d842d133b75594c728c79807b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228</Words>
  <Application>Microsoft Office PowerPoint</Application>
  <PresentationFormat>Экран (4:3)</PresentationFormat>
  <Paragraphs>48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Формирование целостной картины мира  на уроках математики  через создание  интегративных заданий </vt:lpstr>
      <vt:lpstr>Главная задача ФГОС </vt:lpstr>
      <vt:lpstr>Как? Интегративные задания. Формула</vt:lpstr>
      <vt:lpstr>«Сумочка Гермионы»</vt:lpstr>
      <vt:lpstr>Схема</vt:lpstr>
      <vt:lpstr>«Напоминалка»</vt:lpstr>
      <vt:lpstr>Определите предметные области</vt:lpstr>
      <vt:lpstr>Определите предметные области</vt:lpstr>
      <vt:lpstr>Методическое творчество-это тоже волшебство!</vt:lpstr>
      <vt:lpstr>Презентация PowerPoint</vt:lpstr>
      <vt:lpstr>Как? Интегративные задания. Формула</vt:lpstr>
    </vt:vector>
  </TitlesOfParts>
  <Company>http://presentation-creation.ru/powerpoint-templates.html</Company>
  <LinksUpToDate>false</LinksUpToDate>
  <SharedDoc>false</SharedDoc>
  <HyperlinkBase>http://presentation-creation.ru/powerpoint-templates.html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Синяя мозаика - шаблон презентации с сайта http://presentation-creation.ru</dc:title>
  <dc:creator>obstinate</dc:creator>
  <dc:description>Шаблон презентации с сайта http://presentation-creation.ru/</dc:description>
  <cp:lastModifiedBy>Завуч</cp:lastModifiedBy>
  <cp:revision>15</cp:revision>
  <dcterms:created xsi:type="dcterms:W3CDTF">2017-06-26T17:55:09Z</dcterms:created>
  <dcterms:modified xsi:type="dcterms:W3CDTF">2021-11-22T07:48:57Z</dcterms:modified>
</cp:coreProperties>
</file>