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4" r:id="rId7"/>
    <p:sldId id="265" r:id="rId8"/>
    <p:sldId id="266" r:id="rId9"/>
    <p:sldId id="285" r:id="rId10"/>
    <p:sldId id="281" r:id="rId11"/>
    <p:sldId id="282" r:id="rId12"/>
    <p:sldId id="283" r:id="rId13"/>
    <p:sldId id="284" r:id="rId14"/>
    <p:sldId id="274" r:id="rId15"/>
    <p:sldId id="287" r:id="rId16"/>
    <p:sldId id="276" r:id="rId17"/>
    <p:sldId id="277" r:id="rId18"/>
    <p:sldId id="278" r:id="rId19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015" autoAdjust="0"/>
    <p:restoredTop sz="92163" autoAdjust="0"/>
  </p:normalViewPr>
  <p:slideViewPr>
    <p:cSldViewPr snapToGrid="0">
      <p:cViewPr varScale="1">
        <p:scale>
          <a:sx n="107" d="100"/>
          <a:sy n="107" d="100"/>
        </p:scale>
        <p:origin x="-600" y="-9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11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12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13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14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15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18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20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21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22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23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26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28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29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30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31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32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33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34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35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36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37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38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39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40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41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42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43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44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45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46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47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48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49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50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51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52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53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54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55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56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57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58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59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/>
          <a:lstStyle>
            <a:lvl1pPr algn="l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60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075" y="541020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514288-5BDC-48D9-8170-21EFB83E9D31}" type="datetimeFigureOut">
              <a:rPr lang="en-US"/>
              <a:pPr>
                <a:defRPr/>
              </a:pPr>
              <a:t>5/14/2019</a:t>
            </a:fld>
            <a:endParaRPr lang="en-US"/>
          </a:p>
        </p:txBody>
      </p:sp>
      <p:sp>
        <p:nvSpPr>
          <p:cNvPr id="6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5" y="5410200"/>
            <a:ext cx="512445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475" y="5410200"/>
            <a:ext cx="7715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C17193-C4C9-4F27-815B-125A10FC87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51136-58DD-4964-9163-94118FD30700}" type="datetimeFigureOut">
              <a:rPr lang="en-US"/>
              <a:pPr>
                <a:defRPr/>
              </a:pPr>
              <a:t>5/14/2019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113411-02A8-4D51-915D-76C6FCD58D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8BD8EB-12AD-48A7-B47D-5DB3BD42DE91}" type="datetimeFigureOut">
              <a:rPr lang="en-US"/>
              <a:pPr>
                <a:defRPr/>
              </a:pPr>
              <a:t>5/14/2019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ECD2E2-B59E-44C3-8E32-B62F2F6325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E3545F-97CB-4C1C-AC82-214692090DAC}" type="datetimeFigureOut">
              <a:rPr lang="en-US"/>
              <a:pPr>
                <a:defRPr/>
              </a:pPr>
              <a:t>5/14/2019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CE04DF-67A7-4049-813F-5EAE848385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EA2D08-CD49-4B41-987B-3150F39E2144}" type="datetimeFigureOut">
              <a:rPr lang="en-US"/>
              <a:pPr>
                <a:defRPr/>
              </a:pPr>
              <a:t>5/14/2019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B5F74B-CCA8-450A-A9EB-B973680B68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ACACF8-7C7F-4AE1-9126-0D51EE710FC1}" type="datetimeFigureOut">
              <a:rPr lang="en-US"/>
              <a:pPr>
                <a:defRPr/>
              </a:pPr>
              <a:t>5/14/2019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54C3D3-9B6E-409C-B853-659BDB8392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4D672-F353-4637-B87E-8D3F26BFC4D5}" type="datetimeFigureOut">
              <a:rPr lang="en-US"/>
              <a:pPr>
                <a:defRPr/>
              </a:pPr>
              <a:t>5/14/2019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E67B7A-88FA-4F9C-B6F1-01C9AEBB0A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334388-924B-4F23-B058-50D45AC7BD8B}" type="datetimeFigureOut">
              <a:rPr lang="en-US"/>
              <a:pPr>
                <a:defRPr/>
              </a:pPr>
              <a:t>5/14/2019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7DCE35-2521-4A09-8C3D-30CACD4282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84B523-90D8-46D8-BAB4-34B4B775761D}" type="datetimeFigureOut">
              <a:rPr lang="en-US"/>
              <a:pPr>
                <a:defRPr/>
              </a:pPr>
              <a:t>5/14/2019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9F587B-7FD0-4BC8-90CD-4441213D5C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>
              <a:buNone/>
              <a:defRPr lang="en-US"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4DCB17-793E-4AE2-B455-63DC6F58EB6F}" type="datetimeFigureOut">
              <a:rPr lang="en-US"/>
              <a:pPr>
                <a:defRPr/>
              </a:pPr>
              <a:t>5/14/2019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E4BD33-27F7-4440-9E4B-6C92F2A3359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B28446-C4C2-461C-A04F-8DE5A3CFCA0D}" type="datetimeFigureOut">
              <a:rPr lang="en-US"/>
              <a:pPr>
                <a:defRPr/>
              </a:pPr>
              <a:t>5/14/2019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07EAC0-1B93-4259-9659-93D8B206B5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9"/>
          <p:cNvSpPr txBox="1"/>
          <p:nvPr/>
        </p:nvSpPr>
        <p:spPr>
          <a:xfrm>
            <a:off x="903288" y="731838"/>
            <a:ext cx="609600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effectLst/>
              </a:rPr>
              <a:t>“</a:t>
            </a:r>
          </a:p>
        </p:txBody>
      </p:sp>
      <p:sp>
        <p:nvSpPr>
          <p:cNvPr id="6" name="TextBox 60"/>
          <p:cNvSpPr txBox="1"/>
          <p:nvPr/>
        </p:nvSpPr>
        <p:spPr>
          <a:xfrm>
            <a:off x="10537825" y="2765425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B05D0E-59F8-4597-ACF4-73148C338D39}" type="datetimeFigureOut">
              <a:rPr lang="en-US"/>
              <a:pPr>
                <a:defRPr/>
              </a:pPr>
              <a:t>5/14/2019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1AF06E-6D3C-4135-8FF1-2C6B82752E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C0408-2963-4356-B872-A4C2F2865A9A}" type="datetimeFigureOut">
              <a:rPr lang="en-US"/>
              <a:pPr>
                <a:defRPr/>
              </a:pPr>
              <a:t>5/14/2019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65CB2-79F7-4B00-AE5A-EE06259AF5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6AE916-40FC-4F81-8CC2-EFD5BDD7D019}" type="datetimeFigureOut">
              <a:rPr lang="en-US"/>
              <a:pPr>
                <a:defRPr/>
              </a:pPr>
              <a:t>5/14/2019</a:t>
            </a:fld>
            <a:endParaRPr lang="en-US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623509-CD13-4554-83E8-A3D497FCFC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>
              <a:buNone/>
              <a:defRPr lang="en-US" sz="2000" dirty="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>
              <a:buNone/>
              <a:defRPr lang="en-US" sz="2000" dirty="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>
              <a:buNone/>
              <a:defRPr lang="en-US" sz="2000" dirty="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68E974-6329-4FB0-9EA6-8AEA12068400}" type="datetimeFigureOut">
              <a:rPr lang="en-US"/>
              <a:pPr>
                <a:defRPr/>
              </a:pPr>
              <a:t>5/14/2019</a:t>
            </a:fld>
            <a:endParaRPr lang="en-US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C8380A-3EC3-4D6D-8DAA-4E0320BAEB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F4952F-B271-4676-92A7-03000CEE62D8}" type="datetimeFigureOut">
              <a:rPr lang="en-US"/>
              <a:pPr>
                <a:defRPr/>
              </a:pPr>
              <a:t>5/14/2019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5D70B0-16B6-4CF4-9A85-D1C8EEFDD5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CCD860-37E6-4FDD-8DC2-9DA24BD6A13B}" type="datetimeFigureOut">
              <a:rPr lang="en-US"/>
              <a:pPr>
                <a:defRPr/>
              </a:pPr>
              <a:t>5/14/2019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B2DDC5-7754-4111-8145-F14B07F200E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27" name="Group 7"/>
          <p:cNvGrpSpPr>
            <a:grpSpLocks/>
          </p:cNvGrpSpPr>
          <p:nvPr/>
        </p:nvGrpSpPr>
        <p:grpSpPr bwMode="auto">
          <a:xfrm>
            <a:off x="-14288" y="0"/>
            <a:ext cx="12053888" cy="6858000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/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9125"/>
            <a:ext cx="9906000" cy="1477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1413" y="2249488"/>
            <a:ext cx="9906000" cy="354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488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A1DC516-A83B-4C2B-AD0E-48F8997EA373}" type="datetimeFigureOut">
              <a:rPr lang="en-US"/>
              <a:pPr>
                <a:defRPr/>
              </a:pPr>
              <a:t>5/14/2019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3" y="5883275"/>
            <a:ext cx="62388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50" cap="all" baseline="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5888" y="5883275"/>
            <a:ext cx="7715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40F5071-00E2-4E75-9E45-0C8882CE8B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6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7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36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</a:defRPr>
      </a:lvl9pPr>
    </p:titleStyle>
    <p:bodyStyle>
      <a:lvl1pPr marL="228600" indent="-228600" algn="l" rtl="0" fontAlgn="base">
        <a:lnSpc>
          <a:spcPct val="120000"/>
        </a:lnSpc>
        <a:spcBef>
          <a:spcPts val="1000"/>
        </a:spcBef>
        <a:spcAft>
          <a:spcPct val="0"/>
        </a:spcAft>
        <a:buSzPct val="125000"/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SzPct val="125000"/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SzPct val="125000"/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SzPct val="125000"/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SzPct val="125000"/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50913" y="0"/>
            <a:ext cx="8791575" cy="2885243"/>
          </a:xfrm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Трилогия «Проценты среди нас»</a:t>
            </a:r>
            <a:br>
              <a:rPr lang="ru-RU" sz="2800" dirty="0" smtClean="0">
                <a:solidFill>
                  <a:srgbClr val="FF0000"/>
                </a:solidFill>
              </a:rPr>
            </a:br>
            <a:r>
              <a:rPr lang="ru-RU" sz="2800" dirty="0" smtClean="0">
                <a:solidFill>
                  <a:srgbClr val="FF0000"/>
                </a:solidFill>
              </a:rPr>
              <a:t>часть 1</a:t>
            </a:r>
            <a:br>
              <a:rPr lang="ru-RU" sz="2800" dirty="0" smtClean="0">
                <a:solidFill>
                  <a:srgbClr val="FF0000"/>
                </a:solidFill>
              </a:rPr>
            </a:br>
            <a:r>
              <a:rPr lang="ru-RU" sz="2800" dirty="0" err="1" smtClean="0">
                <a:solidFill>
                  <a:srgbClr val="FF0000"/>
                </a:solidFill>
              </a:rPr>
              <a:t>Микрозаймы</a:t>
            </a:r>
            <a:r>
              <a:rPr lang="ru-RU" sz="2800" dirty="0" smtClean="0">
                <a:solidFill>
                  <a:srgbClr val="FF0000"/>
                </a:solidFill>
              </a:rPr>
              <a:t/>
            </a:r>
            <a:br>
              <a:rPr lang="ru-RU" sz="2800" dirty="0" smtClean="0">
                <a:solidFill>
                  <a:srgbClr val="FF0000"/>
                </a:solidFill>
              </a:rPr>
            </a:br>
            <a:r>
              <a:rPr lang="ru-RU" sz="2800" dirty="0" smtClean="0">
                <a:solidFill>
                  <a:srgbClr val="FF0000"/>
                </a:solidFill>
              </a:rPr>
              <a:t>«</a:t>
            </a:r>
            <a:r>
              <a:rPr lang="ru-RU" sz="2400" dirty="0" smtClean="0">
                <a:solidFill>
                  <a:srgbClr val="FF0000"/>
                </a:solidFill>
              </a:rPr>
              <a:t>СПАСИТЕ </a:t>
            </a:r>
            <a:r>
              <a:rPr lang="ru-RU" sz="2400" smtClean="0">
                <a:solidFill>
                  <a:srgbClr val="FF0000"/>
                </a:solidFill>
              </a:rPr>
              <a:t>БАБУШКУ!»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cap="none" dirty="0" smtClean="0">
              <a:solidFill>
                <a:srgbClr val="FF33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76425" y="3602038"/>
            <a:ext cx="9966387" cy="1655762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400" dirty="0" smtClean="0">
                <a:solidFill>
                  <a:schemeClr val="bg1"/>
                </a:solidFill>
              </a:rPr>
              <a:t>Историю подготовили: 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400" dirty="0" smtClean="0">
                <a:solidFill>
                  <a:schemeClr val="bg1"/>
                </a:solidFill>
              </a:rPr>
              <a:t>учащийся 6-А класса МБОУ «</a:t>
            </a:r>
            <a:r>
              <a:rPr lang="ru-RU" sz="2400" dirty="0" err="1" smtClean="0">
                <a:solidFill>
                  <a:schemeClr val="bg1"/>
                </a:solidFill>
              </a:rPr>
              <a:t>сакская</a:t>
            </a:r>
            <a:r>
              <a:rPr lang="ru-RU" sz="2400" dirty="0" smtClean="0">
                <a:solidFill>
                  <a:schemeClr val="bg1"/>
                </a:solidFill>
              </a:rPr>
              <a:t> гимназия №1» </a:t>
            </a:r>
            <a:r>
              <a:rPr lang="ru-RU" sz="2400" dirty="0" err="1" smtClean="0">
                <a:solidFill>
                  <a:schemeClr val="bg1"/>
                </a:solidFill>
              </a:rPr>
              <a:t>Шаранкевич</a:t>
            </a:r>
            <a:r>
              <a:rPr lang="ru-RU" sz="2400" dirty="0" smtClean="0">
                <a:solidFill>
                  <a:schemeClr val="bg1"/>
                </a:solidFill>
              </a:rPr>
              <a:t> Егор и 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400" dirty="0" smtClean="0">
                <a:solidFill>
                  <a:schemeClr val="bg1"/>
                </a:solidFill>
              </a:rPr>
              <a:t>учитель математики  высшей категории 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400" dirty="0" err="1" smtClean="0">
                <a:solidFill>
                  <a:schemeClr val="bg1"/>
                </a:solidFill>
              </a:rPr>
              <a:t>Волянюк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</a:rPr>
              <a:t>ирина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</a:rPr>
              <a:t>михайловна</a:t>
            </a:r>
            <a:r>
              <a:rPr lang="ru-RU" sz="2400" dirty="0" smtClean="0">
                <a:solidFill>
                  <a:schemeClr val="bg2"/>
                </a:solidFill>
              </a:rPr>
              <a:t>.</a:t>
            </a:r>
            <a:endParaRPr lang="ru-RU" sz="2400" dirty="0">
              <a:solidFill>
                <a:schemeClr val="bg2"/>
              </a:solidFill>
            </a:endParaRPr>
          </a:p>
        </p:txBody>
      </p:sp>
      <p:pic>
        <p:nvPicPr>
          <p:cNvPr id="5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682361" y="0"/>
            <a:ext cx="3509639" cy="3389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8161" y="0"/>
            <a:ext cx="5934075" cy="1189608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ru-RU" cap="none" dirty="0" smtClean="0">
                <a:solidFill>
                  <a:srgbClr val="FF3300"/>
                </a:solidFill>
              </a:rPr>
              <a:t>ИСТОРИЯ О БАБУШКЕ</a:t>
            </a:r>
          </a:p>
        </p:txBody>
      </p:sp>
      <p:sp>
        <p:nvSpPr>
          <p:cNvPr id="21508" name="Текст 3"/>
          <p:cNvSpPr>
            <a:spLocks noGrp="1"/>
          </p:cNvSpPr>
          <p:nvPr>
            <p:ph type="body" sz="half" idx="2"/>
          </p:nvPr>
        </p:nvSpPr>
        <p:spPr>
          <a:xfrm>
            <a:off x="1194679" y="1269507"/>
            <a:ext cx="5934075" cy="4521693"/>
          </a:xfrm>
        </p:spPr>
        <p:txBody>
          <a:bodyPr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 одном этаже со мной  жила бабушка-соседка, которая очень хотела купить красивый торшер. Стоил он 3000 рублей. С пенсии такую сумму сразу она не могла заплатить. Копить, ждать ей не хотелось. Услышав о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микрозаймах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 поинтересовалась в интернете. Как открыла эту тему, а там реклама одна другой краше! </a:t>
            </a:r>
          </a:p>
        </p:txBody>
      </p:sp>
      <p:pic>
        <p:nvPicPr>
          <p:cNvPr id="18434" name="Picture 2" descr="http://landshaftportal.ru/wp-content/uploads/2017/08/Torsher-svoimi-rukami-34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/>
          <a:srcRect l="8589" r="8589"/>
          <a:stretch>
            <a:fillRect/>
          </a:stretch>
        </p:blipFill>
        <p:spPr bwMode="auto">
          <a:xfrm>
            <a:off x="7380288" y="609600"/>
            <a:ext cx="3667125" cy="51816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2h4Sa9zg.orig_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569476" cy="3559946"/>
          </a:xfrm>
          <a:prstGeom prst="rect">
            <a:avLst/>
          </a:prstGeom>
          <a:noFill/>
        </p:spPr>
      </p:pic>
      <p:pic>
        <p:nvPicPr>
          <p:cNvPr id="1027" name="Picture 3" descr="C:\Users\User\Desktop\1d0adc784806683cf91c125dc96ba07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3311371"/>
            <a:ext cx="6587231" cy="3546629"/>
          </a:xfrm>
          <a:prstGeom prst="rect">
            <a:avLst/>
          </a:prstGeom>
          <a:noFill/>
        </p:spPr>
      </p:pic>
      <p:pic>
        <p:nvPicPr>
          <p:cNvPr id="1028" name="Picture 4" descr="C:\Users\User\Desktop\506307_origina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69477" y="3062795"/>
            <a:ext cx="5622524" cy="3812713"/>
          </a:xfrm>
          <a:prstGeom prst="rect">
            <a:avLst/>
          </a:prstGeom>
          <a:noFill/>
        </p:spPr>
      </p:pic>
      <p:pic>
        <p:nvPicPr>
          <p:cNvPr id="1029" name="Picture 5" descr="C:\Users\User\Desktop\bezotkaznyi_zaem_mf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90082" y="0"/>
            <a:ext cx="6101918" cy="337351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86814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36490" y="0"/>
            <a:ext cx="765551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06532" y="0"/>
            <a:ext cx="6969389" cy="45719"/>
          </a:xfrm>
        </p:spPr>
        <p:txBody>
          <a:bodyPr>
            <a:normAutofit fontScale="90000"/>
          </a:bodyPr>
          <a:lstStyle/>
          <a:p>
            <a:endParaRPr lang="ru-RU" sz="2400" dirty="0"/>
          </a:p>
        </p:txBody>
      </p:sp>
      <p:sp>
        <p:nvSpPr>
          <p:cNvPr id="10" name="Текст 9"/>
          <p:cNvSpPr>
            <a:spLocks noGrp="1"/>
          </p:cNvSpPr>
          <p:nvPr>
            <p:ph type="body" sz="half" idx="2"/>
          </p:nvPr>
        </p:nvSpPr>
        <p:spPr>
          <a:xfrm>
            <a:off x="0" y="0"/>
            <a:ext cx="7075921" cy="6858000"/>
          </a:xfrm>
        </p:spPr>
        <p:txBody>
          <a:bodyPr/>
          <a:lstStyle/>
          <a:p>
            <a:endParaRPr lang="ru-RU" dirty="0" smtClean="0"/>
          </a:p>
          <a:p>
            <a:pPr indent="457200">
              <a:lnSpc>
                <a:spcPct val="150000"/>
              </a:lnSpc>
            </a:pPr>
            <a:r>
              <a:rPr lang="ru-RU" dirty="0" smtClean="0">
                <a:solidFill>
                  <a:schemeClr val="bg1"/>
                </a:solidFill>
              </a:rPr>
              <a:t>      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Очень приглянулась бабушке душевная          реклама  из Екатеринбурга. Якобы быстро перечислят вам деньги. Надо всего-то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навсего</a:t>
            </a:r>
            <a:endParaRPr lang="ru-RU" sz="2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457200">
              <a:lnSpc>
                <a:spcPct val="150000"/>
              </a:lnSpc>
            </a:pP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«высветить» паспортные данные, реквизиты банковской карты, электронную почту, номер телефона. За  услуги хакеры возьмут с Вас всего 279 рублей.</a:t>
            </a:r>
          </a:p>
          <a:p>
            <a:pPr algn="ctr"/>
            <a:r>
              <a:rPr lang="ru-RU" sz="2400" dirty="0" smtClean="0">
                <a:solidFill>
                  <a:schemeClr val="bg1"/>
                </a:solidFill>
              </a:rPr>
              <a:t>    </a:t>
            </a:r>
            <a:r>
              <a:rPr lang="ru-RU" sz="2400" dirty="0" smtClean="0">
                <a:solidFill>
                  <a:srgbClr val="FF0000"/>
                </a:solidFill>
              </a:rPr>
              <a:t>Бабушка! Тебя обманывают!!!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    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3" name="Рисунок 1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11317" b="11317"/>
          <a:stretch>
            <a:fillRect/>
          </a:stretch>
        </p:blipFill>
        <p:spPr bwMode="auto">
          <a:xfrm>
            <a:off x="6880225" y="0"/>
            <a:ext cx="53117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136342" y="-45719"/>
            <a:ext cx="5939579" cy="45719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3300"/>
                </a:solidFill>
              </a:rPr>
              <a:t>!</a:t>
            </a:r>
            <a:endParaRPr lang="ru-RU" dirty="0"/>
          </a:p>
        </p:txBody>
      </p:sp>
      <p:sp>
        <p:nvSpPr>
          <p:cNvPr id="9" name="Рисунок 8"/>
          <p:cNvSpPr>
            <a:spLocks noGrp="1"/>
          </p:cNvSpPr>
          <p:nvPr>
            <p:ph type="pic" idx="1"/>
          </p:nvPr>
        </p:nvSpPr>
        <p:spPr/>
      </p:sp>
      <p:sp>
        <p:nvSpPr>
          <p:cNvPr id="28674" name="Объект 2"/>
          <p:cNvSpPr>
            <a:spLocks noGrp="1"/>
          </p:cNvSpPr>
          <p:nvPr>
            <p:ph type="body" sz="half" idx="2"/>
          </p:nvPr>
        </p:nvSpPr>
        <p:spPr>
          <a:xfrm>
            <a:off x="763480" y="550416"/>
            <a:ext cx="6312441" cy="6307584"/>
          </a:xfrm>
        </p:spPr>
        <p:txBody>
          <a:bodyPr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Мне показалось, что я её убедил, НО:</a:t>
            </a:r>
          </a:p>
          <a:p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Так хотелось купить моей соседке торшер!!!</a:t>
            </a:r>
          </a:p>
          <a:p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Копить-это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долго!  Хотелось купить быстро, ну  прямо завтра! И пошла бабушка по Сакам искать, где быстро можно получить деньги.</a:t>
            </a:r>
          </a:p>
          <a:p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«Ведь 1% - это так мало!»- утверждала она. «Я на годик деньги возьму.»     </a:t>
            </a:r>
          </a:p>
        </p:txBody>
      </p:sp>
      <p:pic>
        <p:nvPicPr>
          <p:cNvPr id="28675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07105" y="0"/>
            <a:ext cx="528489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ru-RU" cap="none" dirty="0" smtClean="0">
                <a:solidFill>
                  <a:srgbClr val="FF3300"/>
                </a:solidFill>
              </a:rPr>
              <a:t>ДАВАЙТЕ РАЗБЕРЁМСЯ, ЧТО ЖЕ ТАКОЕ МИКРОЗАЙМ.</a:t>
            </a:r>
            <a:r>
              <a:rPr lang="ru-RU" cap="none" dirty="0" smtClean="0"/>
              <a:t> </a:t>
            </a:r>
          </a:p>
        </p:txBody>
      </p:sp>
      <p:pic>
        <p:nvPicPr>
          <p:cNvPr id="29698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116063" y="2185988"/>
            <a:ext cx="5965794" cy="4672012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 flipH="1">
            <a:off x="-45718" y="0"/>
            <a:ext cx="45719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0" y="0"/>
            <a:ext cx="9288855" cy="6858000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Человеческие потребности неисчерпаемы. Нам всегда что-то нужно и обычно в режиме «вынь да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положь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». У одного соседа появилась новая машина, другой уехал на отдых. Мне тоже хочется жить не хуже других. Я начинаю завидовать. Бывают ситуации, когда срочно нужны деньги на лекарства, ремонт. Что же делать? Взять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микрозайм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 МФО? А не страшно???</a:t>
            </a:r>
          </a:p>
          <a:p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Обыкновенно, говоря «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микрозайм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», люди подразумевают некое кабальное соглашение с жуткими страшилками о коллекторах. И это не просто так. Например, екатеринбургские «вышибалы», залив клеем замки, отрезав телефон и свет, заблокировали в квартире школьника, родители которого взяли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микрозайм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 30 тысяч рублей и просрочили выплату долга на неделю.</a:t>
            </a:r>
            <a:endParaRPr lang="ru-RU" sz="2400" dirty="0"/>
          </a:p>
        </p:txBody>
      </p:sp>
      <p:pic>
        <p:nvPicPr>
          <p:cNvPr id="6146" name="Picture 2" descr="C:\Users\User\Desktop\lenivoe-voskresene.orig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040681" y="3829617"/>
            <a:ext cx="3151320" cy="30283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146705" y="0"/>
            <a:ext cx="3856037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1" y="0"/>
            <a:ext cx="9490228" cy="6858000"/>
          </a:xfrm>
        </p:spPr>
        <p:txBody>
          <a:bodyPr/>
          <a:lstStyle/>
          <a:p>
            <a:r>
              <a:rPr lang="ru-RU" dirty="0" smtClean="0">
                <a:solidFill>
                  <a:srgbClr val="FF3300"/>
                </a:solidFill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это же время в Уфе мужчину, взявшего взаймы 5 тысяч рублей и просрочившего выплату на месяц, коллекторы обещали сдать на органы! Такие истории не редкость, и поэтому все чаще в обществе звучат призывы запретить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микрофинансовым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организациям выдавать займы, а правительство предлагает регулировать деятельности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коллекторских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агентств. Так что же из себя представляет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микрозайм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? Какие вообще есть плюсы и минусы у этого вида кредита?</a:t>
            </a:r>
          </a:p>
          <a:p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МИКРОЗАЙМ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–это один из разновидностей займов, регламентированных главой 42 ГК РФ, по которому заёмщику передаётся сумма денежных средств на небольшой срок. Деятельность организаций, выдающих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микрозаймы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 России, регламентируется ФЗ №151 от 2 июля 2010г «О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микрофинансовой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деятельности и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микрофинансовых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организациях».</a:t>
            </a:r>
            <a:endParaRPr lang="ru-RU" sz="2400" dirty="0"/>
          </a:p>
        </p:txBody>
      </p:sp>
      <p:pic>
        <p:nvPicPr>
          <p:cNvPr id="2050" name="Picture 2" descr="C:\Users\User\Desktop\vish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306962" y="4083113"/>
            <a:ext cx="2885038" cy="27748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1100986" y="0"/>
            <a:ext cx="45719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" y="0"/>
            <a:ext cx="9499106" cy="6858000"/>
          </a:xfrm>
        </p:spPr>
        <p:txBody>
          <a:bodyPr/>
          <a:lstStyle/>
          <a:p>
            <a:r>
              <a:rPr lang="ru-RU" sz="2400" dirty="0" smtClean="0">
                <a:solidFill>
                  <a:srgbClr val="FF3300"/>
                </a:solidFill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Главная особенность этого долгового обязательства – условия выдачи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микрокредита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значительно упрощены, однако сумма (в РФ может предоставляться в этом случае только в рублях и до 1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млн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выдается вам в долг по повышенной (иногда буквально до небес) ставке. Получить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микрозайм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можно просто при наличии паспорта (крайне редко требуется второй документ – водительские права, ИНН и прочее). В то же время не нужен залог и поручители, от вас потребуется только заполненная анкета, в которой нужно будет указать свои данные, контакты и размер ежемесячного дохода. Между тем получить деньги в долг вы сможете, даже если у вас плохая кредитная история, а постоянное место работы отсутствует (хотя некоторые МФО могут выдвигать повышенные требования). В то же время вы помните, что процентная ставка за пользование ссудой может быть значительно повышенной и составлять 1-2% в день.</a:t>
            </a:r>
            <a:endParaRPr lang="ru-RU" sz="2400" dirty="0"/>
          </a:p>
        </p:txBody>
      </p:sp>
      <p:pic>
        <p:nvPicPr>
          <p:cNvPr id="3074" name="Picture 2" descr="C:\Users\User\Desktop\depositphotos_18939661-stock-photo-falling-roubles-sunny-sky-background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455150" y="3213980"/>
            <a:ext cx="2736850" cy="36440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-45718" y="0"/>
            <a:ext cx="45719" cy="144855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" y="0"/>
            <a:ext cx="10004078" cy="6858000"/>
          </a:xfrm>
        </p:spPr>
        <p:txBody>
          <a:bodyPr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Высокий размер ставки связан, прежде всего, с повышенными рисками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невозврата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заемщиком полученной ссуды</a:t>
            </a:r>
            <a:r>
              <a:rPr lang="ru-RU" sz="2400" dirty="0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rgbClr val="FF0000"/>
                </a:solidFill>
              </a:rPr>
              <a:t> 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Из плюсов 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такого вида займа стоит отметить, конечно, скорость получения денег. Мало того, что одобрение заявки на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микрокредит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зачастую происходит практически молниеносно, так получить средства можно не только лично в финансовой организации, но и через интернет – буквально за 15 минут на банковскую карту (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Visa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Mastercard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или платежную систему (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Яндекс.Деньги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QIWI и т.д.) после оформления заявки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онлайн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После этого от вас потребуется только погасить кредит вовремя. Между прочим, обычно МФО проводят политику поощрения своевременного погашения займа и увеличивают размер суммы, на которую Вы можете рассчитывать в следующий раз. Плюс к этому, помните, что вернуть денежные средства вы можете и раньше оговоренного срока.</a:t>
            </a:r>
            <a:endParaRPr lang="ru-RU" sz="2400" dirty="0"/>
          </a:p>
        </p:txBody>
      </p:sp>
      <p:pic>
        <p:nvPicPr>
          <p:cNvPr id="4098" name="Picture 2" descr="C:\Users\User\Desktop\moneyumbrela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79802" y="4414940"/>
            <a:ext cx="2912198" cy="244305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-45718" y="0"/>
            <a:ext cx="45719" cy="144855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0" y="0"/>
            <a:ext cx="9442763" cy="6858000"/>
          </a:xfrm>
        </p:spPr>
        <p:txBody>
          <a:bodyPr/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Минусы: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 случае просрочки платежа вы неминуемо столкнетесь со штрафными санкциями. И, нужно отметить, что они могут быть весьма жесткими и, помимо увеличения действующей процентной ставки по займу, зачастую включать в себя «бонусом» и угрозы коллекторов. Иногда этого можно избежать с помощью продления договора займа – увеличения срока погашения кредита. Эту услугу предоставляют своим клиентам только некоторые МФО. Однако это тоже будет стоить вам денег. </a:t>
            </a:r>
          </a:p>
          <a:p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Безусловно у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микрокредитов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есть свои плюсы и минусы. С одной стороны, они очень доступны, с другой, высокий процент по договору займа вполне может отбить аппетит к таким «быстрым» деньгам. Однако брать или не брать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микрозайм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решать вам.</a:t>
            </a:r>
          </a:p>
          <a:p>
            <a:endParaRPr lang="ru-RU" dirty="0"/>
          </a:p>
        </p:txBody>
      </p:sp>
      <p:pic>
        <p:nvPicPr>
          <p:cNvPr id="5122" name="Picture 2" descr="C:\Users\User\Desktop\image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999145" y="4490519"/>
            <a:ext cx="3192855" cy="23674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4780" y="0"/>
            <a:ext cx="9906000" cy="1695635"/>
          </a:xfrm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r>
              <a:rPr lang="ru-RU" sz="2700" cap="none" dirty="0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Сказка-то хороша! Давайте посчитаем(без штрафов). О них, кстати организации обычно умалчивают! Пока моя соседка ходила, я подготовил ей расчёты. Под 1% в день, бабушка!</a:t>
            </a:r>
            <a:r>
              <a:rPr lang="ru-RU" sz="3200" cap="none" dirty="0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cap="none" dirty="0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cap="none" dirty="0" smtClean="0">
              <a:solidFill>
                <a:srgbClr val="FF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1413" y="1233996"/>
            <a:ext cx="10701399" cy="5624004"/>
          </a:xfrm>
        </p:spPr>
        <p:txBody>
          <a:bodyPr>
            <a:no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 Январь:31</a:t>
            </a:r>
            <a:r>
              <a:rPr lang="ru-RU" sz="2000" smtClean="0">
                <a:solidFill>
                  <a:schemeClr val="bg1"/>
                </a:solidFill>
              </a:rPr>
              <a:t>%  </a:t>
            </a:r>
            <a:r>
              <a:rPr lang="ru-RU" sz="2000" smtClean="0">
                <a:solidFill>
                  <a:schemeClr val="bg1"/>
                </a:solidFill>
              </a:rPr>
              <a:t>3000+288,3=3288,3 </a:t>
            </a:r>
            <a:r>
              <a:rPr lang="ru-RU" sz="2000" dirty="0" smtClean="0">
                <a:solidFill>
                  <a:schemeClr val="bg1"/>
                </a:solidFill>
              </a:rPr>
              <a:t>руб.               Декабрь: 365% 3000+10950=</a:t>
            </a:r>
            <a:r>
              <a:rPr lang="ru-RU" sz="2000" u="sng" dirty="0" smtClean="0">
                <a:solidFill>
                  <a:srgbClr val="FF0000"/>
                </a:solidFill>
              </a:rPr>
              <a:t>13950 руб.     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Февраль:59% 3000+1770=4770 руб.                 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Подкорректирую свои подсчёты: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Март:90%        3000+2700=5700 руб.                    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 проценты налагаются ограничения 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Апрель:120%   3000+3600=6600 руб.                   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Они не могут составлять  более 3-х</a:t>
            </a:r>
            <a:r>
              <a:rPr lang="ru-RU" sz="2000" dirty="0" smtClean="0">
                <a:solidFill>
                  <a:schemeClr val="bg1"/>
                </a:solidFill>
              </a:rPr>
              <a:t>                    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Май:151%         3000+4530=7530 руб.                   к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ратного размера взятого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кредита,т.е</a:t>
            </a:r>
            <a:r>
              <a:rPr lang="ru-RU" sz="2000" dirty="0" smtClean="0">
                <a:solidFill>
                  <a:schemeClr val="bg1"/>
                </a:solidFill>
              </a:rPr>
              <a:t>.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Июнь:181%      3000+5430=8430 руб.                    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 могут быть более 9000руб</a:t>
            </a:r>
            <a:r>
              <a:rPr lang="ru-RU" sz="2000" dirty="0" smtClean="0">
                <a:solidFill>
                  <a:schemeClr val="bg1"/>
                </a:solidFill>
              </a:rPr>
              <a:t>.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Июль: 212%      3000+6360=9360 руб.                   </a:t>
            </a:r>
            <a:r>
              <a:rPr lang="ru-RU" sz="2000" dirty="0" smtClean="0">
                <a:solidFill>
                  <a:srgbClr val="FF0000"/>
                </a:solidFill>
              </a:rPr>
              <a:t>ИТОГО: 3000+9000=</a:t>
            </a:r>
            <a:r>
              <a:rPr lang="ru-RU" sz="2000" u="sng" dirty="0" smtClean="0">
                <a:solidFill>
                  <a:srgbClr val="FF0000"/>
                </a:solidFill>
              </a:rPr>
              <a:t>12000руб</a:t>
            </a:r>
            <a:r>
              <a:rPr lang="ru-RU" sz="2000" dirty="0" smtClean="0">
                <a:solidFill>
                  <a:srgbClr val="FF0000"/>
                </a:solidFill>
              </a:rPr>
              <a:t>.  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Август:243%     3000+7290=10290 руб.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Сентябрь: 273% 3000+8190=11190 руб.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Октябрь: 304% 3000 +9120= 12120 руб.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Ноябрь: 334%   3000+ 10020=13020 руб. </a:t>
            </a:r>
          </a:p>
          <a:p>
            <a:endParaRPr lang="ru-RU" sz="2000" dirty="0" smtClean="0">
              <a:solidFill>
                <a:srgbClr val="FF3300"/>
              </a:solidFill>
            </a:endParaRPr>
          </a:p>
          <a:p>
            <a:endParaRPr lang="ru-RU" sz="1600" dirty="0" smtClean="0">
              <a:solidFill>
                <a:srgbClr val="FF3300"/>
              </a:solidFill>
            </a:endParaRPr>
          </a:p>
          <a:p>
            <a:pPr>
              <a:buFont typeface="Arial" charset="0"/>
              <a:buNone/>
            </a:pPr>
            <a:endParaRPr lang="ru-RU" sz="1600" dirty="0" smtClean="0">
              <a:solidFill>
                <a:srgbClr val="FF3300"/>
              </a:solidFill>
            </a:endParaRPr>
          </a:p>
          <a:p>
            <a:endParaRPr lang="ru-RU" sz="1600" dirty="0" smtClean="0">
              <a:solidFill>
                <a:srgbClr val="FF33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</a:t>
            </a:r>
            <a:r>
              <a:rPr lang="ru-RU" sz="2400" dirty="0" smtClean="0">
                <a:solidFill>
                  <a:schemeClr val="bg1"/>
                </a:solidFill>
              </a:rPr>
              <a:t>ВЗЯЛ 3000р           ОТДАЙ   12000р 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026" name="Picture 2" descr="C:\Users\User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33141" y="2128603"/>
            <a:ext cx="4761669" cy="43433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46705" y="0"/>
            <a:ext cx="3856037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1146705" y="0"/>
            <a:ext cx="3856037" cy="6858000"/>
          </a:xfrm>
        </p:spPr>
        <p:txBody>
          <a:bodyPr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Увидев сумму, которую надо отдать через год, соседка схватилась за голову!</a:t>
            </a:r>
          </a:p>
          <a:p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«Одни проценты- это 3 торшера! А отдать надо всего- это 4 торшера!»</a:t>
            </a:r>
          </a:p>
          <a:p>
            <a:pPr algn="ctr"/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УРА!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Мне удалось убедить бабушку не брать деньги в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микрофинансовой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организации, дабы не попасть ей «в долговую яму»</a:t>
            </a:r>
            <a:endParaRPr lang="ru-RU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1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99791" y="0"/>
            <a:ext cx="574861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4780" y="0"/>
            <a:ext cx="9906000" cy="1455937"/>
          </a:xfrm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ru-RU" sz="2400" cap="none" dirty="0" smtClean="0">
                <a:solidFill>
                  <a:srgbClr val="FF3300"/>
                </a:solidFill>
              </a:rPr>
              <a:t>Я ПРИЗЫВАЮ ВАС БЫТЬ ФИНАНСОВО ГРАМОТНЫМ ГРАЖДАНИНОМ! ЧТО ЭТО ЗНАЧИТ?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98784" y="1139687"/>
            <a:ext cx="11993216" cy="5718313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-</a:t>
            </a:r>
            <a:r>
              <a:rPr lang="ru-RU" sz="2000" dirty="0" smtClean="0">
                <a:solidFill>
                  <a:schemeClr val="bg1"/>
                </a:solidFill>
              </a:rPr>
              <a:t>следить за состоянием своих финансов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-планировать доходы и расходы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-анализировать финансовые услуги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-уметь находить необходимую финансовую информацию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-формировать долгосрочные сбережения на случай непредвиденных обстоятельств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-оценивать риски на рынке финансовых услуг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-знать свои права как потребителя финансовых услуг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-распознать признаки финансового мошенничества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-избегать избыточной </a:t>
            </a:r>
            <a:r>
              <a:rPr lang="ru-RU" sz="2000" dirty="0" err="1" smtClean="0">
                <a:solidFill>
                  <a:schemeClr val="bg1"/>
                </a:solidFill>
              </a:rPr>
              <a:t>закредитованности</a:t>
            </a:r>
            <a:endParaRPr lang="ru-RU" sz="2000" dirty="0" smtClean="0">
              <a:solidFill>
                <a:schemeClr val="bg1"/>
              </a:solidFill>
            </a:endParaRPr>
          </a:p>
          <a:p>
            <a:r>
              <a:rPr lang="ru-RU" sz="2000" dirty="0" smtClean="0">
                <a:solidFill>
                  <a:schemeClr val="bg1"/>
                </a:solidFill>
              </a:rPr>
              <a:t>Выполнять свои обязанности налогоплательщика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-планировать жизнь на пенсии</a:t>
            </a:r>
          </a:p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/>
            <a:r>
              <a:rPr lang="ru-RU" sz="4800" cap="none" dirty="0" smtClean="0">
                <a:solidFill>
                  <a:srgbClr val="FF3300"/>
                </a:solidFill>
              </a:rPr>
              <a:t>СПАСИБО ЗА ВНИМАНИЕ</a:t>
            </a:r>
            <a:r>
              <a:rPr lang="ru-RU" sz="6600" cap="none" dirty="0" smtClean="0">
                <a:solidFill>
                  <a:srgbClr val="FF3300"/>
                </a:solidFill>
              </a:rPr>
              <a:t>!</a:t>
            </a:r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://landshaftportal.ru/wp-content/uploads/2017/08/Torsher-svoimi-rukami-34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/>
          <a:srcRect l="8589" r="8589"/>
          <a:stretch>
            <a:fillRect/>
          </a:stretch>
        </p:blipFill>
        <p:spPr bwMode="auto"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Контур</Template>
  <TotalTime>459</TotalTime>
  <Words>1148</Words>
  <Application>Microsoft Office PowerPoint</Application>
  <PresentationFormat>Произвольный</PresentationFormat>
  <Paragraphs>59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Контур</vt:lpstr>
      <vt:lpstr>Трилогия «Проценты среди нас» часть 1 Микрозаймы «СПАСИТЕ БАБУШКУ!»  </vt:lpstr>
      <vt:lpstr>ИСТОРИЯ О БАБУШКЕ</vt:lpstr>
      <vt:lpstr>Слайд 3</vt:lpstr>
      <vt:lpstr>Слайд 4</vt:lpstr>
      <vt:lpstr>Слайд 5</vt:lpstr>
      <vt:lpstr>Слайд 6</vt:lpstr>
      <vt:lpstr>!</vt:lpstr>
      <vt:lpstr>ДАВАЙТЕ РАЗБЕРЁМСЯ, ЧТО ЖЕ ТАКОЕ МИКРОЗАЙМ. </vt:lpstr>
      <vt:lpstr>Слайд 9</vt:lpstr>
      <vt:lpstr>Слайд 10</vt:lpstr>
      <vt:lpstr>Слайд 11</vt:lpstr>
      <vt:lpstr>Слайд 12</vt:lpstr>
      <vt:lpstr>Слайд 13</vt:lpstr>
      <vt:lpstr>Сказка-то хороша! Давайте посчитаем(без штрафов). О них, кстати организации обычно умалчивают! Пока моя соседка ходила, я подготовил ей расчёты. Под 1% в день, бабушка! </vt:lpstr>
      <vt:lpstr>           ВЗЯЛ 3000р           ОТДАЙ   12000р </vt:lpstr>
      <vt:lpstr>Слайд 16</vt:lpstr>
      <vt:lpstr>Я ПРИЗЫВАЮ ВАС БЫТЬ ФИНАНСОВО ГРАМОТНЫМ ГРАЖДАНИНОМ! ЧТО ЭТО ЗНАЧИТ?</vt:lpstr>
      <vt:lpstr>СПАСИБО ЗА ВНИМАНИЕ!</vt:lpstr>
    </vt:vector>
  </TitlesOfParts>
  <Company>diakov.net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Проценты вокруг нас! Спасите бабушку!</dc:title>
  <dc:creator>Пётр Шустов</dc:creator>
  <cp:lastModifiedBy>User</cp:lastModifiedBy>
  <cp:revision>55</cp:revision>
  <dcterms:created xsi:type="dcterms:W3CDTF">2019-01-27T12:50:01Z</dcterms:created>
  <dcterms:modified xsi:type="dcterms:W3CDTF">2019-05-14T16:51:32Z</dcterms:modified>
</cp:coreProperties>
</file>