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8" r:id="rId41"/>
    <p:sldId id="299" r:id="rId42"/>
    <p:sldId id="300" r:id="rId43"/>
    <p:sldId id="296" r:id="rId44"/>
    <p:sldId id="297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2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91" d="100"/>
          <a:sy n="91" d="100"/>
        </p:scale>
        <p:origin x="90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623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743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716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352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64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714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61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740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974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556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588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688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475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5429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986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892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702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87CABB8-6C93-49E2-AFCC-5FAD703EC60F}" type="datetimeFigureOut">
              <a:rPr lang="ru-RU" smtClean="0"/>
              <a:t>03.12.2023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B0818C9-A028-4E03-961A-4BB69549D4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588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9" Type="http://schemas.openxmlformats.org/officeDocument/2006/relationships/slide" Target="slide40.xml"/><Relationship Id="rId21" Type="http://schemas.openxmlformats.org/officeDocument/2006/relationships/slide" Target="slide22.xml"/><Relationship Id="rId34" Type="http://schemas.openxmlformats.org/officeDocument/2006/relationships/slide" Target="slide35.xml"/><Relationship Id="rId42" Type="http://schemas.openxmlformats.org/officeDocument/2006/relationships/slide" Target="slide43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slide" Target="slide30.xml"/><Relationship Id="rId41" Type="http://schemas.openxmlformats.org/officeDocument/2006/relationships/slide" Target="slide4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32" Type="http://schemas.openxmlformats.org/officeDocument/2006/relationships/slide" Target="slide33.xml"/><Relationship Id="rId37" Type="http://schemas.openxmlformats.org/officeDocument/2006/relationships/slide" Target="slide38.xml"/><Relationship Id="rId40" Type="http://schemas.openxmlformats.org/officeDocument/2006/relationships/slide" Target="slide41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28" Type="http://schemas.openxmlformats.org/officeDocument/2006/relationships/slide" Target="slide29.xml"/><Relationship Id="rId36" Type="http://schemas.openxmlformats.org/officeDocument/2006/relationships/slide" Target="slide37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31" Type="http://schemas.openxmlformats.org/officeDocument/2006/relationships/slide" Target="slide32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slide" Target="slide28.xml"/><Relationship Id="rId30" Type="http://schemas.openxmlformats.org/officeDocument/2006/relationships/slide" Target="slide31.xml"/><Relationship Id="rId35" Type="http://schemas.openxmlformats.org/officeDocument/2006/relationships/slide" Target="slide36.xml"/><Relationship Id="rId43" Type="http://schemas.openxmlformats.org/officeDocument/2006/relationships/slide" Target="slide44.xml"/><Relationship Id="rId8" Type="http://schemas.openxmlformats.org/officeDocument/2006/relationships/slide" Target="slide9.xml"/><Relationship Id="rId3" Type="http://schemas.openxmlformats.org/officeDocument/2006/relationships/slide" Target="slide4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33" Type="http://schemas.openxmlformats.org/officeDocument/2006/relationships/slide" Target="slide34.xml"/><Relationship Id="rId38" Type="http://schemas.openxmlformats.org/officeDocument/2006/relationships/slide" Target="slide3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http://www.hi-news.ru/wp-content/uploads/2007/10/first-mouse-2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A43D41-063E-48DA-B91D-94C91172CC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58308" y="2661138"/>
            <a:ext cx="5216769" cy="1012947"/>
          </a:xfrm>
          <a:solidFill>
            <a:schemeClr val="tx1">
              <a:lumMod val="95000"/>
              <a:alpha val="63000"/>
            </a:schemeClr>
          </a:solidFill>
          <a:effectLst>
            <a:softEdge rad="76200"/>
          </a:effectLst>
        </p:spPr>
        <p:txBody>
          <a:bodyPr>
            <a:normAutofit fontScale="90000"/>
          </a:bodyPr>
          <a:lstStyle/>
          <a:p>
            <a:r>
              <a:rPr lang="ru-RU" sz="7200" i="1" dirty="0">
                <a:solidFill>
                  <a:schemeClr val="bg1"/>
                </a:solidFill>
              </a:rPr>
              <a:t>Викторина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20981B-3EC1-4F6A-84E2-12A080AC70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8" t="24847" r="-538"/>
          <a:stretch/>
        </p:blipFill>
        <p:spPr>
          <a:xfrm>
            <a:off x="7045570" y="0"/>
            <a:ext cx="4355122" cy="1843785"/>
          </a:xfrm>
          <a:prstGeom prst="rect">
            <a:avLst/>
          </a:prstGeom>
          <a:blipFill dpi="0" rotWithShape="1">
            <a:blip r:embed="rId5">
              <a:alphaModFix amt="17000"/>
            </a:blip>
            <a:srcRect/>
            <a:tile tx="0" ty="0" sx="100000" sy="100000" flip="none" algn="tl"/>
          </a:blipFill>
          <a:effectLst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4082793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5CFBEC0C-F6CE-4F53-89AF-E6216C17D7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60101"/>
              </p:ext>
            </p:extLst>
          </p:nvPr>
        </p:nvGraphicFramePr>
        <p:xfrm>
          <a:off x="9144" y="0"/>
          <a:ext cx="12182850" cy="6858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767328">
                  <a:extLst>
                    <a:ext uri="{9D8B030D-6E8A-4147-A177-3AD203B41FA5}">
                      <a16:colId xmlns:a16="http://schemas.microsoft.com/office/drawing/2014/main" val="3432690738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2729405406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742334223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3657538018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361023015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1979834902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578961160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661807416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2192140642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1780572933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4218387394"/>
                    </a:ext>
                  </a:extLst>
                </a:gridCol>
                <a:gridCol w="467529">
                  <a:extLst>
                    <a:ext uri="{9D8B030D-6E8A-4147-A177-3AD203B41FA5}">
                      <a16:colId xmlns:a16="http://schemas.microsoft.com/office/drawing/2014/main" val="3641013147"/>
                    </a:ext>
                  </a:extLst>
                </a:gridCol>
                <a:gridCol w="935058">
                  <a:extLst>
                    <a:ext uri="{9D8B030D-6E8A-4147-A177-3AD203B41FA5}">
                      <a16:colId xmlns:a16="http://schemas.microsoft.com/office/drawing/2014/main" val="2405433837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РАЗМИНКА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4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5" action="ppaction://hlinksldjump"/>
                        </a:rPr>
                        <a:t>4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6" action="ppaction://hlinksldjump"/>
                        </a:rPr>
                        <a:t>5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7" action="ppaction://hlinksldjump"/>
                        </a:rPr>
                        <a:t>6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8" action="ppaction://hlinksldjump"/>
                        </a:rPr>
                        <a:t>7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9" action="ppaction://hlinksldjump"/>
                        </a:rPr>
                        <a:t>8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0" action="ppaction://hlinksldjump"/>
                        </a:rPr>
                        <a:t>9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6026116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ТЕРМИН ИЛИ ПОНЯТИЕ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1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2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3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4" action="ppaction://hlinksldjump"/>
                        </a:rPr>
                        <a:t>4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5" action="ppaction://hlinksldjump"/>
                        </a:rPr>
                        <a:t>5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6" action="ppaction://hlinksldjump"/>
                        </a:rPr>
                        <a:t>6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7" action="ppaction://hlinksldjump"/>
                        </a:rPr>
                        <a:t>7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8" action="ppaction://hlinksldjump"/>
                        </a:rPr>
                        <a:t>8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19" action="ppaction://hlinksldjump"/>
                        </a:rPr>
                        <a:t>9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2865621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ВОССТАНОВИ КОД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0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1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2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3" action="ppaction://hlinksldjump"/>
                        </a:rPr>
                        <a:t>4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4" action="ppaction://hlinksldjump"/>
                        </a:rPr>
                        <a:t>5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5" action="ppaction://hlinksldjump"/>
                        </a:rPr>
                        <a:t>6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6" action="ppaction://hlinksldjump"/>
                        </a:rPr>
                        <a:t>7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7" action="ppaction://hlinksldjump"/>
                        </a:rPr>
                        <a:t>8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8" action="ppaction://hlinksldjump"/>
                        </a:rPr>
                        <a:t>9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719974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УГАДАЙТЕ ЧТО ЭТО?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29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0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1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1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79729310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РЕБУСЫ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2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3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4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5" action="ppaction://hlinksldjump"/>
                        </a:rPr>
                        <a:t>4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6" action="ppaction://hlinksldjump"/>
                        </a:rPr>
                        <a:t>5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7" action="ppaction://hlinksldjump"/>
                        </a:rPr>
                        <a:t>6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4922169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ИНФОРМАТИКА В ЛИЦАХ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8" action="ppaction://hlinksldjump"/>
                        </a:rPr>
                        <a:t>1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39" action="ppaction://hlinksldjump"/>
                        </a:rPr>
                        <a:t>2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40" action="ppaction://hlinksldjump"/>
                        </a:rPr>
                        <a:t>3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41" action="ppaction://hlinksldjump"/>
                        </a:rPr>
                        <a:t>4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42" action="ppaction://hlinksldjump"/>
                        </a:rPr>
                        <a:t>5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  <a:hlinkClick r:id="rId43" action="ppaction://hlinksldjump"/>
                        </a:rPr>
                        <a:t>6</a:t>
                      </a:r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4152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4291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C59D09-985E-42AD-BFB3-7B7953FD1BDD}"/>
              </a:ext>
            </a:extLst>
          </p:cNvPr>
          <p:cNvSpPr txBox="1"/>
          <p:nvPr/>
        </p:nvSpPr>
        <p:spPr>
          <a:xfrm>
            <a:off x="1812036" y="1769054"/>
            <a:ext cx="8567928" cy="2761975"/>
          </a:xfrm>
          <a:prstGeom prst="rect">
            <a:avLst/>
          </a:prstGeom>
          <a:solidFill>
            <a:schemeClr val="tx1">
              <a:lumMod val="95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Минимальная единица измерения информации?</a:t>
            </a:r>
          </a:p>
          <a:p>
            <a:pPr algn="ctr">
              <a:lnSpc>
                <a:spcPct val="200000"/>
              </a:lnSpc>
            </a:pP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1D1292-706C-4C25-ABDE-B94079A8FE64}"/>
              </a:ext>
            </a:extLst>
          </p:cNvPr>
          <p:cNvSpPr/>
          <p:nvPr/>
        </p:nvSpPr>
        <p:spPr>
          <a:xfrm>
            <a:off x="3813048" y="5202936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Бит</a:t>
            </a:r>
          </a:p>
        </p:txBody>
      </p:sp>
    </p:spTree>
    <p:extLst>
      <p:ext uri="{BB962C8B-B14F-4D97-AF65-F5344CB8AC3E}">
        <p14:creationId xmlns:p14="http://schemas.microsoft.com/office/powerpoint/2010/main" val="428388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9B6802-4AAE-4444-8FEB-112237A44E47}"/>
              </a:ext>
            </a:extLst>
          </p:cNvPr>
          <p:cNvSpPr txBox="1"/>
          <p:nvPr/>
        </p:nvSpPr>
        <p:spPr>
          <a:xfrm>
            <a:off x="1901952" y="1819656"/>
            <a:ext cx="8183880" cy="2865721"/>
          </a:xfrm>
          <a:prstGeom prst="rect">
            <a:avLst/>
          </a:prstGeom>
          <a:solidFill>
            <a:schemeClr val="tx1"/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Наглядное изображение каталогов на жестком диске?</a:t>
            </a:r>
          </a:p>
          <a:p>
            <a:pPr>
              <a:lnSpc>
                <a:spcPct val="200000"/>
              </a:lnSpc>
            </a:pP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2DFC3F9-C73E-4291-8E82-C9A665A29FCC}"/>
              </a:ext>
            </a:extLst>
          </p:cNvPr>
          <p:cNvSpPr/>
          <p:nvPr/>
        </p:nvSpPr>
        <p:spPr>
          <a:xfrm>
            <a:off x="3813048" y="528523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Дерево каталогов</a:t>
            </a:r>
          </a:p>
        </p:txBody>
      </p:sp>
    </p:spTree>
    <p:extLst>
      <p:ext uri="{BB962C8B-B14F-4D97-AF65-F5344CB8AC3E}">
        <p14:creationId xmlns:p14="http://schemas.microsoft.com/office/powerpoint/2010/main" val="385967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D6C33C-ED3D-4E64-B53A-8CA15704EE47}"/>
              </a:ext>
            </a:extLst>
          </p:cNvPr>
          <p:cNvSpPr txBox="1"/>
          <p:nvPr/>
        </p:nvSpPr>
        <p:spPr>
          <a:xfrm>
            <a:off x="1953768" y="768096"/>
            <a:ext cx="8284464" cy="3993081"/>
          </a:xfrm>
          <a:prstGeom prst="rect">
            <a:avLst/>
          </a:prstGeom>
          <a:solidFill>
            <a:schemeClr val="tx1"/>
          </a:solidFill>
          <a:effectLst>
            <a:softEdge rad="317500"/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какой системе счисления кодируется вся информация в компьютере? </a:t>
            </a:r>
          </a:p>
          <a:p>
            <a:pPr algn="ctr">
              <a:lnSpc>
                <a:spcPct val="200000"/>
              </a:lnSpc>
            </a:pP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00660AB-8F70-44F1-8BA1-AD1780B8B388}"/>
              </a:ext>
            </a:extLst>
          </p:cNvPr>
          <p:cNvSpPr/>
          <p:nvPr/>
        </p:nvSpPr>
        <p:spPr>
          <a:xfrm>
            <a:off x="3813048" y="5202936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Двоичная</a:t>
            </a:r>
          </a:p>
        </p:txBody>
      </p:sp>
    </p:spTree>
    <p:extLst>
      <p:ext uri="{BB962C8B-B14F-4D97-AF65-F5344CB8AC3E}">
        <p14:creationId xmlns:p14="http://schemas.microsoft.com/office/powerpoint/2010/main" val="338362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D39266-78F4-4365-93DA-C97DC7175E4A}"/>
              </a:ext>
            </a:extLst>
          </p:cNvPr>
          <p:cNvSpPr txBox="1"/>
          <p:nvPr/>
        </p:nvSpPr>
        <p:spPr>
          <a:xfrm>
            <a:off x="1892808" y="2255443"/>
            <a:ext cx="7637526" cy="1433662"/>
          </a:xfrm>
          <a:prstGeom prst="rect">
            <a:avLst/>
          </a:prstGeom>
          <a:solidFill>
            <a:schemeClr val="tx1"/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Устройство управления компьютером.</a:t>
            </a:r>
          </a:p>
          <a:p>
            <a:pPr>
              <a:lnSpc>
                <a:spcPct val="200000"/>
              </a:lnSpc>
            </a:pP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A40DA7A-BC5D-41D8-A286-9190D6AA74A5}"/>
              </a:ext>
            </a:extLst>
          </p:cNvPr>
          <p:cNvSpPr/>
          <p:nvPr/>
        </p:nvSpPr>
        <p:spPr>
          <a:xfrm>
            <a:off x="3703320" y="4846320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Мышь</a:t>
            </a:r>
          </a:p>
        </p:txBody>
      </p:sp>
    </p:spTree>
    <p:extLst>
      <p:ext uri="{BB962C8B-B14F-4D97-AF65-F5344CB8AC3E}">
        <p14:creationId xmlns:p14="http://schemas.microsoft.com/office/powerpoint/2010/main" val="2684654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747150-CC5D-4A21-95DD-5E1623449463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«Мозг» компьютера? 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D6D8AB8-F587-40C3-AB9C-4FF68314AAA6}"/>
              </a:ext>
            </a:extLst>
          </p:cNvPr>
          <p:cNvSpPr/>
          <p:nvPr/>
        </p:nvSpPr>
        <p:spPr>
          <a:xfrm>
            <a:off x="3657600" y="522122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Процессор</a:t>
            </a:r>
          </a:p>
        </p:txBody>
      </p:sp>
    </p:spTree>
    <p:extLst>
      <p:ext uri="{BB962C8B-B14F-4D97-AF65-F5344CB8AC3E}">
        <p14:creationId xmlns:p14="http://schemas.microsoft.com/office/powerpoint/2010/main" val="44501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F242CF-45D0-424D-A580-3F2FC3EFA262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Какую систему счисления мы используем в жизни?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6DA9AE0-EC9C-4B7E-B651-EC2C7A5C662F}"/>
              </a:ext>
            </a:extLst>
          </p:cNvPr>
          <p:cNvSpPr/>
          <p:nvPr/>
        </p:nvSpPr>
        <p:spPr>
          <a:xfrm>
            <a:off x="3813048" y="5202936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Десятичная</a:t>
            </a:r>
          </a:p>
        </p:txBody>
      </p:sp>
    </p:spTree>
    <p:extLst>
      <p:ext uri="{BB962C8B-B14F-4D97-AF65-F5344CB8AC3E}">
        <p14:creationId xmlns:p14="http://schemas.microsoft.com/office/powerpoint/2010/main" val="81466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0623C17-EF5C-425D-875E-6DE4B5394D45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Устройство ввода числовой и буквенной информации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48AC66F-2EB0-4E9D-A847-12072F11004E}"/>
              </a:ext>
            </a:extLst>
          </p:cNvPr>
          <p:cNvSpPr/>
          <p:nvPr/>
        </p:nvSpPr>
        <p:spPr>
          <a:xfrm>
            <a:off x="3657600" y="5065776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Клавиатура</a:t>
            </a:r>
          </a:p>
        </p:txBody>
      </p:sp>
    </p:spTree>
    <p:extLst>
      <p:ext uri="{BB962C8B-B14F-4D97-AF65-F5344CB8AC3E}">
        <p14:creationId xmlns:p14="http://schemas.microsoft.com/office/powerpoint/2010/main" val="240497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51BF7EC-5C5D-4057-8393-D82A9618517E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Устройство ЭВМ для вывода звуковой информации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4C7188C-C11E-42DC-9E4C-C63FDAB4E988}"/>
              </a:ext>
            </a:extLst>
          </p:cNvPr>
          <p:cNvSpPr/>
          <p:nvPr/>
        </p:nvSpPr>
        <p:spPr>
          <a:xfrm>
            <a:off x="3657600" y="4745736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Колонки</a:t>
            </a:r>
          </a:p>
        </p:txBody>
      </p:sp>
    </p:spTree>
    <p:extLst>
      <p:ext uri="{BB962C8B-B14F-4D97-AF65-F5344CB8AC3E}">
        <p14:creationId xmlns:p14="http://schemas.microsoft.com/office/powerpoint/2010/main" val="382403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10B53B5-B8EF-4DC2-9A28-A40E25C4463F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Последовательность действий, направленная для достижения конкретной цели.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F952E1E-0EAC-4C68-A8FA-0FA786995AFE}"/>
              </a:ext>
            </a:extLst>
          </p:cNvPr>
          <p:cNvSpPr/>
          <p:nvPr/>
        </p:nvSpPr>
        <p:spPr>
          <a:xfrm>
            <a:off x="3657600" y="500176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Алгоритм</a:t>
            </a:r>
          </a:p>
        </p:txBody>
      </p:sp>
    </p:spTree>
    <p:extLst>
      <p:ext uri="{BB962C8B-B14F-4D97-AF65-F5344CB8AC3E}">
        <p14:creationId xmlns:p14="http://schemas.microsoft.com/office/powerpoint/2010/main" val="57008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6B1FEA-3761-466B-BE25-74196022DABC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Ложная, проверенная, секретная, исчерпывающая…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78BB3CA-499C-4102-A861-B4B8546EA7FE}"/>
              </a:ext>
            </a:extLst>
          </p:cNvPr>
          <p:cNvSpPr/>
          <p:nvPr/>
        </p:nvSpPr>
        <p:spPr>
          <a:xfrm>
            <a:off x="3657600" y="500176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Информация</a:t>
            </a:r>
          </a:p>
        </p:txBody>
      </p:sp>
    </p:spTree>
    <p:extLst>
      <p:ext uri="{BB962C8B-B14F-4D97-AF65-F5344CB8AC3E}">
        <p14:creationId xmlns:p14="http://schemas.microsoft.com/office/powerpoint/2010/main" val="315650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5B128BC-6035-4832-8F0D-0D8C11579B94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Спортивная, логическая, компьютерная, обучающая…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EB8B4C6-170E-4037-9E68-BEE88B71A38C}"/>
              </a:ext>
            </a:extLst>
          </p:cNvPr>
          <p:cNvSpPr/>
          <p:nvPr/>
        </p:nvSpPr>
        <p:spPr>
          <a:xfrm>
            <a:off x="3657600" y="500176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Игра</a:t>
            </a:r>
          </a:p>
        </p:txBody>
      </p:sp>
    </p:spTree>
    <p:extLst>
      <p:ext uri="{BB962C8B-B14F-4D97-AF65-F5344CB8AC3E}">
        <p14:creationId xmlns:p14="http://schemas.microsoft.com/office/powerpoint/2010/main" val="356189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A42E01-AD06-4514-A451-28555940C408}"/>
              </a:ext>
            </a:extLst>
          </p:cNvPr>
          <p:cNvSpPr/>
          <p:nvPr/>
        </p:nvSpPr>
        <p:spPr>
          <a:xfrm>
            <a:off x="2020824" y="2020824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Текстовый, графический, исполняемый, архивный…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88ECC41-43E2-4933-B83C-AD37225D307C}"/>
              </a:ext>
            </a:extLst>
          </p:cNvPr>
          <p:cNvSpPr/>
          <p:nvPr/>
        </p:nvSpPr>
        <p:spPr>
          <a:xfrm>
            <a:off x="3657600" y="500176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Файл</a:t>
            </a:r>
          </a:p>
        </p:txBody>
      </p:sp>
    </p:spTree>
    <p:extLst>
      <p:ext uri="{BB962C8B-B14F-4D97-AF65-F5344CB8AC3E}">
        <p14:creationId xmlns:p14="http://schemas.microsoft.com/office/powerpoint/2010/main" val="20707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46F496-77D0-42DC-A74D-95BC2938FBCC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Большое, открытое, разбитое, диалоговое…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14736C8-2BCE-487C-9739-D0B4C3256769}"/>
              </a:ext>
            </a:extLst>
          </p:cNvPr>
          <p:cNvSpPr/>
          <p:nvPr/>
        </p:nvSpPr>
        <p:spPr>
          <a:xfrm>
            <a:off x="3401568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Окно</a:t>
            </a:r>
          </a:p>
        </p:txBody>
      </p:sp>
    </p:spTree>
    <p:extLst>
      <p:ext uri="{BB962C8B-B14F-4D97-AF65-F5344CB8AC3E}">
        <p14:creationId xmlns:p14="http://schemas.microsoft.com/office/powerpoint/2010/main" val="407844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8F87C6-C5D4-42F7-AA35-AC5411DBF46D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Бортовой, карманный, главный, персональный…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E89FD86-4EE8-4605-A3EA-01C1A1BFBAC8}"/>
              </a:ext>
            </a:extLst>
          </p:cNvPr>
          <p:cNvSpPr/>
          <p:nvPr/>
        </p:nvSpPr>
        <p:spPr>
          <a:xfrm>
            <a:off x="3401568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Компьютер</a:t>
            </a:r>
          </a:p>
        </p:txBody>
      </p:sp>
    </p:spTree>
    <p:extLst>
      <p:ext uri="{BB962C8B-B14F-4D97-AF65-F5344CB8AC3E}">
        <p14:creationId xmlns:p14="http://schemas.microsoft.com/office/powerpoint/2010/main" val="415336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ACE002A-038A-446A-AD3F-FFF41E71CF46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Серая, белая, оптическая, беспроводная…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6589196-0FB9-4B93-B4E4-B91B043AFAD9}"/>
              </a:ext>
            </a:extLst>
          </p:cNvPr>
          <p:cNvSpPr/>
          <p:nvPr/>
        </p:nvSpPr>
        <p:spPr>
          <a:xfrm>
            <a:off x="3429000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Мышь</a:t>
            </a:r>
          </a:p>
        </p:txBody>
      </p:sp>
    </p:spTree>
    <p:extLst>
      <p:ext uri="{BB962C8B-B14F-4D97-AF65-F5344CB8AC3E}">
        <p14:creationId xmlns:p14="http://schemas.microsoft.com/office/powerpoint/2010/main" val="241495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C7F6F5-520C-4164-AD35-E77D379C1E85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Цветной, матричный, струйный, лазерный…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6DDB737-2694-42E5-86C3-4F7D856C6BFB}"/>
              </a:ext>
            </a:extLst>
          </p:cNvPr>
          <p:cNvSpPr/>
          <p:nvPr/>
        </p:nvSpPr>
        <p:spPr>
          <a:xfrm>
            <a:off x="3429000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Принтер</a:t>
            </a:r>
          </a:p>
        </p:txBody>
      </p:sp>
    </p:spTree>
    <p:extLst>
      <p:ext uri="{BB962C8B-B14F-4D97-AF65-F5344CB8AC3E}">
        <p14:creationId xmlns:p14="http://schemas.microsoft.com/office/powerpoint/2010/main" val="72203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72C8D9F-2754-46CE-8622-F1CA21E14B81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Телевизионная, политическая, компьютерная, развлекательная…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95955B6-B164-4474-A236-E00358360075}"/>
              </a:ext>
            </a:extLst>
          </p:cNvPr>
          <p:cNvSpPr/>
          <p:nvPr/>
        </p:nvSpPr>
        <p:spPr>
          <a:xfrm>
            <a:off x="3429000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Программа</a:t>
            </a:r>
          </a:p>
        </p:txBody>
      </p:sp>
    </p:spTree>
    <p:extLst>
      <p:ext uri="{BB962C8B-B14F-4D97-AF65-F5344CB8AC3E}">
        <p14:creationId xmlns:p14="http://schemas.microsoft.com/office/powerpoint/2010/main" val="226268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8A825C0-865F-45E8-88E7-16E198665AFD}"/>
              </a:ext>
            </a:extLst>
          </p:cNvPr>
          <p:cNvSpPr/>
          <p:nvPr/>
        </p:nvSpPr>
        <p:spPr>
          <a:xfrm>
            <a:off x="1975104" y="114300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Агентурная,  компьютерная, глобальная, локальная… 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F1C08B5-F5F0-4723-841F-8A79FDEE642B}"/>
              </a:ext>
            </a:extLst>
          </p:cNvPr>
          <p:cNvSpPr/>
          <p:nvPr/>
        </p:nvSpPr>
        <p:spPr>
          <a:xfrm>
            <a:off x="3429000" y="4233672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Сеть</a:t>
            </a:r>
          </a:p>
        </p:txBody>
      </p:sp>
    </p:spTree>
    <p:extLst>
      <p:ext uri="{BB962C8B-B14F-4D97-AF65-F5344CB8AC3E}">
        <p14:creationId xmlns:p14="http://schemas.microsoft.com/office/powerpoint/2010/main" val="317848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D95366B-8FDE-4682-BE94-3FC47934C0BD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СОРЦЕСПРО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40B1710-F093-4E69-8E77-D05333DDF01C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Процессор</a:t>
            </a:r>
          </a:p>
        </p:txBody>
      </p:sp>
    </p:spTree>
    <p:extLst>
      <p:ext uri="{BB962C8B-B14F-4D97-AF65-F5344CB8AC3E}">
        <p14:creationId xmlns:p14="http://schemas.microsoft.com/office/powerpoint/2010/main" val="393926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2D01767-A5D4-4197-94D7-8DCD0E2F6A7E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ВИКЛУРАТА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EB372E7-1764-4349-AD29-4CF8DEB9DCA5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Клавиатура</a:t>
            </a:r>
          </a:p>
        </p:txBody>
      </p:sp>
    </p:spTree>
    <p:extLst>
      <p:ext uri="{BB962C8B-B14F-4D97-AF65-F5344CB8AC3E}">
        <p14:creationId xmlns:p14="http://schemas.microsoft.com/office/powerpoint/2010/main" val="273897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56B9F2F-41F6-4A3A-974C-76DF1CF15EAE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СТКИДОЖЙ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09D082A-D1F4-4CA4-86F7-B4908E433E8A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Джойстик</a:t>
            </a:r>
          </a:p>
        </p:txBody>
      </p:sp>
    </p:spTree>
    <p:extLst>
      <p:ext uri="{BB962C8B-B14F-4D97-AF65-F5344CB8AC3E}">
        <p14:creationId xmlns:p14="http://schemas.microsoft.com/office/powerpoint/2010/main" val="2235568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E709FF2-7975-4225-998E-001130E59E88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ТОРНИМО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4A1460D-0A01-491C-B83D-C3598091343F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Монитор</a:t>
            </a:r>
          </a:p>
        </p:txBody>
      </p:sp>
    </p:spTree>
    <p:extLst>
      <p:ext uri="{BB962C8B-B14F-4D97-AF65-F5344CB8AC3E}">
        <p14:creationId xmlns:p14="http://schemas.microsoft.com/office/powerpoint/2010/main" val="262465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C8C8CA4-BF25-4955-B365-E238D29F386E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ТЕРПНИР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5F13595-07D0-4313-AF22-EB868580DB1F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Принтер</a:t>
            </a:r>
          </a:p>
        </p:txBody>
      </p:sp>
    </p:spTree>
    <p:extLst>
      <p:ext uri="{BB962C8B-B14F-4D97-AF65-F5344CB8AC3E}">
        <p14:creationId xmlns:p14="http://schemas.microsoft.com/office/powerpoint/2010/main" val="195028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21DA62B-F4DA-4F0B-AF18-3933FBCD5D0D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ТЕРЧЕСВИН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B39D7FD-F42A-4F00-ACB5-CD18F614D98C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Винчестер</a:t>
            </a:r>
          </a:p>
        </p:txBody>
      </p:sp>
    </p:spTree>
    <p:extLst>
      <p:ext uri="{BB962C8B-B14F-4D97-AF65-F5344CB8AC3E}">
        <p14:creationId xmlns:p14="http://schemas.microsoft.com/office/powerpoint/2010/main" val="1819289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5FEF2B-CBBE-4290-A668-5C4FD4296E55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ТАКЕДИС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B466977-661F-48D3-950D-38C79723715E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Дискета</a:t>
            </a:r>
          </a:p>
        </p:txBody>
      </p:sp>
    </p:spTree>
    <p:extLst>
      <p:ext uri="{BB962C8B-B14F-4D97-AF65-F5344CB8AC3E}">
        <p14:creationId xmlns:p14="http://schemas.microsoft.com/office/powerpoint/2010/main" val="33044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B3CD77-BE69-482C-B2B7-FA5417D90B79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ТЬАЯПМ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CB3817D-1C7B-403E-8D98-2432C8F40DE1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Память</a:t>
            </a:r>
          </a:p>
        </p:txBody>
      </p:sp>
    </p:spTree>
    <p:extLst>
      <p:ext uri="{BB962C8B-B14F-4D97-AF65-F5344CB8AC3E}">
        <p14:creationId xmlns:p14="http://schemas.microsoft.com/office/powerpoint/2010/main" val="321179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F94D507-7406-462E-8A8C-8CA6ED58E6DC}"/>
              </a:ext>
            </a:extLst>
          </p:cNvPr>
          <p:cNvSpPr/>
          <p:nvPr/>
        </p:nvSpPr>
        <p:spPr>
          <a:xfrm>
            <a:off x="1947672" y="1188720"/>
            <a:ext cx="7461504" cy="20939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ДОВОСКИД</a:t>
            </a:r>
            <a:r>
              <a:rPr lang="ru-RU" sz="1800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1FA630E-341E-45AE-9D43-32398DC2BCD7}"/>
              </a:ext>
            </a:extLst>
          </p:cNvPr>
          <p:cNvSpPr/>
          <p:nvPr/>
        </p:nvSpPr>
        <p:spPr>
          <a:xfrm>
            <a:off x="3584448" y="4261104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Дисковод</a:t>
            </a:r>
          </a:p>
        </p:txBody>
      </p:sp>
    </p:spTree>
    <p:extLst>
      <p:ext uri="{BB962C8B-B14F-4D97-AF65-F5344CB8AC3E}">
        <p14:creationId xmlns:p14="http://schemas.microsoft.com/office/powerpoint/2010/main" val="412255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9" descr="1263122903_">
            <a:extLst>
              <a:ext uri="{FF2B5EF4-FFF2-40B4-BE49-F238E27FC236}">
                <a16:creationId xmlns:a16="http://schemas.microsoft.com/office/drawing/2014/main" id="{894EECB1-5252-4584-8268-C77EEF650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3" y="18677"/>
            <a:ext cx="6730781" cy="6820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62EEDD-D871-429D-8613-F593B8903A79}"/>
              </a:ext>
            </a:extLst>
          </p:cNvPr>
          <p:cNvSpPr/>
          <p:nvPr/>
        </p:nvSpPr>
        <p:spPr>
          <a:xfrm>
            <a:off x="7349989" y="1146678"/>
            <a:ext cx="4390066" cy="36775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Системный</a:t>
            </a:r>
          </a:p>
          <a:p>
            <a:pPr algn="ctr"/>
            <a:r>
              <a:rPr lang="ru-RU" sz="4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блок</a:t>
            </a:r>
            <a:r>
              <a:rPr lang="ru-RU" sz="4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45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Рисунок 12" descr="2168_1198656784">
            <a:extLst>
              <a:ext uri="{FF2B5EF4-FFF2-40B4-BE49-F238E27FC236}">
                <a16:creationId xmlns:a16="http://schemas.microsoft.com/office/drawing/2014/main" id="{47AA8FC3-B0FA-4068-A26A-A0A3930BA2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3" r="7923"/>
          <a:stretch/>
        </p:blipFill>
        <p:spPr bwMode="auto">
          <a:xfrm>
            <a:off x="441435" y="3175"/>
            <a:ext cx="678968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24853B5-4DC8-4620-9190-800BFD5F856F}"/>
              </a:ext>
            </a:extLst>
          </p:cNvPr>
          <p:cNvSpPr/>
          <p:nvPr/>
        </p:nvSpPr>
        <p:spPr>
          <a:xfrm>
            <a:off x="7349989" y="1146678"/>
            <a:ext cx="4390066" cy="36775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Внешний</a:t>
            </a:r>
          </a:p>
          <a:p>
            <a:pPr algn="ctr"/>
            <a:r>
              <a:rPr lang="en-US" sz="4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CD</a:t>
            </a:r>
            <a:r>
              <a:rPr lang="ru-RU" sz="4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4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</a:t>
            </a:r>
            <a:endParaRPr lang="ru-RU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6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4" descr=" ">
            <a:extLst>
              <a:ext uri="{FF2B5EF4-FFF2-40B4-BE49-F238E27FC236}">
                <a16:creationId xmlns:a16="http://schemas.microsoft.com/office/drawing/2014/main" id="{BC87085E-3CE5-440F-986D-1762D4301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6" r="23431"/>
          <a:stretch>
            <a:fillRect/>
          </a:stretch>
        </p:blipFill>
        <p:spPr bwMode="auto">
          <a:xfrm>
            <a:off x="42863" y="42863"/>
            <a:ext cx="5884971" cy="6843609"/>
          </a:xfrm>
          <a:prstGeom prst="rect">
            <a:avLst/>
          </a:prstGeom>
          <a:noFill/>
          <a:ln w="38100">
            <a:solidFill>
              <a:srgbClr val="0058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BE1A1D-D9E4-46BB-AA6E-DC0BBE9D01B4}"/>
              </a:ext>
            </a:extLst>
          </p:cNvPr>
          <p:cNvSpPr/>
          <p:nvPr/>
        </p:nvSpPr>
        <p:spPr>
          <a:xfrm>
            <a:off x="7349989" y="1146678"/>
            <a:ext cx="4390066" cy="36775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Первая</a:t>
            </a:r>
          </a:p>
          <a:p>
            <a:pPr algn="ctr"/>
            <a:r>
              <a:rPr lang="ru-RU" sz="4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компьютерная</a:t>
            </a:r>
          </a:p>
          <a:p>
            <a:pPr algn="ctr"/>
            <a:r>
              <a:rPr lang="ru-RU" sz="4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мышь</a:t>
            </a:r>
            <a:endParaRPr lang="ru-RU" sz="4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2">
            <a:extLst>
              <a:ext uri="{FF2B5EF4-FFF2-40B4-BE49-F238E27FC236}">
                <a16:creationId xmlns:a16="http://schemas.microsoft.com/office/drawing/2014/main" id="{E25581BB-A8F4-44E0-8068-7AC6B784B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12258920" cy="490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BFFE9E-8826-42B9-AEF4-DA1329C610C6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Пиксель</a:t>
            </a:r>
          </a:p>
        </p:txBody>
      </p:sp>
    </p:spTree>
    <p:extLst>
      <p:ext uri="{BB962C8B-B14F-4D97-AF65-F5344CB8AC3E}">
        <p14:creationId xmlns:p14="http://schemas.microsoft.com/office/powerpoint/2010/main" val="349762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3">
            <a:extLst>
              <a:ext uri="{FF2B5EF4-FFF2-40B4-BE49-F238E27FC236}">
                <a16:creationId xmlns:a16="http://schemas.microsoft.com/office/drawing/2014/main" id="{A43C553B-90B4-486C-851C-1483A4FD0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232645" cy="489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2CA99DB-D359-4F59-A724-F9D9E871DFA6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Мышь</a:t>
            </a:r>
          </a:p>
        </p:txBody>
      </p:sp>
    </p:spTree>
    <p:extLst>
      <p:ext uri="{BB962C8B-B14F-4D97-AF65-F5344CB8AC3E}">
        <p14:creationId xmlns:p14="http://schemas.microsoft.com/office/powerpoint/2010/main" val="107623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5">
            <a:extLst>
              <a:ext uri="{FF2B5EF4-FFF2-40B4-BE49-F238E27FC236}">
                <a16:creationId xmlns:a16="http://schemas.microsoft.com/office/drawing/2014/main" id="{505E0EE1-1E2D-4329-B179-3E8681BBE1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24"/>
          <a:stretch/>
        </p:blipFill>
        <p:spPr bwMode="auto">
          <a:xfrm>
            <a:off x="-1" y="0"/>
            <a:ext cx="12192001" cy="4739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229CFFD-0718-4B88-9A92-E4FE29637C18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Файл</a:t>
            </a:r>
          </a:p>
        </p:txBody>
      </p:sp>
    </p:spTree>
    <p:extLst>
      <p:ext uri="{BB962C8B-B14F-4D97-AF65-F5344CB8AC3E}">
        <p14:creationId xmlns:p14="http://schemas.microsoft.com/office/powerpoint/2010/main" val="105899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7">
            <a:extLst>
              <a:ext uri="{FF2B5EF4-FFF2-40B4-BE49-F238E27FC236}">
                <a16:creationId xmlns:a16="http://schemas.microsoft.com/office/drawing/2014/main" id="{96AA8439-A7E0-4EF2-99D4-20858336BD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5" t="26482" r="15861" b="30168"/>
          <a:stretch/>
        </p:blipFill>
        <p:spPr bwMode="auto">
          <a:xfrm>
            <a:off x="-1" y="-8003"/>
            <a:ext cx="12192001" cy="456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E0642D0-2FD6-40D0-ACD3-F4CED7C60878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Дисплей</a:t>
            </a:r>
          </a:p>
        </p:txBody>
      </p:sp>
    </p:spTree>
    <p:extLst>
      <p:ext uri="{BB962C8B-B14F-4D97-AF65-F5344CB8AC3E}">
        <p14:creationId xmlns:p14="http://schemas.microsoft.com/office/powerpoint/2010/main" val="182009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8">
            <a:extLst>
              <a:ext uri="{FF2B5EF4-FFF2-40B4-BE49-F238E27FC236}">
                <a16:creationId xmlns:a16="http://schemas.microsoft.com/office/drawing/2014/main" id="{B3E8CDC7-A1DE-44A3-B352-71A345CEA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4" b="36516"/>
          <a:stretch/>
        </p:blipFill>
        <p:spPr bwMode="auto">
          <a:xfrm>
            <a:off x="0" y="-1"/>
            <a:ext cx="12192000" cy="4712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F7508C6-A71F-435E-ADD2-B11ABEC2AD5F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Колонки</a:t>
            </a:r>
          </a:p>
        </p:txBody>
      </p:sp>
    </p:spTree>
    <p:extLst>
      <p:ext uri="{BB962C8B-B14F-4D97-AF65-F5344CB8AC3E}">
        <p14:creationId xmlns:p14="http://schemas.microsoft.com/office/powerpoint/2010/main" val="258935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9">
            <a:extLst>
              <a:ext uri="{FF2B5EF4-FFF2-40B4-BE49-F238E27FC236}">
                <a16:creationId xmlns:a16="http://schemas.microsoft.com/office/drawing/2014/main" id="{3EE64850-1A76-4A88-8F49-EAB669E17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232645" cy="489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051163C-59AC-4631-9D9B-B2C7B8627CE5}"/>
              </a:ext>
            </a:extLst>
          </p:cNvPr>
          <p:cNvSpPr/>
          <p:nvPr/>
        </p:nvSpPr>
        <p:spPr>
          <a:xfrm>
            <a:off x="3700062" y="5322648"/>
            <a:ext cx="4187952" cy="85953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Графика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9165812-73ED-45FF-BCC9-C445F1F0F6FA}"/>
              </a:ext>
            </a:extLst>
          </p:cNvPr>
          <p:cNvSpPr/>
          <p:nvPr/>
        </p:nvSpPr>
        <p:spPr>
          <a:xfrm>
            <a:off x="8460828" y="3710152"/>
            <a:ext cx="3226675" cy="81980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72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D69EE6-9E35-491E-99FE-37308048E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70" y="300037"/>
            <a:ext cx="4000500" cy="625792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DB2B284-0D23-499F-82B0-DE9F1C2E0B2A}"/>
              </a:ext>
            </a:extLst>
          </p:cNvPr>
          <p:cNvSpPr/>
          <p:nvPr/>
        </p:nvSpPr>
        <p:spPr>
          <a:xfrm>
            <a:off x="4971393" y="300037"/>
            <a:ext cx="6761437" cy="39881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вами известный советский профессор, основоположник отечественной вычислительной техники, награжден медалью "Пионер компьютерной техники". Известен, как создатель МЭСМ и БЭСМ.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6012C6-A77D-4891-82F3-EA54DC654CEE}"/>
              </a:ext>
            </a:extLst>
          </p:cNvPr>
          <p:cNvSpPr/>
          <p:nvPr/>
        </p:nvSpPr>
        <p:spPr>
          <a:xfrm>
            <a:off x="5160579" y="4635061"/>
            <a:ext cx="641131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Сергей Алексеевич Лебедев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61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F5D19B-E41E-4CDC-84E6-7BA1577DE7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8" r="23959"/>
          <a:stretch/>
        </p:blipFill>
        <p:spPr>
          <a:xfrm>
            <a:off x="73573" y="165538"/>
            <a:ext cx="6110893" cy="652692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4C52378-249F-40ED-8B42-4C15489CDCA1}"/>
              </a:ext>
            </a:extLst>
          </p:cNvPr>
          <p:cNvSpPr/>
          <p:nvPr/>
        </p:nvSpPr>
        <p:spPr>
          <a:xfrm>
            <a:off x="6285186" y="173913"/>
            <a:ext cx="5906814" cy="397767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Известный российский программист, специалист по защите информации, основатель одной из антивирусных компаний.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9DE35CA-755D-4901-8C7A-93DA79F7183A}"/>
              </a:ext>
            </a:extLst>
          </p:cNvPr>
          <p:cNvSpPr/>
          <p:nvPr/>
        </p:nvSpPr>
        <p:spPr>
          <a:xfrm>
            <a:off x="6285186" y="4540468"/>
            <a:ext cx="583324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Евгений Валентинович Касперский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08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3CFA72-3595-4127-BC43-AA80B6AC34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5" r="16740"/>
          <a:stretch/>
        </p:blipFill>
        <p:spPr>
          <a:xfrm>
            <a:off x="147145" y="128751"/>
            <a:ext cx="5705257" cy="660049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21D86ED-E42B-4C37-9713-8F25EB8ECBF4}"/>
              </a:ext>
            </a:extLst>
          </p:cNvPr>
          <p:cNvSpPr/>
          <p:nvPr/>
        </p:nvSpPr>
        <p:spPr>
          <a:xfrm>
            <a:off x="6285186" y="173912"/>
            <a:ext cx="5906814" cy="46293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Американский предприниматель и разработчик в области электронно-вычислительной техники, основатель ведущей компании в мире в области программного обеспечения.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75C0E2A-A552-4CF7-A394-E141737F6757}"/>
              </a:ext>
            </a:extLst>
          </p:cNvPr>
          <p:cNvSpPr/>
          <p:nvPr/>
        </p:nvSpPr>
        <p:spPr>
          <a:xfrm>
            <a:off x="6285186" y="4971392"/>
            <a:ext cx="583324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Билл Гейтс</a:t>
            </a:r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1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03B9B0-C917-4C46-AF4D-51AC560BD4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9" r="30517"/>
          <a:stretch/>
        </p:blipFill>
        <p:spPr>
          <a:xfrm>
            <a:off x="189187" y="134007"/>
            <a:ext cx="4888204" cy="658998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A118B9B-551A-4200-9C58-BDEAE8D60D62}"/>
              </a:ext>
            </a:extLst>
          </p:cNvPr>
          <p:cNvSpPr/>
          <p:nvPr/>
        </p:nvSpPr>
        <p:spPr>
          <a:xfrm>
            <a:off x="5791200" y="134007"/>
            <a:ext cx="5906814" cy="46293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Английский математик, наиболее известен как человек, с именем которого связывают архитектуру большинства современных компьютеров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4701C4C-8AA8-4E88-92DA-4B5F7968D6DF}"/>
              </a:ext>
            </a:extLst>
          </p:cNvPr>
          <p:cNvSpPr/>
          <p:nvPr/>
        </p:nvSpPr>
        <p:spPr>
          <a:xfrm>
            <a:off x="5791200" y="4981902"/>
            <a:ext cx="583324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Джон фон Нейман</a:t>
            </a:r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3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C069B9-51E9-4B74-9A72-6BD562CAFEF6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39"/>
          <a:stretch/>
        </p:blipFill>
        <p:spPr bwMode="auto">
          <a:xfrm>
            <a:off x="130065" y="199367"/>
            <a:ext cx="4904390" cy="64221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355BD65-68CD-4231-BAE2-1099F2E48904}"/>
              </a:ext>
            </a:extLst>
          </p:cNvPr>
          <p:cNvSpPr/>
          <p:nvPr/>
        </p:nvSpPr>
        <p:spPr>
          <a:xfrm>
            <a:off x="5791200" y="134007"/>
            <a:ext cx="5906814" cy="46293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ученый в области электротехники и вычислительной техники. Изобретатель.</a:t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основоположников отечественной вычислительной техники. Первым разработал проект цифровой ЭВМ с жестким программным управлением.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26438DB-A69D-4138-9426-E6B3F3C1B3F8}"/>
              </a:ext>
            </a:extLst>
          </p:cNvPr>
          <p:cNvSpPr/>
          <p:nvPr/>
        </p:nvSpPr>
        <p:spPr>
          <a:xfrm>
            <a:off x="5791200" y="4981902"/>
            <a:ext cx="583324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Исаак Семёнович Брук 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11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EDEF9F0-00E3-4016-864C-967652CA8FAF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39"/>
          <a:stretch/>
        </p:blipFill>
        <p:spPr bwMode="auto">
          <a:xfrm>
            <a:off x="136634" y="136306"/>
            <a:ext cx="5097517" cy="65798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C8F5302-3287-43ED-ADD8-91D109473973}"/>
              </a:ext>
            </a:extLst>
          </p:cNvPr>
          <p:cNvSpPr/>
          <p:nvPr/>
        </p:nvSpPr>
        <p:spPr>
          <a:xfrm>
            <a:off x="5791200" y="134007"/>
            <a:ext cx="6096000" cy="46293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оветский учёный-изобретатель, разработчик первых советских ЭВМ «Стрела», «Урал-1». </a:t>
            </a:r>
            <a:b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технических наук (1962). Лауреат Сталинской премии. </a:t>
            </a:r>
            <a:b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Великой Отечественной войны</a:t>
            </a:r>
            <a:b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(войска связи)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23A3453-6209-45AB-A4B9-78373243C1B3}"/>
              </a:ext>
            </a:extLst>
          </p:cNvPr>
          <p:cNvSpPr/>
          <p:nvPr/>
        </p:nvSpPr>
        <p:spPr>
          <a:xfrm>
            <a:off x="5791200" y="4981902"/>
            <a:ext cx="5833241" cy="156604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Башир </a:t>
            </a:r>
            <a:r>
              <a:rPr lang="ru-RU" sz="4000" dirty="0" err="1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Искандарович</a:t>
            </a:r>
            <a:r>
              <a:rPr lang="ru-RU" sz="4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Рамеев</a:t>
            </a:r>
            <a:r>
              <a:rPr lang="ru-RU" sz="400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89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331</TotalTime>
  <Words>398</Words>
  <Application>Microsoft Office PowerPoint</Application>
  <PresentationFormat>Широкоэкранный</PresentationFormat>
  <Paragraphs>128</Paragraphs>
  <Slides>44</Slides>
  <Notes>0</Notes>
  <HiddenSlides>42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0" baseType="lpstr">
      <vt:lpstr>Calibri</vt:lpstr>
      <vt:lpstr>Century Gothic</vt:lpstr>
      <vt:lpstr>Times New Roman</vt:lpstr>
      <vt:lpstr>Verdana</vt:lpstr>
      <vt:lpstr>Wingdings 3</vt:lpstr>
      <vt:lpstr>Сектор</vt:lpstr>
      <vt:lpstr>Викторина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</dc:title>
  <dc:creator>home</dc:creator>
  <cp:lastModifiedBy>home</cp:lastModifiedBy>
  <cp:revision>17</cp:revision>
  <dcterms:created xsi:type="dcterms:W3CDTF">2023-12-03T12:20:35Z</dcterms:created>
  <dcterms:modified xsi:type="dcterms:W3CDTF">2023-12-03T17:51:40Z</dcterms:modified>
</cp:coreProperties>
</file>