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legacyDiagramTex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legacyDocTextInfo.bin" ContentType="application/vnd.ms-office.legacyDocTextInf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64" autoAdjust="0"/>
    <p:restoredTop sz="94660"/>
  </p:normalViewPr>
  <p:slideViewPr>
    <p:cSldViewPr>
      <p:cViewPr varScale="1">
        <p:scale>
          <a:sx n="68" d="100"/>
          <a:sy n="68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06/relationships/legacyDocTextInfo" Target="legacyDocTextInfo.bin"/></Relationships>
</file>

<file path=ppt/drawings/_rels/vmlDrawing1.vml.rels><?xml version="1.0" encoding="UTF-8" standalone="yes"?>
<Relationships xmlns="http://schemas.openxmlformats.org/package/2006/relationships"><Relationship Id="rId8" Type="http://schemas.microsoft.com/office/2006/relationships/legacyDiagramText" Target="legacyDiagramText8.bin"/><Relationship Id="rId3" Type="http://schemas.microsoft.com/office/2006/relationships/legacyDiagramText" Target="legacyDiagramText3.bin"/><Relationship Id="rId7" Type="http://schemas.microsoft.com/office/2006/relationships/legacyDiagramText" Target="legacyDiagramText7.bin"/><Relationship Id="rId2" Type="http://schemas.microsoft.com/office/2006/relationships/legacyDiagramText" Target="legacyDiagramText2.bin"/><Relationship Id="rId1" Type="http://schemas.microsoft.com/office/2006/relationships/legacyDiagramText" Target="legacyDiagramText1.bin"/><Relationship Id="rId6" Type="http://schemas.microsoft.com/office/2006/relationships/legacyDiagramText" Target="legacyDiagramText6.bin"/><Relationship Id="rId5" Type="http://schemas.microsoft.com/office/2006/relationships/legacyDiagramText" Target="legacyDiagramText5.bin"/><Relationship Id="rId4" Type="http://schemas.microsoft.com/office/2006/relationships/legacyDiagramText" Target="legacyDiagramText4.bin"/><Relationship Id="rId9" Type="http://schemas.microsoft.com/office/2006/relationships/legacyDiagramText" Target="legacyDiagramText9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9195F4-34B3-4EAA-BF48-FC90A2D81F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9FE482-9FAF-47B3-A9E7-11A536574B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D6E86-24BE-46DF-9C66-C0C0370963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1CC7A4-6645-4BB2-8A13-E9DB991DF1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B50030-AEC1-4E3B-92FD-1A7E053B8D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47188-3883-4D0A-AD0A-ACEF5283E3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A7F5AA-1ABE-4E8E-9A54-6B8A36DD30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B57ACD-64B9-4AE6-A2A7-2025AA25E3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71042C-C931-4C79-9A75-720D3D01EF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1424B4-EFCD-4FFC-8E8B-14C41225D0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C4C48-42EA-4BA0-93F4-51B44B5D75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1DB5B-6795-4CA8-BABE-69BAC20D9A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24B3C26-248B-43D8-AFBF-2582AF0608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3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sz="4000" b="1" smtClean="0">
                <a:solidFill>
                  <a:srgbClr val="008000"/>
                </a:solidFill>
              </a:rPr>
              <a:t>Сущность воспитания и его место в целостной структуре  педагогического процесса</a:t>
            </a:r>
          </a:p>
        </p:txBody>
      </p:sp>
      <p:sp>
        <p:nvSpPr>
          <p:cNvPr id="3076" name="TextBox 6"/>
          <p:cNvSpPr txBox="1">
            <a:spLocks noChangeArrowheads="1"/>
          </p:cNvSpPr>
          <p:nvPr/>
        </p:nvSpPr>
        <p:spPr bwMode="auto">
          <a:xfrm>
            <a:off x="6072198" y="5500688"/>
            <a:ext cx="271461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Рассказова Ю.Н.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14414" y="571480"/>
            <a:ext cx="70723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ГАПОУ ПО многопрофильный техникум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Мокшанский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интернат»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>
                <a:solidFill>
                  <a:srgbClr val="008000"/>
                </a:solidFill>
              </a:rPr>
              <a:t>Воспитание </a:t>
            </a:r>
          </a:p>
        </p:txBody>
      </p:sp>
      <p:sp>
        <p:nvSpPr>
          <p:cNvPr id="3078" name="Line 6"/>
          <p:cNvSpPr>
            <a:spLocks noChangeShapeType="1"/>
          </p:cNvSpPr>
          <p:nvPr/>
        </p:nvSpPr>
        <p:spPr bwMode="auto">
          <a:xfrm>
            <a:off x="755650" y="1557338"/>
            <a:ext cx="4392613" cy="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5651500" y="1268413"/>
            <a:ext cx="2808288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/>
              <a:t>Воспитание - это процесс формирования, развития личности, включающий в себя как целенаправленное воздействие извне, так и самовоспитание личности 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4572000" y="4365625"/>
            <a:ext cx="3635375" cy="1749425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>
                <a:solidFill>
                  <a:srgbClr val="008000"/>
                </a:solidFill>
              </a:rPr>
              <a:t>В современном понимании </a:t>
            </a:r>
            <a:r>
              <a:rPr lang="ru-RU" b="1">
                <a:solidFill>
                  <a:srgbClr val="008000"/>
                </a:solidFill>
              </a:rPr>
              <a:t>процесс воспитания</a:t>
            </a:r>
            <a:r>
              <a:rPr lang="ru-RU">
                <a:solidFill>
                  <a:srgbClr val="008000"/>
                </a:solidFill>
              </a:rPr>
              <a:t> - это эффективное взаимодействие (сотрудничество) воспитателей и воспитанников, направленное на достижение заданной цели </a:t>
            </a:r>
          </a:p>
        </p:txBody>
      </p:sp>
      <p:sp>
        <p:nvSpPr>
          <p:cNvPr id="3081" name="AutoShape 9"/>
          <p:cNvSpPr>
            <a:spLocks/>
          </p:cNvSpPr>
          <p:nvPr/>
        </p:nvSpPr>
        <p:spPr bwMode="auto">
          <a:xfrm>
            <a:off x="468313" y="3213100"/>
            <a:ext cx="1743075" cy="609600"/>
          </a:xfrm>
          <a:prstGeom prst="accentBorderCallout2">
            <a:avLst>
              <a:gd name="adj1" fmla="val 18750"/>
              <a:gd name="adj2" fmla="val 104370"/>
              <a:gd name="adj3" fmla="val 18750"/>
              <a:gd name="adj4" fmla="val 106741"/>
              <a:gd name="adj5" fmla="val -264843"/>
              <a:gd name="adj6" fmla="val 118486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/>
              <a:t>Социализация личности </a:t>
            </a:r>
          </a:p>
        </p:txBody>
      </p:sp>
      <p:sp>
        <p:nvSpPr>
          <p:cNvPr id="3082" name="AutoShape 10"/>
          <p:cNvSpPr>
            <a:spLocks/>
          </p:cNvSpPr>
          <p:nvPr/>
        </p:nvSpPr>
        <p:spPr bwMode="auto">
          <a:xfrm>
            <a:off x="250825" y="4581525"/>
            <a:ext cx="2228850" cy="609600"/>
          </a:xfrm>
          <a:prstGeom prst="accentBorderCallout2">
            <a:avLst>
              <a:gd name="adj1" fmla="val 18750"/>
              <a:gd name="adj2" fmla="val 103417"/>
              <a:gd name="adj3" fmla="val 18750"/>
              <a:gd name="adj4" fmla="val 106907"/>
              <a:gd name="adj5" fmla="val -499218"/>
              <a:gd name="adj6" fmla="val 110398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/>
              <a:t>Формирование личности </a:t>
            </a:r>
          </a:p>
        </p:txBody>
      </p:sp>
      <p:sp>
        <p:nvSpPr>
          <p:cNvPr id="3083" name="AutoShape 11"/>
          <p:cNvSpPr>
            <a:spLocks/>
          </p:cNvSpPr>
          <p:nvPr/>
        </p:nvSpPr>
        <p:spPr bwMode="auto">
          <a:xfrm>
            <a:off x="3132138" y="2997200"/>
            <a:ext cx="1866900" cy="609600"/>
          </a:xfrm>
          <a:prstGeom prst="accentBorderCallout2">
            <a:avLst>
              <a:gd name="adj1" fmla="val 18750"/>
              <a:gd name="adj2" fmla="val -4083"/>
              <a:gd name="adj3" fmla="val 18750"/>
              <a:gd name="adj4" fmla="val -9014"/>
              <a:gd name="adj5" fmla="val -231250"/>
              <a:gd name="adj6" fmla="val -14116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/>
              <a:t>Становление личности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95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9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95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950"/>
                            </p:stCondLst>
                            <p:childTnLst>
                              <p:par>
                                <p:cTn id="3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/>
      <p:bldP spid="3078" grpId="0" animBg="1"/>
      <p:bldP spid="3079" grpId="0"/>
      <p:bldP spid="3080" grpId="0" animBg="1"/>
      <p:bldP spid="3081" grpId="0" animBg="1"/>
      <p:bldP spid="3082" grpId="0" animBg="1"/>
      <p:bldP spid="308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5" name="Picture 2" descr="8f7ddc0087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>
          <a:xfrm>
            <a:off x="5364163" y="260350"/>
            <a:ext cx="2746375" cy="1143000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008000"/>
                </a:solidFill>
              </a:rPr>
              <a:t>Стороны воспитания</a:t>
            </a:r>
          </a:p>
        </p:txBody>
      </p:sp>
      <p:sp>
        <p:nvSpPr>
          <p:cNvPr id="4104" name="AutoShape 8"/>
          <p:cNvSpPr>
            <a:spLocks noChangeArrowheads="1"/>
          </p:cNvSpPr>
          <p:nvPr/>
        </p:nvSpPr>
        <p:spPr bwMode="auto">
          <a:xfrm>
            <a:off x="5580063" y="1844675"/>
            <a:ext cx="2305050" cy="86360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/>
              <a:t>содержательная</a:t>
            </a:r>
          </a:p>
        </p:txBody>
      </p:sp>
      <p:sp>
        <p:nvSpPr>
          <p:cNvPr id="1048" name="AutoShape 9"/>
          <p:cNvSpPr>
            <a:spLocks noChangeArrowheads="1"/>
          </p:cNvSpPr>
          <p:nvPr/>
        </p:nvSpPr>
        <p:spPr bwMode="auto">
          <a:xfrm>
            <a:off x="5580063" y="2852738"/>
            <a:ext cx="2305050" cy="86360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/>
              <a:t>процессуальная</a:t>
            </a:r>
          </a:p>
        </p:txBody>
      </p:sp>
      <p:sp>
        <p:nvSpPr>
          <p:cNvPr id="4106" name="AutoShape 10"/>
          <p:cNvSpPr>
            <a:spLocks noChangeArrowheads="1"/>
          </p:cNvSpPr>
          <p:nvPr/>
        </p:nvSpPr>
        <p:spPr bwMode="auto">
          <a:xfrm>
            <a:off x="7885113" y="1412875"/>
            <a:ext cx="358775" cy="936625"/>
          </a:xfrm>
          <a:prstGeom prst="curvedLeftArrow">
            <a:avLst>
              <a:gd name="adj1" fmla="val 52212"/>
              <a:gd name="adj2" fmla="val 104425"/>
              <a:gd name="adj3" fmla="val 3333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07" name="AutoShape 11"/>
          <p:cNvSpPr>
            <a:spLocks noChangeArrowheads="1"/>
          </p:cNvSpPr>
          <p:nvPr/>
        </p:nvSpPr>
        <p:spPr bwMode="auto">
          <a:xfrm>
            <a:off x="7885113" y="765175"/>
            <a:ext cx="719137" cy="2879725"/>
          </a:xfrm>
          <a:prstGeom prst="curvedLeftArrow">
            <a:avLst>
              <a:gd name="adj1" fmla="val 80088"/>
              <a:gd name="adj2" fmla="val 160177"/>
              <a:gd name="adj3" fmla="val 3333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graphicFrame>
        <p:nvGraphicFramePr>
          <p:cNvPr id="4109" name="Organization Chart 13"/>
          <p:cNvGraphicFramePr>
            <a:graphicFrameLocks/>
          </p:cNvGraphicFramePr>
          <p:nvPr>
            <p:ph idx="1"/>
          </p:nvPr>
        </p:nvGraphicFramePr>
        <p:xfrm>
          <a:off x="250825" y="188913"/>
          <a:ext cx="4978400" cy="6480175"/>
        </p:xfrm>
        <a:graphic>
          <a:graphicData uri="http://schemas.openxmlformats.org/drawingml/2006/compatibility">
            <com:legacyDrawing xmlns:com="http://schemas.openxmlformats.org/drawingml/2006/compatibility" spid="_x0000_s1026"/>
          </a:graphicData>
        </a:graphic>
      </p:graphicFrame>
      <p:sp>
        <p:nvSpPr>
          <p:cNvPr id="4128" name="Line 32"/>
          <p:cNvSpPr>
            <a:spLocks noChangeShapeType="1"/>
          </p:cNvSpPr>
          <p:nvPr/>
        </p:nvSpPr>
        <p:spPr bwMode="auto">
          <a:xfrm flipV="1">
            <a:off x="5219700" y="4941888"/>
            <a:ext cx="1008063" cy="1439862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29" name="Line 33"/>
          <p:cNvSpPr>
            <a:spLocks noChangeShapeType="1"/>
          </p:cNvSpPr>
          <p:nvPr/>
        </p:nvSpPr>
        <p:spPr bwMode="auto">
          <a:xfrm flipV="1">
            <a:off x="5219700" y="6381750"/>
            <a:ext cx="1008063" cy="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4130" name="AutoShape 34"/>
          <p:cNvSpPr>
            <a:spLocks noChangeArrowheads="1"/>
          </p:cNvSpPr>
          <p:nvPr/>
        </p:nvSpPr>
        <p:spPr bwMode="auto">
          <a:xfrm>
            <a:off x="6300788" y="4365625"/>
            <a:ext cx="2303462" cy="107950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от воспитателя </a:t>
            </a:r>
          </a:p>
          <a:p>
            <a:pPr algn="ctr"/>
            <a:r>
              <a:rPr lang="ru-RU"/>
              <a:t>к воспитаннику</a:t>
            </a:r>
          </a:p>
          <a:p>
            <a:pPr algn="ctr"/>
            <a:r>
              <a:rPr lang="ru-RU"/>
              <a:t> (прямая связь) </a:t>
            </a:r>
          </a:p>
        </p:txBody>
      </p:sp>
      <p:sp>
        <p:nvSpPr>
          <p:cNvPr id="4131" name="AutoShape 35"/>
          <p:cNvSpPr>
            <a:spLocks noChangeArrowheads="1"/>
          </p:cNvSpPr>
          <p:nvPr/>
        </p:nvSpPr>
        <p:spPr bwMode="auto">
          <a:xfrm>
            <a:off x="6300788" y="5516563"/>
            <a:ext cx="2305050" cy="112395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от воспитанника </a:t>
            </a:r>
          </a:p>
          <a:p>
            <a:pPr algn="ctr"/>
            <a:r>
              <a:rPr lang="ru-RU"/>
              <a:t>к воспитателю </a:t>
            </a:r>
          </a:p>
          <a:p>
            <a:pPr algn="ctr"/>
            <a:r>
              <a:rPr lang="ru-RU"/>
              <a:t>(обратная связь)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4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4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4" grpId="0" animBg="1"/>
      <p:bldP spid="4106" grpId="0" animBg="1"/>
      <p:bldP spid="4107" grpId="0" animBg="1"/>
      <p:bldDgm spid="4109" grpId="0"/>
      <p:bldP spid="4128" grpId="0" animBg="1"/>
      <p:bldP spid="4129" grpId="0" animBg="1"/>
      <p:bldP spid="4130" grpId="0" animBg="1"/>
      <p:bldP spid="41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Rectangle 5"/>
          <p:cNvSpPr>
            <a:spLocks noGrp="1" noChangeArrowheads="1"/>
          </p:cNvSpPr>
          <p:nvPr>
            <p:ph type="title"/>
          </p:nvPr>
        </p:nvSpPr>
        <p:spPr>
          <a:xfrm>
            <a:off x="539750" y="476250"/>
            <a:ext cx="3178175" cy="725488"/>
          </a:xfrm>
        </p:spPr>
        <p:txBody>
          <a:bodyPr/>
          <a:lstStyle/>
          <a:p>
            <a:pPr eaLnBrk="1" hangingPunct="1"/>
            <a:r>
              <a:rPr lang="ru-RU" sz="3200" b="1" smtClean="0">
                <a:solidFill>
                  <a:srgbClr val="008000"/>
                </a:solidFill>
              </a:rPr>
              <a:t>Противоречия</a:t>
            </a:r>
            <a:r>
              <a:rPr lang="ru-RU" sz="4000" smtClean="0"/>
              <a:t> </a:t>
            </a:r>
          </a:p>
        </p:txBody>
      </p:sp>
      <p:sp>
        <p:nvSpPr>
          <p:cNvPr id="5126" name="Oval 6"/>
          <p:cNvSpPr>
            <a:spLocks noChangeArrowheads="1"/>
          </p:cNvSpPr>
          <p:nvPr/>
        </p:nvSpPr>
        <p:spPr bwMode="auto">
          <a:xfrm>
            <a:off x="5940425" y="333375"/>
            <a:ext cx="1511300" cy="1511300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внешние </a:t>
            </a:r>
          </a:p>
        </p:txBody>
      </p:sp>
      <p:sp>
        <p:nvSpPr>
          <p:cNvPr id="5127" name="Oval 7"/>
          <p:cNvSpPr>
            <a:spLocks noChangeArrowheads="1"/>
          </p:cNvSpPr>
          <p:nvPr/>
        </p:nvSpPr>
        <p:spPr bwMode="auto">
          <a:xfrm>
            <a:off x="4067175" y="333375"/>
            <a:ext cx="1439863" cy="1439863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внутренние </a:t>
            </a:r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 rot="596434">
            <a:off x="2940050" y="1558925"/>
            <a:ext cx="3600450" cy="647700"/>
          </a:xfrm>
          <a:prstGeom prst="curvedUpArrow">
            <a:avLst>
              <a:gd name="adj1" fmla="val 28540"/>
              <a:gd name="adj2" fmla="val 139717"/>
              <a:gd name="adj3" fmla="val 3333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129" name="AutoShape 9"/>
          <p:cNvSpPr>
            <a:spLocks noChangeArrowheads="1"/>
          </p:cNvSpPr>
          <p:nvPr/>
        </p:nvSpPr>
        <p:spPr bwMode="auto">
          <a:xfrm rot="596434">
            <a:off x="1493838" y="1558925"/>
            <a:ext cx="3600450" cy="719138"/>
          </a:xfrm>
          <a:prstGeom prst="curvedUpArrow">
            <a:avLst>
              <a:gd name="adj1" fmla="val 25705"/>
              <a:gd name="adj2" fmla="val 125838"/>
              <a:gd name="adj3" fmla="val 3333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468313" y="2924175"/>
            <a:ext cx="280828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>
                <a:solidFill>
                  <a:srgbClr val="008000"/>
                </a:solidFill>
              </a:rPr>
              <a:t>Эффективность воспитания зависит от: </a:t>
            </a:r>
          </a:p>
        </p:txBody>
      </p:sp>
      <p:sp>
        <p:nvSpPr>
          <p:cNvPr id="5131" name="AutoShape 11"/>
          <p:cNvSpPr>
            <a:spLocks noChangeArrowheads="1"/>
          </p:cNvSpPr>
          <p:nvPr/>
        </p:nvSpPr>
        <p:spPr bwMode="auto">
          <a:xfrm>
            <a:off x="3276600" y="2565400"/>
            <a:ext cx="3744913" cy="720725"/>
          </a:xfrm>
          <a:prstGeom prst="wedgeRoundRectCallout">
            <a:avLst>
              <a:gd name="adj1" fmla="val -69074"/>
              <a:gd name="adj2" fmla="val 112333"/>
              <a:gd name="adj3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/>
              <a:t>•   сложившихся воспитательных отношений </a:t>
            </a:r>
          </a:p>
        </p:txBody>
      </p:sp>
      <p:sp>
        <p:nvSpPr>
          <p:cNvPr id="5132" name="AutoShape 12"/>
          <p:cNvSpPr>
            <a:spLocks noChangeArrowheads="1"/>
          </p:cNvSpPr>
          <p:nvPr/>
        </p:nvSpPr>
        <p:spPr bwMode="auto">
          <a:xfrm>
            <a:off x="4859338" y="3500438"/>
            <a:ext cx="3889375" cy="1152525"/>
          </a:xfrm>
          <a:prstGeom prst="wedgeRoundRectCallout">
            <a:avLst>
              <a:gd name="adj1" fmla="val -112245"/>
              <a:gd name="adj2" fmla="val -22727"/>
              <a:gd name="adj3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/>
              <a:t>•   соответствия цели и организации действий, помогающих достигнуть цели </a:t>
            </a:r>
          </a:p>
        </p:txBody>
      </p:sp>
      <p:sp>
        <p:nvSpPr>
          <p:cNvPr id="5133" name="AutoShape 13"/>
          <p:cNvSpPr>
            <a:spLocks noChangeArrowheads="1"/>
          </p:cNvSpPr>
          <p:nvPr/>
        </p:nvSpPr>
        <p:spPr bwMode="auto">
          <a:xfrm>
            <a:off x="250825" y="4941888"/>
            <a:ext cx="3816350" cy="1728787"/>
          </a:xfrm>
          <a:prstGeom prst="wedgeRoundRectCallout">
            <a:avLst>
              <a:gd name="adj1" fmla="val 7736"/>
              <a:gd name="adj2" fmla="val -103167"/>
              <a:gd name="adj3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/>
              <a:t>•   соответствия социальной практики и характера (направленности, содержания) воспитательного влияния на воспитанников </a:t>
            </a:r>
          </a:p>
        </p:txBody>
      </p:sp>
      <p:sp>
        <p:nvSpPr>
          <p:cNvPr id="5134" name="AutoShape 14"/>
          <p:cNvSpPr>
            <a:spLocks noChangeArrowheads="1"/>
          </p:cNvSpPr>
          <p:nvPr/>
        </p:nvSpPr>
        <p:spPr bwMode="auto">
          <a:xfrm>
            <a:off x="4319588" y="5300663"/>
            <a:ext cx="4213225" cy="1223962"/>
          </a:xfrm>
          <a:prstGeom prst="wedgeRoundRectCallout">
            <a:avLst>
              <a:gd name="adj1" fmla="val -94875"/>
              <a:gd name="adj2" fmla="val -167769"/>
              <a:gd name="adj3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/>
              <a:t>•   совокупного действия объективных и субъективных факторов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5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5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15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1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1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1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/>
      <p:bldP spid="5126" grpId="0" animBg="1"/>
      <p:bldP spid="5127" grpId="0" animBg="1"/>
      <p:bldP spid="5128" grpId="0" animBg="1"/>
      <p:bldP spid="5129" grpId="0" animBg="1"/>
      <p:bldP spid="5130" grpId="0"/>
      <p:bldP spid="5131" grpId="0" animBg="1"/>
      <p:bldP spid="5132" grpId="0" animBg="1"/>
      <p:bldP spid="5133" grpId="0" animBg="1"/>
      <p:bldP spid="51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8000"/>
                </a:solidFill>
              </a:rPr>
              <a:t>Факторы воспитания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5219700" y="3068638"/>
            <a:ext cx="3311525" cy="2657475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выражаются через условия воспитания (материально-технические, социальные, санитарно-гигиенические и др. </a:t>
            </a:r>
          </a:p>
        </p:txBody>
      </p:sp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5076825" y="1844675"/>
            <a:ext cx="3463925" cy="466725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Объективные факторы</a:t>
            </a: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>
            <a:off x="900113" y="3141663"/>
            <a:ext cx="3673475" cy="2657475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воспитатели и воспитанники, взаимодействие между ними, сложившиеся отношения, психологический климат и др.</a:t>
            </a:r>
          </a:p>
        </p:txBody>
      </p:sp>
      <p:sp>
        <p:nvSpPr>
          <p:cNvPr id="6157" name="Rectangle 13"/>
          <p:cNvSpPr>
            <a:spLocks noChangeArrowheads="1"/>
          </p:cNvSpPr>
          <p:nvPr/>
        </p:nvSpPr>
        <p:spPr bwMode="auto">
          <a:xfrm>
            <a:off x="900113" y="1843088"/>
            <a:ext cx="3600450" cy="466725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Субъективные факторы</a:t>
            </a:r>
          </a:p>
        </p:txBody>
      </p:sp>
      <p:sp>
        <p:nvSpPr>
          <p:cNvPr id="6158" name="AutoShape 14"/>
          <p:cNvSpPr>
            <a:spLocks noChangeArrowheads="1"/>
          </p:cNvSpPr>
          <p:nvPr/>
        </p:nvSpPr>
        <p:spPr bwMode="auto">
          <a:xfrm>
            <a:off x="395288" y="1916113"/>
            <a:ext cx="431800" cy="1871662"/>
          </a:xfrm>
          <a:prstGeom prst="curvedRightArrow">
            <a:avLst>
              <a:gd name="adj1" fmla="val 86691"/>
              <a:gd name="adj2" fmla="val 173382"/>
              <a:gd name="adj3" fmla="val 3333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6159" name="AutoShape 15"/>
          <p:cNvSpPr>
            <a:spLocks noChangeArrowheads="1"/>
          </p:cNvSpPr>
          <p:nvPr/>
        </p:nvSpPr>
        <p:spPr bwMode="auto">
          <a:xfrm>
            <a:off x="8604250" y="1844675"/>
            <a:ext cx="360363" cy="2016125"/>
          </a:xfrm>
          <a:prstGeom prst="curvedLeftArrow">
            <a:avLst>
              <a:gd name="adj1" fmla="val 111894"/>
              <a:gd name="adj2" fmla="val 223788"/>
              <a:gd name="adj3" fmla="val 3333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2" grpId="0" animBg="1"/>
      <p:bldP spid="6154" grpId="0" animBg="1"/>
      <p:bldP spid="6156" grpId="0" animBg="1"/>
      <p:bldP spid="6157" grpId="0" animBg="1"/>
      <p:bldP spid="6158" grpId="0" animBg="1"/>
      <p:bldP spid="615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eaLnBrk="1" hangingPunct="1"/>
            <a:r>
              <a:rPr lang="ru-RU" sz="4000" b="1" smtClean="0">
                <a:solidFill>
                  <a:srgbClr val="008000"/>
                </a:solidFill>
              </a:rPr>
              <a:t>Условия воспитательного процесса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323850" y="1412875"/>
            <a:ext cx="8569325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•   интенсивность воспитания и самовоспитания;</a:t>
            </a:r>
          </a:p>
          <a:p>
            <a:r>
              <a:rPr lang="ru-RU" b="1"/>
              <a:t>•   активность его участников в педагогическом взаимодействии;</a:t>
            </a:r>
          </a:p>
          <a:p>
            <a:r>
              <a:rPr lang="ru-RU" b="1"/>
              <a:t>•   эффективность сопутствующих ему процессов - развития и обучения;</a:t>
            </a:r>
          </a:p>
          <a:p>
            <a:r>
              <a:rPr lang="ru-RU" b="1"/>
              <a:t>• воспитание улучшает развитие, развитие прокладывает путь к более успешному воспитанию;</a:t>
            </a:r>
          </a:p>
          <a:p>
            <a:r>
              <a:rPr lang="ru-RU" b="1"/>
              <a:t>•   качество воспитательного воздействия;</a:t>
            </a:r>
          </a:p>
          <a:p>
            <a:r>
              <a:rPr lang="ru-RU" b="1"/>
              <a:t>•   интенсивность воздействия на "внутреннюю сферу" воспитанника;</a:t>
            </a:r>
          </a:p>
          <a:p>
            <a:r>
              <a:rPr lang="ru-RU" b="1"/>
              <a:t>• сочетание педагогического воздействия и уровня развития вербальных и сенсомоторных процессов воспитанников;</a:t>
            </a:r>
          </a:p>
          <a:p>
            <a:r>
              <a:rPr lang="ru-RU" b="1"/>
              <a:t>• интенсивность и качество взаимоотношений (общения) между самими воспитанниками;</a:t>
            </a:r>
          </a:p>
          <a:p>
            <a:r>
              <a:rPr lang="ru-RU" b="1"/>
              <a:t>•  общественная направленность воспитания;</a:t>
            </a:r>
          </a:p>
          <a:p>
            <a:r>
              <a:rPr lang="ru-RU" b="1"/>
              <a:t>•  связь воспитания с жизнью, трудом;</a:t>
            </a:r>
          </a:p>
          <a:p>
            <a:r>
              <a:rPr lang="ru-RU" b="1"/>
              <a:t>•  опора на положительное в воспитании;</a:t>
            </a:r>
          </a:p>
          <a:p>
            <a:r>
              <a:rPr lang="ru-RU" b="1"/>
              <a:t>•  гуманизация воспитания;</a:t>
            </a:r>
          </a:p>
          <a:p>
            <a:r>
              <a:rPr lang="ru-RU" b="1"/>
              <a:t>•  личностный подход;</a:t>
            </a:r>
          </a:p>
          <a:p>
            <a:r>
              <a:rPr lang="ru-RU" b="1"/>
              <a:t>•  единство воспитательных воздействий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7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71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71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71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71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71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000"/>
                                        <p:tgtEl>
                                          <p:spTgt spid="71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000"/>
                                        <p:tgtEl>
                                          <p:spTgt spid="71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000"/>
                                        <p:tgtEl>
                                          <p:spTgt spid="717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000"/>
                                        <p:tgtEl>
                                          <p:spTgt spid="717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2000"/>
                                        <p:tgtEl>
                                          <p:spTgt spid="717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8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2000"/>
                                        <p:tgtEl>
                                          <p:spTgt spid="717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1000"/>
                            </p:stCondLst>
                            <p:childTnLst>
                              <p:par>
                                <p:cTn id="63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2000"/>
                                        <p:tgtEl>
                                          <p:spTgt spid="717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4" grpId="0" build="p" advAuto="100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8000"/>
                </a:solidFill>
              </a:rPr>
              <a:t>Принципы воспитания</a:t>
            </a:r>
          </a:p>
        </p:txBody>
      </p:sp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3132138" y="2924175"/>
            <a:ext cx="2665412" cy="2520950"/>
          </a:xfrm>
          <a:prstGeom prst="star8">
            <a:avLst>
              <a:gd name="adj" fmla="val 38250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2987675" y="1557338"/>
            <a:ext cx="41608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/>
              <a:t>Принцип связи воспитания с жизнью </a:t>
            </a: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468313" y="2492375"/>
            <a:ext cx="39449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/>
              <a:t>Принцип опоры на положительное </a:t>
            </a:r>
          </a:p>
        </p:txBody>
      </p:sp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5940425" y="4437063"/>
            <a:ext cx="2590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/>
              <a:t>Принцип гуманизации </a:t>
            </a:r>
          </a:p>
        </p:txBody>
      </p:sp>
      <p:sp>
        <p:nvSpPr>
          <p:cNvPr id="8202" name="Rectangle 10"/>
          <p:cNvSpPr>
            <a:spLocks noChangeArrowheads="1"/>
          </p:cNvSpPr>
          <p:nvPr/>
        </p:nvSpPr>
        <p:spPr bwMode="auto">
          <a:xfrm>
            <a:off x="684213" y="4437063"/>
            <a:ext cx="25923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/>
              <a:t>Принцип личностного подхода </a:t>
            </a:r>
          </a:p>
        </p:txBody>
      </p:sp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1908175" y="5734050"/>
            <a:ext cx="54213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/>
              <a:t>Принцип единства воспитательных воздействий </a:t>
            </a: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5580063" y="2565400"/>
            <a:ext cx="3295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/>
              <a:t>Принцип направленности воспитания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mph" presetSubtype="0" repeatCount="indefinite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tmFilter="0,0; .5, 1; 1, 1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8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tmFilter="0,0; .5, 1; 1, 1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800"/>
                            </p:stCondLst>
                            <p:childTnLst>
                              <p:par>
                                <p:cTn id="3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tmFilter="0,0; .5, 1; 1, 1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tmFilter="0,0; .5, 1; 1, 1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10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 tmFilter="0,0; .5, 1; 1, 1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150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tmFilter="0,0; .5, 1; 1, 1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 animBg="1"/>
      <p:bldP spid="8198" grpId="1" animBg="1"/>
      <p:bldP spid="8199" grpId="0"/>
      <p:bldP spid="8200" grpId="0"/>
      <p:bldP spid="8202" grpId="0"/>
      <p:bldP spid="8203" grpId="0"/>
      <p:bldP spid="820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8000"/>
                </a:solidFill>
              </a:rPr>
              <a:t>Средства воспитания</a:t>
            </a:r>
            <a:r>
              <a:rPr lang="ru-RU" smtClean="0"/>
              <a:t> </a:t>
            </a:r>
          </a:p>
        </p:txBody>
      </p:sp>
      <p:sp>
        <p:nvSpPr>
          <p:cNvPr id="9224" name="AutoShape 8"/>
          <p:cNvSpPr>
            <a:spLocks noChangeArrowheads="1"/>
          </p:cNvSpPr>
          <p:nvPr/>
        </p:nvSpPr>
        <p:spPr bwMode="auto">
          <a:xfrm rot="10800000">
            <a:off x="468313" y="3068638"/>
            <a:ext cx="1584325" cy="1512887"/>
          </a:xfrm>
          <a:prstGeom prst="wedgeRoundRectCallout">
            <a:avLst>
              <a:gd name="adj1" fmla="val -88380"/>
              <a:gd name="adj2" fmla="val 166051"/>
              <a:gd name="adj3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rot="10800000"/>
          <a:lstStyle/>
          <a:p>
            <a:pPr algn="ctr"/>
            <a:r>
              <a:rPr lang="ru-RU"/>
              <a:t>виды деятельности (труд, игра)</a:t>
            </a:r>
          </a:p>
        </p:txBody>
      </p:sp>
      <p:sp>
        <p:nvSpPr>
          <p:cNvPr id="9225" name="AutoShape 9"/>
          <p:cNvSpPr>
            <a:spLocks noChangeArrowheads="1"/>
          </p:cNvSpPr>
          <p:nvPr/>
        </p:nvSpPr>
        <p:spPr bwMode="auto">
          <a:xfrm rot="10800000">
            <a:off x="2700338" y="2708275"/>
            <a:ext cx="1727200" cy="1223963"/>
          </a:xfrm>
          <a:prstGeom prst="wedgeRoundRectCallout">
            <a:avLst>
              <a:gd name="adj1" fmla="val -12685"/>
              <a:gd name="adj2" fmla="val 164912"/>
              <a:gd name="adj3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rot="10800000"/>
          <a:lstStyle/>
          <a:p>
            <a:pPr algn="ctr"/>
            <a:r>
              <a:rPr lang="ru-RU"/>
              <a:t>предметы, вещи (игрущки, ЭВМ)</a:t>
            </a:r>
          </a:p>
        </p:txBody>
      </p:sp>
      <p:sp>
        <p:nvSpPr>
          <p:cNvPr id="9226" name="AutoShape 10"/>
          <p:cNvSpPr>
            <a:spLocks noChangeArrowheads="1"/>
          </p:cNvSpPr>
          <p:nvPr/>
        </p:nvSpPr>
        <p:spPr bwMode="auto">
          <a:xfrm rot="10800000">
            <a:off x="6011863" y="2565400"/>
            <a:ext cx="2520950" cy="2233613"/>
          </a:xfrm>
          <a:prstGeom prst="wedgeRoundRectCallout">
            <a:avLst>
              <a:gd name="adj1" fmla="val 45968"/>
              <a:gd name="adj2" fmla="val 107282"/>
              <a:gd name="adj3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rot="10800000"/>
          <a:lstStyle/>
          <a:p>
            <a:pPr algn="ctr"/>
            <a:r>
              <a:rPr lang="ru-RU"/>
              <a:t>произведения и явления духовной и материальной культуры (искусство, общественная жизнь)</a:t>
            </a:r>
          </a:p>
        </p:txBody>
      </p:sp>
      <p:sp>
        <p:nvSpPr>
          <p:cNvPr id="9227" name="AutoShape 11"/>
          <p:cNvSpPr>
            <a:spLocks noChangeArrowheads="1"/>
          </p:cNvSpPr>
          <p:nvPr/>
        </p:nvSpPr>
        <p:spPr bwMode="auto">
          <a:xfrm>
            <a:off x="3348038" y="4437063"/>
            <a:ext cx="2305050" cy="1871662"/>
          </a:xfrm>
          <a:prstGeom prst="wedgeRoundRectCallout">
            <a:avLst>
              <a:gd name="adj1" fmla="val 28648"/>
              <a:gd name="adj2" fmla="val -216750"/>
              <a:gd name="adj3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50000"/>
              </a:spcBef>
            </a:pPr>
            <a:r>
              <a:rPr lang="ru-RU"/>
              <a:t>конкретные мероприятия и формы воспитательной работы (вечера, собрания)</a:t>
            </a:r>
          </a:p>
          <a:p>
            <a:pPr algn="ctr"/>
            <a:endParaRPr lang="ru-RU"/>
          </a:p>
        </p:txBody>
      </p:sp>
      <p:sp>
        <p:nvSpPr>
          <p:cNvPr id="9229" name="Line 13"/>
          <p:cNvSpPr>
            <a:spLocks noChangeShapeType="1"/>
          </p:cNvSpPr>
          <p:nvPr/>
        </p:nvSpPr>
        <p:spPr bwMode="auto">
          <a:xfrm>
            <a:off x="755650" y="1268413"/>
            <a:ext cx="7272338" cy="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4" grpId="0" animBg="1"/>
      <p:bldP spid="9225" grpId="0" animBg="1"/>
      <p:bldP spid="9226" grpId="0" animBg="1"/>
      <p:bldP spid="9227" grpId="0" animBg="1"/>
      <p:bldP spid="92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8000"/>
                </a:solidFill>
              </a:rPr>
              <a:t>Методы воспитания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684213" y="1773238"/>
            <a:ext cx="7920037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/>
              <a:t>– это способы взаимосвязанной деятельности воспитателей и воспитанников, направленной на решение задач воспитания. </a:t>
            </a:r>
          </a:p>
          <a:p>
            <a:pPr>
              <a:spcBef>
                <a:spcPct val="50000"/>
              </a:spcBef>
            </a:pPr>
            <a:endParaRPr lang="ru-RU" sz="2400" b="1"/>
          </a:p>
          <a:p>
            <a:pPr>
              <a:spcBef>
                <a:spcPct val="50000"/>
              </a:spcBef>
            </a:pPr>
            <a:r>
              <a:rPr lang="ru-RU" sz="2400" b="1"/>
              <a:t>        И.Ф. Харламов уточняет: методы воспитания – совокупность способов и приемов воспитательной работы для развития потребностно-мотивационной сферы и сознания учащихся, для выработки привычек поведения, его корректировки и совершенствования.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02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02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6" grpId="0" build="p" advAuto="200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smtClean="0">
                <a:solidFill>
                  <a:srgbClr val="008000"/>
                </a:solidFill>
              </a:rPr>
              <a:t>Классификация методов воспитания (Ю.К. Бабанский)</a:t>
            </a:r>
            <a:r>
              <a:rPr lang="ru-RU" sz="4000" smtClean="0"/>
              <a:t> </a:t>
            </a:r>
          </a:p>
        </p:txBody>
      </p:sp>
      <p:sp>
        <p:nvSpPr>
          <p:cNvPr id="12295" name="AutoShape 7"/>
          <p:cNvSpPr>
            <a:spLocks noChangeArrowheads="1"/>
          </p:cNvSpPr>
          <p:nvPr/>
        </p:nvSpPr>
        <p:spPr bwMode="auto">
          <a:xfrm>
            <a:off x="539750" y="2276475"/>
            <a:ext cx="3816350" cy="172878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/>
              <a:t>1 группа </a:t>
            </a:r>
          </a:p>
          <a:p>
            <a:pPr algn="ctr"/>
            <a:r>
              <a:rPr lang="ru-RU"/>
              <a:t>Методы формирования</a:t>
            </a:r>
          </a:p>
          <a:p>
            <a:pPr algn="ctr"/>
            <a:r>
              <a:rPr lang="ru-RU"/>
              <a:t>сознания личности</a:t>
            </a:r>
          </a:p>
          <a:p>
            <a:pPr algn="ctr"/>
            <a:r>
              <a:rPr lang="ru-RU"/>
              <a:t>(взглядов, оценок) –</a:t>
            </a:r>
          </a:p>
          <a:p>
            <a:pPr algn="ctr"/>
            <a:r>
              <a:rPr lang="ru-RU"/>
              <a:t> единство сознания и поведения</a:t>
            </a:r>
          </a:p>
        </p:txBody>
      </p:sp>
      <p:sp>
        <p:nvSpPr>
          <p:cNvPr id="12296" name="AutoShape 8"/>
          <p:cNvSpPr>
            <a:spLocks noChangeArrowheads="1"/>
          </p:cNvSpPr>
          <p:nvPr/>
        </p:nvSpPr>
        <p:spPr bwMode="auto">
          <a:xfrm>
            <a:off x="395288" y="4437063"/>
            <a:ext cx="4105275" cy="1871662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/>
              <a:t>2 группа</a:t>
            </a:r>
            <a:r>
              <a:rPr lang="ru-RU"/>
              <a:t> </a:t>
            </a:r>
          </a:p>
          <a:p>
            <a:pPr algn="ctr"/>
            <a:r>
              <a:rPr lang="ru-RU"/>
              <a:t>Методы организация деятельности,</a:t>
            </a:r>
          </a:p>
          <a:p>
            <a:pPr algn="ctr"/>
            <a:r>
              <a:rPr lang="ru-RU"/>
              <a:t> опыта поведения –</a:t>
            </a:r>
          </a:p>
          <a:p>
            <a:pPr algn="ctr"/>
            <a:r>
              <a:rPr lang="ru-RU"/>
              <a:t> формирование личности </a:t>
            </a:r>
          </a:p>
          <a:p>
            <a:pPr algn="ctr"/>
            <a:r>
              <a:rPr lang="ru-RU"/>
              <a:t>в деятельности</a:t>
            </a:r>
          </a:p>
        </p:txBody>
      </p:sp>
      <p:sp>
        <p:nvSpPr>
          <p:cNvPr id="12297" name="AutoShape 9"/>
          <p:cNvSpPr>
            <a:spLocks noChangeArrowheads="1"/>
          </p:cNvSpPr>
          <p:nvPr/>
        </p:nvSpPr>
        <p:spPr bwMode="auto">
          <a:xfrm>
            <a:off x="5435600" y="2205038"/>
            <a:ext cx="3240088" cy="1871662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/>
              <a:t>3 группа</a:t>
            </a:r>
          </a:p>
          <a:p>
            <a:pPr algn="ctr"/>
            <a:r>
              <a:rPr lang="ru-RU"/>
              <a:t> Методы стимулирования </a:t>
            </a:r>
          </a:p>
          <a:p>
            <a:pPr algn="ctr"/>
            <a:r>
              <a:rPr lang="ru-RU"/>
              <a:t>деятельности и поведения</a:t>
            </a:r>
          </a:p>
          <a:p>
            <a:pPr algn="ctr"/>
            <a:r>
              <a:rPr lang="ru-RU"/>
              <a:t> отражают потребностно-</a:t>
            </a:r>
          </a:p>
          <a:p>
            <a:pPr algn="ctr"/>
            <a:r>
              <a:rPr lang="ru-RU"/>
              <a:t>мотивационный компонент </a:t>
            </a:r>
          </a:p>
        </p:txBody>
      </p:sp>
      <p:sp>
        <p:nvSpPr>
          <p:cNvPr id="12298" name="AutoShape 10"/>
          <p:cNvSpPr>
            <a:spLocks noChangeArrowheads="1"/>
          </p:cNvSpPr>
          <p:nvPr/>
        </p:nvSpPr>
        <p:spPr bwMode="auto">
          <a:xfrm>
            <a:off x="5580063" y="4365625"/>
            <a:ext cx="3024187" cy="2016125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b="1"/>
              <a:t>4 группа</a:t>
            </a:r>
          </a:p>
          <a:p>
            <a:pPr algn="ctr"/>
            <a:r>
              <a:rPr lang="ru-RU"/>
              <a:t>Методы контроля, </a:t>
            </a:r>
          </a:p>
          <a:p>
            <a:pPr algn="ctr"/>
            <a:r>
              <a:rPr lang="ru-RU"/>
              <a:t>самоконтроля и</a:t>
            </a:r>
          </a:p>
          <a:p>
            <a:pPr algn="ctr"/>
            <a:r>
              <a:rPr lang="ru-RU"/>
              <a:t> самооценки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5" grpId="0" animBg="1"/>
      <p:bldP spid="12296" grpId="0" animBg="1"/>
      <p:bldP spid="12297" grpId="0" animBg="1"/>
      <p:bldP spid="1229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smtClean="0">
                <a:solidFill>
                  <a:srgbClr val="008000"/>
                </a:solidFill>
              </a:rPr>
              <a:t>1 группа методов </a:t>
            </a:r>
            <a:br>
              <a:rPr lang="ru-RU" sz="4000" b="1" smtClean="0">
                <a:solidFill>
                  <a:srgbClr val="008000"/>
                </a:solidFill>
              </a:rPr>
            </a:br>
            <a:endParaRPr lang="ru-RU" sz="4000" b="1" smtClean="0">
              <a:solidFill>
                <a:srgbClr val="008000"/>
              </a:solidFill>
            </a:endParaRPr>
          </a:p>
        </p:txBody>
      </p:sp>
      <p:sp>
        <p:nvSpPr>
          <p:cNvPr id="13318" name="AutoShape 6"/>
          <p:cNvSpPr>
            <a:spLocks noChangeArrowheads="1"/>
          </p:cNvSpPr>
          <p:nvPr/>
        </p:nvSpPr>
        <p:spPr bwMode="auto">
          <a:xfrm>
            <a:off x="539750" y="1341438"/>
            <a:ext cx="3816350" cy="1728787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Методы формирования</a:t>
            </a:r>
          </a:p>
          <a:p>
            <a:pPr algn="ctr"/>
            <a:r>
              <a:rPr lang="ru-RU"/>
              <a:t>сознания личности</a:t>
            </a:r>
          </a:p>
          <a:p>
            <a:pPr algn="ctr"/>
            <a:r>
              <a:rPr lang="ru-RU"/>
              <a:t>(взглядов, оценок) –</a:t>
            </a:r>
          </a:p>
          <a:p>
            <a:pPr algn="ctr"/>
            <a:r>
              <a:rPr lang="ru-RU"/>
              <a:t> единство сознания и поведения.</a:t>
            </a:r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>
            <a:off x="6588125" y="4005263"/>
            <a:ext cx="2160588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рассказ </a:t>
            </a:r>
          </a:p>
        </p:txBody>
      </p:sp>
      <p:sp>
        <p:nvSpPr>
          <p:cNvPr id="13320" name="Oval 8"/>
          <p:cNvSpPr>
            <a:spLocks noChangeArrowheads="1"/>
          </p:cNvSpPr>
          <p:nvPr/>
        </p:nvSpPr>
        <p:spPr bwMode="auto">
          <a:xfrm>
            <a:off x="4427538" y="5229225"/>
            <a:ext cx="2160587" cy="1223963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объяснение </a:t>
            </a:r>
          </a:p>
        </p:txBody>
      </p:sp>
      <p:sp>
        <p:nvSpPr>
          <p:cNvPr id="13321" name="Oval 9"/>
          <p:cNvSpPr>
            <a:spLocks noChangeArrowheads="1"/>
          </p:cNvSpPr>
          <p:nvPr/>
        </p:nvSpPr>
        <p:spPr bwMode="auto">
          <a:xfrm>
            <a:off x="3708400" y="3573463"/>
            <a:ext cx="2160588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лекция </a:t>
            </a:r>
          </a:p>
        </p:txBody>
      </p:sp>
      <p:sp>
        <p:nvSpPr>
          <p:cNvPr id="13322" name="Oval 10"/>
          <p:cNvSpPr>
            <a:spLocks noChangeArrowheads="1"/>
          </p:cNvSpPr>
          <p:nvPr/>
        </p:nvSpPr>
        <p:spPr bwMode="auto">
          <a:xfrm>
            <a:off x="1763713" y="5084763"/>
            <a:ext cx="2160587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диспут </a:t>
            </a:r>
          </a:p>
        </p:txBody>
      </p:sp>
      <p:sp>
        <p:nvSpPr>
          <p:cNvPr id="13323" name="Oval 11"/>
          <p:cNvSpPr>
            <a:spLocks noChangeArrowheads="1"/>
          </p:cNvSpPr>
          <p:nvPr/>
        </p:nvSpPr>
        <p:spPr bwMode="auto">
          <a:xfrm>
            <a:off x="684213" y="3573463"/>
            <a:ext cx="2160587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беседа </a:t>
            </a:r>
          </a:p>
        </p:txBody>
      </p:sp>
      <p:sp>
        <p:nvSpPr>
          <p:cNvPr id="13324" name="Oval 12"/>
          <p:cNvSpPr>
            <a:spLocks noChangeArrowheads="1"/>
          </p:cNvSpPr>
          <p:nvPr/>
        </p:nvSpPr>
        <p:spPr bwMode="auto">
          <a:xfrm>
            <a:off x="5508625" y="2420938"/>
            <a:ext cx="2160588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пример </a:t>
            </a:r>
          </a:p>
        </p:txBody>
      </p:sp>
      <p:sp>
        <p:nvSpPr>
          <p:cNvPr id="13325" name="Oval 13"/>
          <p:cNvSpPr>
            <a:spLocks noChangeArrowheads="1"/>
          </p:cNvSpPr>
          <p:nvPr/>
        </p:nvSpPr>
        <p:spPr bwMode="auto">
          <a:xfrm>
            <a:off x="6372225" y="908050"/>
            <a:ext cx="2160588" cy="1223963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внушение </a:t>
            </a:r>
          </a:p>
        </p:txBody>
      </p:sp>
      <p:sp>
        <p:nvSpPr>
          <p:cNvPr id="13326" name="Line 14"/>
          <p:cNvSpPr>
            <a:spLocks noChangeShapeType="1"/>
          </p:cNvSpPr>
          <p:nvPr/>
        </p:nvSpPr>
        <p:spPr bwMode="auto">
          <a:xfrm>
            <a:off x="1835150" y="3141663"/>
            <a:ext cx="0" cy="358775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3327" name="Line 15"/>
          <p:cNvSpPr>
            <a:spLocks noChangeShapeType="1"/>
          </p:cNvSpPr>
          <p:nvPr/>
        </p:nvSpPr>
        <p:spPr bwMode="auto">
          <a:xfrm>
            <a:off x="2987675" y="3141663"/>
            <a:ext cx="0" cy="194310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3328" name="Line 16"/>
          <p:cNvSpPr>
            <a:spLocks noChangeShapeType="1"/>
          </p:cNvSpPr>
          <p:nvPr/>
        </p:nvSpPr>
        <p:spPr bwMode="auto">
          <a:xfrm>
            <a:off x="4140200" y="3141663"/>
            <a:ext cx="287338" cy="43180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3329" name="Line 17"/>
          <p:cNvSpPr>
            <a:spLocks noChangeShapeType="1"/>
          </p:cNvSpPr>
          <p:nvPr/>
        </p:nvSpPr>
        <p:spPr bwMode="auto">
          <a:xfrm>
            <a:off x="4356100" y="2636838"/>
            <a:ext cx="1152525" cy="144462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3330" name="Line 18"/>
          <p:cNvSpPr>
            <a:spLocks noChangeShapeType="1"/>
          </p:cNvSpPr>
          <p:nvPr/>
        </p:nvSpPr>
        <p:spPr bwMode="auto">
          <a:xfrm flipV="1">
            <a:off x="4356100" y="1700213"/>
            <a:ext cx="1944688" cy="288925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3331" name="Line 19"/>
          <p:cNvSpPr>
            <a:spLocks noChangeShapeType="1"/>
          </p:cNvSpPr>
          <p:nvPr/>
        </p:nvSpPr>
        <p:spPr bwMode="auto">
          <a:xfrm>
            <a:off x="4284663" y="2997200"/>
            <a:ext cx="2519362" cy="1223963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3332" name="Line 20"/>
          <p:cNvSpPr>
            <a:spLocks noChangeShapeType="1"/>
          </p:cNvSpPr>
          <p:nvPr/>
        </p:nvSpPr>
        <p:spPr bwMode="auto">
          <a:xfrm>
            <a:off x="2987675" y="3141663"/>
            <a:ext cx="1439863" cy="2519362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000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000"/>
                            </p:stCondLst>
                            <p:childTnLst>
                              <p:par>
                                <p:cTn id="5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0"/>
                            </p:stCondLst>
                            <p:childTnLst>
                              <p:par>
                                <p:cTn id="5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8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0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0"/>
                            </p:stCondLst>
                            <p:childTnLst>
                              <p:par>
                                <p:cTn id="6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2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3324" grpId="0" animBg="1"/>
      <p:bldP spid="13325" grpId="0" animBg="1"/>
      <p:bldP spid="13326" grpId="0" animBg="1"/>
      <p:bldP spid="13327" grpId="0" animBg="1"/>
      <p:bldP spid="13328" grpId="0" animBg="1"/>
      <p:bldP spid="13329" grpId="0" animBg="1"/>
      <p:bldP spid="13330" grpId="0" animBg="1"/>
      <p:bldP spid="13331" grpId="0" animBg="1"/>
      <p:bldP spid="1333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8000"/>
                </a:solidFill>
              </a:rPr>
              <a:t>2 группа методов</a:t>
            </a:r>
          </a:p>
        </p:txBody>
      </p:sp>
      <p:sp>
        <p:nvSpPr>
          <p:cNvPr id="14342" name="AutoShape 6"/>
          <p:cNvSpPr>
            <a:spLocks noChangeArrowheads="1"/>
          </p:cNvSpPr>
          <p:nvPr/>
        </p:nvSpPr>
        <p:spPr bwMode="auto">
          <a:xfrm>
            <a:off x="395288" y="4437063"/>
            <a:ext cx="4105275" cy="1871662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Методы организация деятельности,</a:t>
            </a:r>
          </a:p>
          <a:p>
            <a:pPr algn="ctr"/>
            <a:r>
              <a:rPr lang="ru-RU"/>
              <a:t> опыта поведения –</a:t>
            </a:r>
          </a:p>
          <a:p>
            <a:pPr algn="ctr"/>
            <a:r>
              <a:rPr lang="ru-RU"/>
              <a:t> формирование личности </a:t>
            </a:r>
          </a:p>
          <a:p>
            <a:pPr algn="ctr"/>
            <a:r>
              <a:rPr lang="ru-RU"/>
              <a:t>в деятельности</a:t>
            </a:r>
          </a:p>
        </p:txBody>
      </p:sp>
      <p:sp>
        <p:nvSpPr>
          <p:cNvPr id="14343" name="Oval 7"/>
          <p:cNvSpPr>
            <a:spLocks noChangeArrowheads="1"/>
          </p:cNvSpPr>
          <p:nvPr/>
        </p:nvSpPr>
        <p:spPr bwMode="auto">
          <a:xfrm>
            <a:off x="6588125" y="2852738"/>
            <a:ext cx="2160588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упражнение </a:t>
            </a:r>
          </a:p>
        </p:txBody>
      </p:sp>
      <p:sp>
        <p:nvSpPr>
          <p:cNvPr id="14344" name="Oval 8"/>
          <p:cNvSpPr>
            <a:spLocks noChangeArrowheads="1"/>
          </p:cNvSpPr>
          <p:nvPr/>
        </p:nvSpPr>
        <p:spPr bwMode="auto">
          <a:xfrm>
            <a:off x="6084888" y="5084763"/>
            <a:ext cx="2160587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общественное</a:t>
            </a:r>
          </a:p>
          <a:p>
            <a:pPr algn="ctr"/>
            <a:r>
              <a:rPr lang="ru-RU"/>
              <a:t> мнение </a:t>
            </a:r>
          </a:p>
        </p:txBody>
      </p:sp>
      <p:sp>
        <p:nvSpPr>
          <p:cNvPr id="14345" name="Oval 9"/>
          <p:cNvSpPr>
            <a:spLocks noChangeArrowheads="1"/>
          </p:cNvSpPr>
          <p:nvPr/>
        </p:nvSpPr>
        <p:spPr bwMode="auto">
          <a:xfrm>
            <a:off x="1692275" y="2781300"/>
            <a:ext cx="2160588" cy="1223963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воспитывающие </a:t>
            </a:r>
          </a:p>
          <a:p>
            <a:pPr algn="ctr"/>
            <a:r>
              <a:rPr lang="ru-RU"/>
              <a:t>ситуации </a:t>
            </a:r>
          </a:p>
        </p:txBody>
      </p:sp>
      <p:sp>
        <p:nvSpPr>
          <p:cNvPr id="14346" name="Oval 10"/>
          <p:cNvSpPr>
            <a:spLocks noChangeArrowheads="1"/>
          </p:cNvSpPr>
          <p:nvPr/>
        </p:nvSpPr>
        <p:spPr bwMode="auto">
          <a:xfrm>
            <a:off x="2916238" y="1484313"/>
            <a:ext cx="2160587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педагогическое</a:t>
            </a:r>
          </a:p>
          <a:p>
            <a:pPr algn="ctr"/>
            <a:r>
              <a:rPr lang="ru-RU"/>
              <a:t> требование </a:t>
            </a:r>
          </a:p>
        </p:txBody>
      </p:sp>
      <p:sp>
        <p:nvSpPr>
          <p:cNvPr id="14347" name="Oval 11"/>
          <p:cNvSpPr>
            <a:spLocks noChangeArrowheads="1"/>
          </p:cNvSpPr>
          <p:nvPr/>
        </p:nvSpPr>
        <p:spPr bwMode="auto">
          <a:xfrm>
            <a:off x="395288" y="1557338"/>
            <a:ext cx="2160587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приучение </a:t>
            </a:r>
          </a:p>
        </p:txBody>
      </p:sp>
      <p:sp>
        <p:nvSpPr>
          <p:cNvPr id="14348" name="Oval 12"/>
          <p:cNvSpPr>
            <a:spLocks noChangeArrowheads="1"/>
          </p:cNvSpPr>
          <p:nvPr/>
        </p:nvSpPr>
        <p:spPr bwMode="auto">
          <a:xfrm>
            <a:off x="5435600" y="1484313"/>
            <a:ext cx="2160588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инструктаж</a:t>
            </a:r>
          </a:p>
        </p:txBody>
      </p:sp>
      <p:sp>
        <p:nvSpPr>
          <p:cNvPr id="14349" name="Oval 13"/>
          <p:cNvSpPr>
            <a:spLocks noChangeArrowheads="1"/>
          </p:cNvSpPr>
          <p:nvPr/>
        </p:nvSpPr>
        <p:spPr bwMode="auto">
          <a:xfrm>
            <a:off x="4716463" y="3573463"/>
            <a:ext cx="2160587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демонстрация</a:t>
            </a:r>
          </a:p>
        </p:txBody>
      </p:sp>
      <p:sp>
        <p:nvSpPr>
          <p:cNvPr id="14352" name="Line 16"/>
          <p:cNvSpPr>
            <a:spLocks noChangeShapeType="1"/>
          </p:cNvSpPr>
          <p:nvPr/>
        </p:nvSpPr>
        <p:spPr bwMode="auto">
          <a:xfrm flipV="1">
            <a:off x="1258888" y="2781300"/>
            <a:ext cx="0" cy="1655763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353" name="Line 17"/>
          <p:cNvSpPr>
            <a:spLocks noChangeShapeType="1"/>
          </p:cNvSpPr>
          <p:nvPr/>
        </p:nvSpPr>
        <p:spPr bwMode="auto">
          <a:xfrm flipV="1">
            <a:off x="2700338" y="4076700"/>
            <a:ext cx="0" cy="360363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354" name="Line 18"/>
          <p:cNvSpPr>
            <a:spLocks noChangeShapeType="1"/>
          </p:cNvSpPr>
          <p:nvPr/>
        </p:nvSpPr>
        <p:spPr bwMode="auto">
          <a:xfrm flipV="1">
            <a:off x="3995738" y="2708275"/>
            <a:ext cx="71437" cy="165735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355" name="Line 19"/>
          <p:cNvSpPr>
            <a:spLocks noChangeShapeType="1"/>
          </p:cNvSpPr>
          <p:nvPr/>
        </p:nvSpPr>
        <p:spPr bwMode="auto">
          <a:xfrm>
            <a:off x="4500563" y="5949950"/>
            <a:ext cx="1584325" cy="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356" name="Line 20"/>
          <p:cNvSpPr>
            <a:spLocks noChangeShapeType="1"/>
          </p:cNvSpPr>
          <p:nvPr/>
        </p:nvSpPr>
        <p:spPr bwMode="auto">
          <a:xfrm flipV="1">
            <a:off x="4500563" y="4724400"/>
            <a:ext cx="792162" cy="503238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357" name="Line 21"/>
          <p:cNvSpPr>
            <a:spLocks noChangeShapeType="1"/>
          </p:cNvSpPr>
          <p:nvPr/>
        </p:nvSpPr>
        <p:spPr bwMode="auto">
          <a:xfrm flipV="1">
            <a:off x="4211638" y="2565400"/>
            <a:ext cx="1655762" cy="1800225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4358" name="Line 22"/>
          <p:cNvSpPr>
            <a:spLocks noChangeShapeType="1"/>
          </p:cNvSpPr>
          <p:nvPr/>
        </p:nvSpPr>
        <p:spPr bwMode="auto">
          <a:xfrm flipV="1">
            <a:off x="4500563" y="4149725"/>
            <a:ext cx="3167062" cy="1655763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2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0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0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0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000"/>
                            </p:stCondLst>
                            <p:childTnLst>
                              <p:par>
                                <p:cTn id="5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2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3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20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0"/>
                            </p:stCondLst>
                            <p:childTnLst>
                              <p:par>
                                <p:cTn id="5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0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9000"/>
                            </p:stCondLst>
                            <p:childTnLst>
                              <p:par>
                                <p:cTn id="6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 animBg="1"/>
      <p:bldP spid="14343" grpId="0" animBg="1"/>
      <p:bldP spid="14344" grpId="0" animBg="1"/>
      <p:bldP spid="14345" grpId="0" animBg="1"/>
      <p:bldP spid="14346" grpId="0" animBg="1"/>
      <p:bldP spid="14347" grpId="0" animBg="1"/>
      <p:bldP spid="14348" grpId="0" animBg="1"/>
      <p:bldP spid="14349" grpId="0" animBg="1"/>
      <p:bldP spid="14352" grpId="0" animBg="1"/>
      <p:bldP spid="14353" grpId="0" animBg="1"/>
      <p:bldP spid="14354" grpId="0" animBg="1"/>
      <p:bldP spid="14355" grpId="0" animBg="1"/>
      <p:bldP spid="14356" grpId="0" animBg="1"/>
      <p:bldP spid="14357" grpId="0" animBg="1"/>
      <p:bldP spid="1435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8000"/>
                </a:solidFill>
              </a:rPr>
              <a:t>3 группа методов</a:t>
            </a:r>
          </a:p>
        </p:txBody>
      </p:sp>
      <p:sp>
        <p:nvSpPr>
          <p:cNvPr id="15366" name="AutoShape 6"/>
          <p:cNvSpPr>
            <a:spLocks noChangeArrowheads="1"/>
          </p:cNvSpPr>
          <p:nvPr/>
        </p:nvSpPr>
        <p:spPr bwMode="auto">
          <a:xfrm>
            <a:off x="5219700" y="1484313"/>
            <a:ext cx="3240088" cy="1871662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Методы стимулирования </a:t>
            </a:r>
          </a:p>
          <a:p>
            <a:pPr algn="ctr"/>
            <a:r>
              <a:rPr lang="ru-RU"/>
              <a:t>деятельности и поведения</a:t>
            </a:r>
          </a:p>
          <a:p>
            <a:pPr algn="ctr"/>
            <a:r>
              <a:rPr lang="ru-RU"/>
              <a:t> отражают потребностно-</a:t>
            </a:r>
          </a:p>
          <a:p>
            <a:pPr algn="ctr"/>
            <a:r>
              <a:rPr lang="ru-RU"/>
              <a:t>мотивационный компонент </a:t>
            </a:r>
          </a:p>
        </p:txBody>
      </p:sp>
      <p:sp>
        <p:nvSpPr>
          <p:cNvPr id="15367" name="Oval 7"/>
          <p:cNvSpPr>
            <a:spLocks noChangeArrowheads="1"/>
          </p:cNvSpPr>
          <p:nvPr/>
        </p:nvSpPr>
        <p:spPr bwMode="auto">
          <a:xfrm>
            <a:off x="2916238" y="2997200"/>
            <a:ext cx="2160587" cy="1223963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наказание</a:t>
            </a:r>
          </a:p>
          <a:p>
            <a:pPr algn="ctr"/>
            <a:r>
              <a:rPr lang="ru-RU"/>
              <a:t> (осуждение) </a:t>
            </a:r>
          </a:p>
        </p:txBody>
      </p:sp>
      <p:sp>
        <p:nvSpPr>
          <p:cNvPr id="15368" name="Oval 8"/>
          <p:cNvSpPr>
            <a:spLocks noChangeArrowheads="1"/>
          </p:cNvSpPr>
          <p:nvPr/>
        </p:nvSpPr>
        <p:spPr bwMode="auto">
          <a:xfrm>
            <a:off x="1116013" y="1773238"/>
            <a:ext cx="2160587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поощрение </a:t>
            </a:r>
          </a:p>
          <a:p>
            <a:pPr algn="ctr"/>
            <a:r>
              <a:rPr lang="ru-RU"/>
              <a:t>(одобрение) </a:t>
            </a:r>
          </a:p>
        </p:txBody>
      </p:sp>
      <p:sp>
        <p:nvSpPr>
          <p:cNvPr id="15369" name="Oval 9"/>
          <p:cNvSpPr>
            <a:spLocks noChangeArrowheads="1"/>
          </p:cNvSpPr>
          <p:nvPr/>
        </p:nvSpPr>
        <p:spPr bwMode="auto">
          <a:xfrm>
            <a:off x="2051050" y="4508500"/>
            <a:ext cx="2160588" cy="1223963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соревнования</a:t>
            </a:r>
          </a:p>
        </p:txBody>
      </p:sp>
      <p:sp>
        <p:nvSpPr>
          <p:cNvPr id="15370" name="Oval 10"/>
          <p:cNvSpPr>
            <a:spLocks noChangeArrowheads="1"/>
          </p:cNvSpPr>
          <p:nvPr/>
        </p:nvSpPr>
        <p:spPr bwMode="auto">
          <a:xfrm>
            <a:off x="4500563" y="4941888"/>
            <a:ext cx="2160587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познавательные</a:t>
            </a:r>
          </a:p>
          <a:p>
            <a:pPr algn="ctr"/>
            <a:r>
              <a:rPr lang="ru-RU"/>
              <a:t> игры</a:t>
            </a:r>
          </a:p>
        </p:txBody>
      </p:sp>
      <p:sp>
        <p:nvSpPr>
          <p:cNvPr id="15371" name="Oval 11"/>
          <p:cNvSpPr>
            <a:spLocks noChangeArrowheads="1"/>
          </p:cNvSpPr>
          <p:nvPr/>
        </p:nvSpPr>
        <p:spPr bwMode="auto">
          <a:xfrm>
            <a:off x="6227763" y="3789363"/>
            <a:ext cx="2160587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эмоциональное </a:t>
            </a:r>
          </a:p>
          <a:p>
            <a:pPr algn="ctr"/>
            <a:r>
              <a:rPr lang="ru-RU"/>
              <a:t>воздействие</a:t>
            </a:r>
          </a:p>
        </p:txBody>
      </p:sp>
      <p:sp>
        <p:nvSpPr>
          <p:cNvPr id="15372" name="Line 12"/>
          <p:cNvSpPr>
            <a:spLocks noChangeShapeType="1"/>
          </p:cNvSpPr>
          <p:nvPr/>
        </p:nvSpPr>
        <p:spPr bwMode="auto">
          <a:xfrm flipH="1">
            <a:off x="3348038" y="2349500"/>
            <a:ext cx="1800225" cy="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373" name="Line 13"/>
          <p:cNvSpPr>
            <a:spLocks noChangeShapeType="1"/>
          </p:cNvSpPr>
          <p:nvPr/>
        </p:nvSpPr>
        <p:spPr bwMode="auto">
          <a:xfrm flipH="1">
            <a:off x="4211638" y="3357563"/>
            <a:ext cx="1296987" cy="1584325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375" name="Line 15"/>
          <p:cNvSpPr>
            <a:spLocks noChangeShapeType="1"/>
          </p:cNvSpPr>
          <p:nvPr/>
        </p:nvSpPr>
        <p:spPr bwMode="auto">
          <a:xfrm flipH="1">
            <a:off x="4643438" y="2636838"/>
            <a:ext cx="504825" cy="360362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376" name="Line 16"/>
          <p:cNvSpPr>
            <a:spLocks noChangeShapeType="1"/>
          </p:cNvSpPr>
          <p:nvPr/>
        </p:nvSpPr>
        <p:spPr bwMode="auto">
          <a:xfrm flipH="1">
            <a:off x="5795963" y="3357563"/>
            <a:ext cx="0" cy="151130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377" name="Line 17"/>
          <p:cNvSpPr>
            <a:spLocks noChangeShapeType="1"/>
          </p:cNvSpPr>
          <p:nvPr/>
        </p:nvSpPr>
        <p:spPr bwMode="auto">
          <a:xfrm>
            <a:off x="7235825" y="3357563"/>
            <a:ext cx="0" cy="43180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2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0"/>
                            </p:stCondLst>
                            <p:childTnLst>
                              <p:par>
                                <p:cTn id="4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3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2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0"/>
                            </p:stCondLst>
                            <p:childTnLst>
                              <p:par>
                                <p:cTn id="5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2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 animBg="1"/>
      <p:bldP spid="15367" grpId="0" animBg="1"/>
      <p:bldP spid="15368" grpId="0" animBg="1"/>
      <p:bldP spid="15369" grpId="0" animBg="1"/>
      <p:bldP spid="15370" grpId="0" animBg="1"/>
      <p:bldP spid="15371" grpId="0" animBg="1"/>
      <p:bldP spid="15372" grpId="0" animBg="1"/>
      <p:bldP spid="15373" grpId="0" animBg="1"/>
      <p:bldP spid="15375" grpId="0" animBg="1"/>
      <p:bldP spid="15376" grpId="0" animBg="1"/>
      <p:bldP spid="1537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8000"/>
                </a:solidFill>
              </a:rPr>
              <a:t>4 группа методов</a:t>
            </a:r>
          </a:p>
        </p:txBody>
      </p:sp>
      <p:sp>
        <p:nvSpPr>
          <p:cNvPr id="29700" name="AutoShape 4"/>
          <p:cNvSpPr>
            <a:spLocks noChangeArrowheads="1"/>
          </p:cNvSpPr>
          <p:nvPr/>
        </p:nvSpPr>
        <p:spPr bwMode="auto">
          <a:xfrm>
            <a:off x="5508625" y="4005263"/>
            <a:ext cx="3024188" cy="2016125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Методы контроля, </a:t>
            </a:r>
          </a:p>
          <a:p>
            <a:pPr algn="ctr"/>
            <a:r>
              <a:rPr lang="ru-RU"/>
              <a:t>самоконтроля и</a:t>
            </a:r>
          </a:p>
          <a:p>
            <a:pPr algn="ctr"/>
            <a:r>
              <a:rPr lang="ru-RU"/>
              <a:t> самооценки</a:t>
            </a:r>
          </a:p>
        </p:txBody>
      </p:sp>
      <p:sp>
        <p:nvSpPr>
          <p:cNvPr id="29701" name="Oval 5"/>
          <p:cNvSpPr>
            <a:spLocks noChangeArrowheads="1"/>
          </p:cNvSpPr>
          <p:nvPr/>
        </p:nvSpPr>
        <p:spPr bwMode="auto">
          <a:xfrm>
            <a:off x="2700338" y="5084763"/>
            <a:ext cx="2160587" cy="1223962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педагогическое</a:t>
            </a:r>
          </a:p>
          <a:p>
            <a:pPr algn="ctr"/>
            <a:r>
              <a:rPr lang="ru-RU"/>
              <a:t>наблюдение</a:t>
            </a:r>
          </a:p>
        </p:txBody>
      </p:sp>
      <p:sp>
        <p:nvSpPr>
          <p:cNvPr id="29702" name="Oval 6"/>
          <p:cNvSpPr>
            <a:spLocks noChangeArrowheads="1"/>
          </p:cNvSpPr>
          <p:nvPr/>
        </p:nvSpPr>
        <p:spPr bwMode="auto">
          <a:xfrm>
            <a:off x="2771775" y="1628775"/>
            <a:ext cx="2160588" cy="1223963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опросники</a:t>
            </a:r>
          </a:p>
        </p:txBody>
      </p:sp>
      <p:sp>
        <p:nvSpPr>
          <p:cNvPr id="29703" name="Oval 7"/>
          <p:cNvSpPr>
            <a:spLocks noChangeArrowheads="1"/>
          </p:cNvSpPr>
          <p:nvPr/>
        </p:nvSpPr>
        <p:spPr bwMode="auto">
          <a:xfrm>
            <a:off x="5364163" y="2133600"/>
            <a:ext cx="2160587" cy="1223963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диагностика</a:t>
            </a:r>
          </a:p>
        </p:txBody>
      </p:sp>
      <p:sp>
        <p:nvSpPr>
          <p:cNvPr id="29704" name="Oval 8"/>
          <p:cNvSpPr>
            <a:spLocks noChangeArrowheads="1"/>
          </p:cNvSpPr>
          <p:nvPr/>
        </p:nvSpPr>
        <p:spPr bwMode="auto">
          <a:xfrm>
            <a:off x="1476375" y="2997200"/>
            <a:ext cx="2735263" cy="1916113"/>
          </a:xfrm>
          <a:prstGeom prst="ellipse">
            <a:avLst/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выявление причин</a:t>
            </a:r>
          </a:p>
          <a:p>
            <a:pPr algn="ctr"/>
            <a:r>
              <a:rPr lang="ru-RU"/>
              <a:t>отклоняющегося</a:t>
            </a:r>
          </a:p>
          <a:p>
            <a:pPr algn="ctr"/>
            <a:r>
              <a:rPr lang="ru-RU"/>
              <a:t> поведения</a:t>
            </a:r>
          </a:p>
          <a:p>
            <a:pPr algn="ctr"/>
            <a:r>
              <a:rPr lang="ru-RU"/>
              <a:t> посредством бесед</a:t>
            </a:r>
          </a:p>
        </p:txBody>
      </p:sp>
      <p:sp>
        <p:nvSpPr>
          <p:cNvPr id="29705" name="Line 9"/>
          <p:cNvSpPr>
            <a:spLocks noChangeShapeType="1"/>
          </p:cNvSpPr>
          <p:nvPr/>
        </p:nvSpPr>
        <p:spPr bwMode="auto">
          <a:xfrm flipH="1">
            <a:off x="4932363" y="5661025"/>
            <a:ext cx="576262" cy="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9706" name="Line 10"/>
          <p:cNvSpPr>
            <a:spLocks noChangeShapeType="1"/>
          </p:cNvSpPr>
          <p:nvPr/>
        </p:nvSpPr>
        <p:spPr bwMode="auto">
          <a:xfrm flipH="1" flipV="1">
            <a:off x="4211638" y="4365625"/>
            <a:ext cx="1223962" cy="358775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9707" name="Line 11"/>
          <p:cNvSpPr>
            <a:spLocks noChangeShapeType="1"/>
          </p:cNvSpPr>
          <p:nvPr/>
        </p:nvSpPr>
        <p:spPr bwMode="auto">
          <a:xfrm flipH="1" flipV="1">
            <a:off x="4500563" y="2781300"/>
            <a:ext cx="1079500" cy="129540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29708" name="Line 12"/>
          <p:cNvSpPr>
            <a:spLocks noChangeShapeType="1"/>
          </p:cNvSpPr>
          <p:nvPr/>
        </p:nvSpPr>
        <p:spPr bwMode="auto">
          <a:xfrm flipV="1">
            <a:off x="6516688" y="3429000"/>
            <a:ext cx="0" cy="576263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0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0"/>
                            </p:stCondLst>
                            <p:childTnLst>
                              <p:par>
                                <p:cTn id="4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2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 animBg="1"/>
      <p:bldP spid="29701" grpId="0" animBg="1"/>
      <p:bldP spid="29702" grpId="0" animBg="1"/>
      <p:bldP spid="29703" grpId="0" animBg="1"/>
      <p:bldP spid="29704" grpId="0" animBg="1"/>
      <p:bldP spid="29705" grpId="0" animBg="1"/>
      <p:bldP spid="29706" grpId="0" animBg="1"/>
      <p:bldP spid="29707" grpId="0" animBg="1"/>
      <p:bldP spid="2970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4691063" cy="1143000"/>
          </a:xfrm>
        </p:spPr>
        <p:txBody>
          <a:bodyPr/>
          <a:lstStyle/>
          <a:p>
            <a:pPr eaLnBrk="1" hangingPunct="1"/>
            <a:r>
              <a:rPr lang="ru-RU" sz="4000" b="1" smtClean="0">
                <a:solidFill>
                  <a:srgbClr val="008000"/>
                </a:solidFill>
              </a:rPr>
              <a:t>Педагогическое мастерство</a:t>
            </a:r>
            <a:r>
              <a:rPr lang="ru-RU" sz="4000" smtClean="0"/>
              <a:t> 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5508625" y="260350"/>
            <a:ext cx="3095625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– комплекс свойств личности, обеспечивающий высокий уровень самоорганизации профессиональной педагогической деятельности</a:t>
            </a: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468313" y="3284538"/>
            <a:ext cx="42481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b="1">
                <a:solidFill>
                  <a:srgbClr val="008000"/>
                </a:solidFill>
              </a:rPr>
              <a:t>Педагогическое общение 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5508625" y="3716338"/>
            <a:ext cx="3167063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/>
              <a:t>– это профессиональное общение преподавателя с учащимися на уроке и вне его, направленное на создание благоприятного психологического климата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0"/>
                            </p:stCondLst>
                            <p:childTnLst>
                              <p:par>
                                <p:cTn id="13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65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150"/>
                            </p:stCondLst>
                            <p:childTnLst>
                              <p:par>
                                <p:cTn id="28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0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1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  <p:bldP spid="30725" grpId="0"/>
      <p:bldP spid="307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smtClean="0">
                <a:solidFill>
                  <a:srgbClr val="008000"/>
                </a:solidFill>
              </a:rPr>
              <a:t>Функции педагогического общения</a:t>
            </a:r>
            <a:r>
              <a:rPr lang="ru-RU" sz="4000" smtClean="0"/>
              <a:t> </a:t>
            </a:r>
          </a:p>
        </p:txBody>
      </p:sp>
      <p:sp>
        <p:nvSpPr>
          <p:cNvPr id="31764" name="AutoShape 20"/>
          <p:cNvSpPr>
            <a:spLocks noChangeArrowheads="1"/>
          </p:cNvSpPr>
          <p:nvPr/>
        </p:nvSpPr>
        <p:spPr bwMode="auto">
          <a:xfrm>
            <a:off x="971550" y="2349500"/>
            <a:ext cx="2881313" cy="863600"/>
          </a:xfrm>
          <a:prstGeom prst="flowChartTerminator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познание личности </a:t>
            </a:r>
          </a:p>
        </p:txBody>
      </p:sp>
      <p:sp>
        <p:nvSpPr>
          <p:cNvPr id="31765" name="AutoShape 21"/>
          <p:cNvSpPr>
            <a:spLocks noChangeArrowheads="1"/>
          </p:cNvSpPr>
          <p:nvPr/>
        </p:nvSpPr>
        <p:spPr bwMode="auto">
          <a:xfrm>
            <a:off x="971550" y="3644900"/>
            <a:ext cx="2881313" cy="863600"/>
          </a:xfrm>
          <a:prstGeom prst="flowChartTerminator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обмен информацией </a:t>
            </a:r>
          </a:p>
        </p:txBody>
      </p:sp>
      <p:sp>
        <p:nvSpPr>
          <p:cNvPr id="31766" name="AutoShape 22"/>
          <p:cNvSpPr>
            <a:spLocks noChangeArrowheads="1"/>
          </p:cNvSpPr>
          <p:nvPr/>
        </p:nvSpPr>
        <p:spPr bwMode="auto">
          <a:xfrm>
            <a:off x="1042988" y="5013325"/>
            <a:ext cx="2881312" cy="863600"/>
          </a:xfrm>
          <a:prstGeom prst="flowChartTerminator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организация</a:t>
            </a:r>
          </a:p>
          <a:p>
            <a:pPr algn="ctr"/>
            <a:r>
              <a:rPr lang="ru-RU"/>
              <a:t> деятельности </a:t>
            </a:r>
          </a:p>
        </p:txBody>
      </p:sp>
      <p:sp>
        <p:nvSpPr>
          <p:cNvPr id="31767" name="AutoShape 23"/>
          <p:cNvSpPr>
            <a:spLocks noChangeArrowheads="1"/>
          </p:cNvSpPr>
          <p:nvPr/>
        </p:nvSpPr>
        <p:spPr bwMode="auto">
          <a:xfrm>
            <a:off x="5076825" y="4652963"/>
            <a:ext cx="2881313" cy="863600"/>
          </a:xfrm>
          <a:prstGeom prst="flowChartTerminator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самоутверждение </a:t>
            </a:r>
          </a:p>
        </p:txBody>
      </p:sp>
      <p:sp>
        <p:nvSpPr>
          <p:cNvPr id="31768" name="AutoShape 24"/>
          <p:cNvSpPr>
            <a:spLocks noChangeArrowheads="1"/>
          </p:cNvSpPr>
          <p:nvPr/>
        </p:nvSpPr>
        <p:spPr bwMode="auto">
          <a:xfrm>
            <a:off x="5003800" y="3213100"/>
            <a:ext cx="2881313" cy="863600"/>
          </a:xfrm>
          <a:prstGeom prst="flowChartTerminator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сопереживание </a:t>
            </a:r>
          </a:p>
        </p:txBody>
      </p:sp>
      <p:sp>
        <p:nvSpPr>
          <p:cNvPr id="31769" name="AutoShape 25"/>
          <p:cNvSpPr>
            <a:spLocks noChangeArrowheads="1"/>
          </p:cNvSpPr>
          <p:nvPr/>
        </p:nvSpPr>
        <p:spPr bwMode="auto">
          <a:xfrm>
            <a:off x="4932363" y="1844675"/>
            <a:ext cx="2881312" cy="863600"/>
          </a:xfrm>
          <a:prstGeom prst="flowChartTerminator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обмен ролями </a:t>
            </a:r>
          </a:p>
        </p:txBody>
      </p:sp>
      <p:sp>
        <p:nvSpPr>
          <p:cNvPr id="31771" name="AutoShape 27"/>
          <p:cNvSpPr>
            <a:spLocks noChangeArrowheads="1"/>
          </p:cNvSpPr>
          <p:nvPr/>
        </p:nvSpPr>
        <p:spPr bwMode="auto">
          <a:xfrm>
            <a:off x="323850" y="1125538"/>
            <a:ext cx="647700" cy="5256212"/>
          </a:xfrm>
          <a:prstGeom prst="curvedRightArrow">
            <a:avLst>
              <a:gd name="adj1" fmla="val 162304"/>
              <a:gd name="adj2" fmla="val 324608"/>
              <a:gd name="adj3" fmla="val 3333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72" name="AutoShape 28"/>
          <p:cNvSpPr>
            <a:spLocks noChangeArrowheads="1"/>
          </p:cNvSpPr>
          <p:nvPr/>
        </p:nvSpPr>
        <p:spPr bwMode="auto">
          <a:xfrm>
            <a:off x="611188" y="1196975"/>
            <a:ext cx="360362" cy="3382963"/>
          </a:xfrm>
          <a:prstGeom prst="curvedRightArrow">
            <a:avLst>
              <a:gd name="adj1" fmla="val 187754"/>
              <a:gd name="adj2" fmla="val 375507"/>
              <a:gd name="adj3" fmla="val 3333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70" name="AutoShape 26"/>
          <p:cNvSpPr>
            <a:spLocks noChangeArrowheads="1"/>
          </p:cNvSpPr>
          <p:nvPr/>
        </p:nvSpPr>
        <p:spPr bwMode="auto">
          <a:xfrm>
            <a:off x="827088" y="1341438"/>
            <a:ext cx="144462" cy="1727200"/>
          </a:xfrm>
          <a:prstGeom prst="curvedRightArrow">
            <a:avLst>
              <a:gd name="adj1" fmla="val 239122"/>
              <a:gd name="adj2" fmla="val 478243"/>
              <a:gd name="adj3" fmla="val 3333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73" name="AutoShape 29"/>
          <p:cNvSpPr>
            <a:spLocks noChangeArrowheads="1"/>
          </p:cNvSpPr>
          <p:nvPr/>
        </p:nvSpPr>
        <p:spPr bwMode="auto">
          <a:xfrm>
            <a:off x="7885113" y="1196975"/>
            <a:ext cx="792162" cy="4608513"/>
          </a:xfrm>
          <a:prstGeom prst="curvedLeftArrow">
            <a:avLst>
              <a:gd name="adj1" fmla="val 116353"/>
              <a:gd name="adj2" fmla="val 232706"/>
              <a:gd name="adj3" fmla="val 3333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74" name="AutoShape 30"/>
          <p:cNvSpPr>
            <a:spLocks noChangeArrowheads="1"/>
          </p:cNvSpPr>
          <p:nvPr/>
        </p:nvSpPr>
        <p:spPr bwMode="auto">
          <a:xfrm>
            <a:off x="7885113" y="1412875"/>
            <a:ext cx="358775" cy="2447925"/>
          </a:xfrm>
          <a:prstGeom prst="curvedLeftArrow">
            <a:avLst>
              <a:gd name="adj1" fmla="val 136460"/>
              <a:gd name="adj2" fmla="val 272920"/>
              <a:gd name="adj3" fmla="val 3333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75" name="AutoShape 31"/>
          <p:cNvSpPr>
            <a:spLocks noChangeArrowheads="1"/>
          </p:cNvSpPr>
          <p:nvPr/>
        </p:nvSpPr>
        <p:spPr bwMode="auto">
          <a:xfrm>
            <a:off x="7812088" y="1196975"/>
            <a:ext cx="360362" cy="1081088"/>
          </a:xfrm>
          <a:prstGeom prst="curvedLeftArrow">
            <a:avLst>
              <a:gd name="adj1" fmla="val 60000"/>
              <a:gd name="adj2" fmla="val 120000"/>
              <a:gd name="adj3" fmla="val 3333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1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1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1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31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2000"/>
                                        <p:tgtEl>
                                          <p:spTgt spid="31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30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3000"/>
                                        <p:tgtEl>
                                          <p:spTgt spid="31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2000"/>
                                        <p:tgtEl>
                                          <p:spTgt spid="31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000"/>
                                        <p:tgtEl>
                                          <p:spTgt spid="31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0"/>
                            </p:stCondLst>
                            <p:childTnLst>
                              <p:par>
                                <p:cTn id="5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20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64" grpId="0" animBg="1"/>
      <p:bldP spid="31765" grpId="0" animBg="1"/>
      <p:bldP spid="31766" grpId="0" animBg="1"/>
      <p:bldP spid="31767" grpId="0" animBg="1"/>
      <p:bldP spid="31768" grpId="0" animBg="1"/>
      <p:bldP spid="31769" grpId="0" animBg="1"/>
      <p:bldP spid="31771" grpId="0" animBg="1"/>
      <p:bldP spid="31772" grpId="0" animBg="1"/>
      <p:bldP spid="31770" grpId="0" animBg="1"/>
      <p:bldP spid="31773" grpId="0" animBg="1"/>
      <p:bldP spid="31774" grpId="0" animBg="1"/>
      <p:bldP spid="3177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smtClean="0">
                <a:solidFill>
                  <a:srgbClr val="008000"/>
                </a:solidFill>
              </a:rPr>
              <a:t>Структура педагогического общения</a:t>
            </a:r>
            <a:r>
              <a:rPr lang="ru-RU" sz="4000" smtClean="0"/>
              <a:t> </a:t>
            </a:r>
          </a:p>
        </p:txBody>
      </p:sp>
      <p:sp>
        <p:nvSpPr>
          <p:cNvPr id="32772" name="AutoShape 4"/>
          <p:cNvSpPr>
            <a:spLocks noChangeArrowheads="1"/>
          </p:cNvSpPr>
          <p:nvPr/>
        </p:nvSpPr>
        <p:spPr bwMode="auto">
          <a:xfrm>
            <a:off x="971550" y="1916113"/>
            <a:ext cx="3024188" cy="165735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Моделирование </a:t>
            </a:r>
          </a:p>
          <a:p>
            <a:pPr algn="ctr"/>
            <a:r>
              <a:rPr lang="ru-RU"/>
              <a:t>педагогом предстоящего</a:t>
            </a:r>
          </a:p>
          <a:p>
            <a:pPr algn="ctr"/>
            <a:r>
              <a:rPr lang="ru-RU"/>
              <a:t> общения с классом </a:t>
            </a:r>
          </a:p>
          <a:p>
            <a:pPr algn="ctr"/>
            <a:r>
              <a:rPr lang="ru-RU"/>
              <a:t>(прогностический этап) </a:t>
            </a:r>
          </a:p>
        </p:txBody>
      </p:sp>
      <p:sp>
        <p:nvSpPr>
          <p:cNvPr id="32773" name="AutoShape 5"/>
          <p:cNvSpPr>
            <a:spLocks noChangeArrowheads="1"/>
          </p:cNvSpPr>
          <p:nvPr/>
        </p:nvSpPr>
        <p:spPr bwMode="auto">
          <a:xfrm>
            <a:off x="1042988" y="4076700"/>
            <a:ext cx="2879725" cy="1800225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Управление</a:t>
            </a:r>
          </a:p>
          <a:p>
            <a:pPr algn="ctr"/>
            <a:r>
              <a:rPr lang="ru-RU"/>
              <a:t> общением в ходе</a:t>
            </a:r>
          </a:p>
          <a:p>
            <a:pPr algn="ctr"/>
            <a:r>
              <a:rPr lang="ru-RU"/>
              <a:t> педагогического </a:t>
            </a:r>
          </a:p>
          <a:p>
            <a:pPr algn="ctr"/>
            <a:r>
              <a:rPr lang="ru-RU"/>
              <a:t>общения </a:t>
            </a:r>
          </a:p>
        </p:txBody>
      </p:sp>
      <p:sp>
        <p:nvSpPr>
          <p:cNvPr id="32774" name="AutoShape 6"/>
          <p:cNvSpPr>
            <a:spLocks noChangeArrowheads="1"/>
          </p:cNvSpPr>
          <p:nvPr/>
        </p:nvSpPr>
        <p:spPr bwMode="auto">
          <a:xfrm>
            <a:off x="5219700" y="4076700"/>
            <a:ext cx="3240088" cy="1800225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Анализ осуществленной </a:t>
            </a:r>
          </a:p>
          <a:p>
            <a:pPr algn="ctr"/>
            <a:r>
              <a:rPr lang="ru-RU"/>
              <a:t>системы общения и </a:t>
            </a:r>
          </a:p>
          <a:p>
            <a:pPr algn="ctr"/>
            <a:r>
              <a:rPr lang="ru-RU"/>
              <a:t>моделирование ее </a:t>
            </a:r>
          </a:p>
          <a:p>
            <a:pPr algn="ctr"/>
            <a:r>
              <a:rPr lang="ru-RU"/>
              <a:t>на предстоящую </a:t>
            </a:r>
          </a:p>
          <a:p>
            <a:pPr algn="ctr"/>
            <a:r>
              <a:rPr lang="ru-RU"/>
              <a:t>деятельность </a:t>
            </a:r>
          </a:p>
        </p:txBody>
      </p:sp>
      <p:sp>
        <p:nvSpPr>
          <p:cNvPr id="32775" name="AutoShape 7"/>
          <p:cNvSpPr>
            <a:spLocks noChangeArrowheads="1"/>
          </p:cNvSpPr>
          <p:nvPr/>
        </p:nvSpPr>
        <p:spPr bwMode="auto">
          <a:xfrm>
            <a:off x="5219700" y="1916113"/>
            <a:ext cx="3240088" cy="187325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Организация</a:t>
            </a:r>
          </a:p>
          <a:p>
            <a:pPr algn="ctr"/>
            <a:r>
              <a:rPr lang="ru-RU"/>
              <a:t>непосредственного</a:t>
            </a:r>
          </a:p>
          <a:p>
            <a:pPr algn="ctr"/>
            <a:r>
              <a:rPr lang="ru-RU"/>
              <a:t> общения в момент </a:t>
            </a:r>
          </a:p>
          <a:p>
            <a:pPr algn="ctr"/>
            <a:r>
              <a:rPr lang="ru-RU"/>
              <a:t>начального взаимодействия </a:t>
            </a:r>
          </a:p>
          <a:p>
            <a:pPr algn="ctr"/>
            <a:r>
              <a:rPr lang="ru-RU"/>
              <a:t>(коммуникативная атака) </a:t>
            </a:r>
          </a:p>
        </p:txBody>
      </p:sp>
      <p:sp>
        <p:nvSpPr>
          <p:cNvPr id="32776" name="AutoShape 8"/>
          <p:cNvSpPr>
            <a:spLocks noChangeArrowheads="1"/>
          </p:cNvSpPr>
          <p:nvPr/>
        </p:nvSpPr>
        <p:spPr bwMode="auto">
          <a:xfrm rot="-2755690">
            <a:off x="3851275" y="3213101"/>
            <a:ext cx="1398587" cy="1439862"/>
          </a:xfrm>
          <a:custGeom>
            <a:avLst/>
            <a:gdLst>
              <a:gd name="T0" fmla="*/ 1398587 w 21600"/>
              <a:gd name="T1" fmla="*/ 719931 h 21600"/>
              <a:gd name="T2" fmla="*/ 699294 w 21600"/>
              <a:gd name="T3" fmla="*/ 1439862 h 21600"/>
              <a:gd name="T4" fmla="*/ 0 w 21600"/>
              <a:gd name="T5" fmla="*/ 719931 h 21600"/>
              <a:gd name="T6" fmla="*/ 699294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5400 w 21600"/>
              <a:gd name="T13" fmla="*/ 5400 h 21600"/>
              <a:gd name="T14" fmla="*/ 162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5400"/>
                </a:moveTo>
                <a:lnTo>
                  <a:pt x="9450" y="5400"/>
                </a:lnTo>
                <a:lnTo>
                  <a:pt x="9450" y="2700"/>
                </a:lnTo>
                <a:lnTo>
                  <a:pt x="8100" y="2700"/>
                </a:lnTo>
                <a:lnTo>
                  <a:pt x="10800" y="0"/>
                </a:lnTo>
                <a:lnTo>
                  <a:pt x="13500" y="2700"/>
                </a:lnTo>
                <a:lnTo>
                  <a:pt x="12150" y="2700"/>
                </a:lnTo>
                <a:lnTo>
                  <a:pt x="12150" y="5400"/>
                </a:lnTo>
                <a:lnTo>
                  <a:pt x="16200" y="5400"/>
                </a:lnTo>
                <a:lnTo>
                  <a:pt x="16200" y="9450"/>
                </a:lnTo>
                <a:lnTo>
                  <a:pt x="18900" y="9450"/>
                </a:lnTo>
                <a:lnTo>
                  <a:pt x="18900" y="8100"/>
                </a:lnTo>
                <a:lnTo>
                  <a:pt x="21600" y="10800"/>
                </a:lnTo>
                <a:lnTo>
                  <a:pt x="18900" y="13500"/>
                </a:lnTo>
                <a:lnTo>
                  <a:pt x="18900" y="12150"/>
                </a:lnTo>
                <a:lnTo>
                  <a:pt x="16200" y="12150"/>
                </a:lnTo>
                <a:lnTo>
                  <a:pt x="16200" y="16200"/>
                </a:lnTo>
                <a:lnTo>
                  <a:pt x="12150" y="16200"/>
                </a:lnTo>
                <a:lnTo>
                  <a:pt x="12150" y="18900"/>
                </a:lnTo>
                <a:lnTo>
                  <a:pt x="13500" y="18900"/>
                </a:lnTo>
                <a:lnTo>
                  <a:pt x="10800" y="21600"/>
                </a:lnTo>
                <a:lnTo>
                  <a:pt x="8100" y="18900"/>
                </a:lnTo>
                <a:lnTo>
                  <a:pt x="9450" y="18900"/>
                </a:lnTo>
                <a:lnTo>
                  <a:pt x="9450" y="16200"/>
                </a:lnTo>
                <a:lnTo>
                  <a:pt x="5400" y="16200"/>
                </a:lnTo>
                <a:lnTo>
                  <a:pt x="5400" y="12150"/>
                </a:lnTo>
                <a:lnTo>
                  <a:pt x="2700" y="12150"/>
                </a:lnTo>
                <a:lnTo>
                  <a:pt x="2700" y="13500"/>
                </a:lnTo>
                <a:lnTo>
                  <a:pt x="0" y="10800"/>
                </a:lnTo>
                <a:lnTo>
                  <a:pt x="2700" y="8100"/>
                </a:lnTo>
                <a:lnTo>
                  <a:pt x="2700" y="9450"/>
                </a:lnTo>
                <a:lnTo>
                  <a:pt x="5400" y="9450"/>
                </a:lnTo>
                <a:close/>
              </a:path>
            </a:pathLst>
          </a:cu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 animBg="1"/>
      <p:bldP spid="32773" grpId="0" animBg="1"/>
      <p:bldP spid="32774" grpId="0" animBg="1"/>
      <p:bldP spid="32775" grpId="0" animBg="1"/>
      <p:bldP spid="3277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4691063" cy="1143000"/>
          </a:xfrm>
        </p:spPr>
        <p:txBody>
          <a:bodyPr/>
          <a:lstStyle/>
          <a:p>
            <a:pPr eaLnBrk="1" hangingPunct="1"/>
            <a:r>
              <a:rPr lang="ru-RU" b="1" smtClean="0">
                <a:solidFill>
                  <a:srgbClr val="008000"/>
                </a:solidFill>
              </a:rPr>
              <a:t>Стили общения</a:t>
            </a:r>
            <a:r>
              <a:rPr lang="ru-RU" smtClean="0"/>
              <a:t> </a:t>
            </a:r>
          </a:p>
        </p:txBody>
      </p:sp>
      <p:sp>
        <p:nvSpPr>
          <p:cNvPr id="33796" name="AutoShape 4"/>
          <p:cNvSpPr>
            <a:spLocks noChangeArrowheads="1"/>
          </p:cNvSpPr>
          <p:nvPr/>
        </p:nvSpPr>
        <p:spPr bwMode="auto">
          <a:xfrm>
            <a:off x="900113" y="1989138"/>
            <a:ext cx="3095625" cy="792162"/>
          </a:xfrm>
          <a:prstGeom prst="flowChartAlternateProcess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Авторитарный стиль </a:t>
            </a:r>
          </a:p>
        </p:txBody>
      </p:sp>
      <p:sp>
        <p:nvSpPr>
          <p:cNvPr id="33797" name="AutoShape 5"/>
          <p:cNvSpPr>
            <a:spLocks noChangeArrowheads="1"/>
          </p:cNvSpPr>
          <p:nvPr/>
        </p:nvSpPr>
        <p:spPr bwMode="auto">
          <a:xfrm>
            <a:off x="900113" y="5157788"/>
            <a:ext cx="3095625" cy="792162"/>
          </a:xfrm>
          <a:prstGeom prst="flowChartAlternateProcess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Либеральный стиль </a:t>
            </a:r>
          </a:p>
        </p:txBody>
      </p:sp>
      <p:sp>
        <p:nvSpPr>
          <p:cNvPr id="33798" name="AutoShape 6"/>
          <p:cNvSpPr>
            <a:spLocks noChangeArrowheads="1"/>
          </p:cNvSpPr>
          <p:nvPr/>
        </p:nvSpPr>
        <p:spPr bwMode="auto">
          <a:xfrm>
            <a:off x="971550" y="3429000"/>
            <a:ext cx="3095625" cy="792163"/>
          </a:xfrm>
          <a:prstGeom prst="flowChartAlternateProcess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Демократичный стиль </a:t>
            </a:r>
          </a:p>
        </p:txBody>
      </p:sp>
      <p:sp>
        <p:nvSpPr>
          <p:cNvPr id="33799" name="AutoShape 7"/>
          <p:cNvSpPr>
            <a:spLocks noChangeArrowheads="1"/>
          </p:cNvSpPr>
          <p:nvPr/>
        </p:nvSpPr>
        <p:spPr bwMode="auto">
          <a:xfrm>
            <a:off x="5148263" y="260350"/>
            <a:ext cx="3743325" cy="1800225"/>
          </a:xfrm>
          <a:prstGeom prst="wedgeRoundRectCallout">
            <a:avLst>
              <a:gd name="adj1" fmla="val -80194"/>
              <a:gd name="adj2" fmla="val 58111"/>
              <a:gd name="adj3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/>
              <a:t>Определяет направление деятельности группы, указывает, приказывает, пресекает всякую инициативу, подавляет инициативу школьников </a:t>
            </a:r>
          </a:p>
        </p:txBody>
      </p:sp>
      <p:sp>
        <p:nvSpPr>
          <p:cNvPr id="33800" name="AutoShape 8"/>
          <p:cNvSpPr>
            <a:spLocks noChangeArrowheads="1"/>
          </p:cNvSpPr>
          <p:nvPr/>
        </p:nvSpPr>
        <p:spPr bwMode="auto">
          <a:xfrm>
            <a:off x="5148263" y="2205038"/>
            <a:ext cx="3671887" cy="1800225"/>
          </a:xfrm>
          <a:prstGeom prst="wedgeRoundRectCallout">
            <a:avLst>
              <a:gd name="adj1" fmla="val -79704"/>
              <a:gd name="adj2" fmla="val 28306"/>
              <a:gd name="adj3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/>
              <a:t>Проявляется в опоре руководителя на мнение коллектива, педагог советуется со школьниками, активно обсуждает ход работы</a:t>
            </a:r>
          </a:p>
        </p:txBody>
      </p:sp>
      <p:sp>
        <p:nvSpPr>
          <p:cNvPr id="33801" name="AutoShape 9"/>
          <p:cNvSpPr>
            <a:spLocks noChangeArrowheads="1"/>
          </p:cNvSpPr>
          <p:nvPr/>
        </p:nvSpPr>
        <p:spPr bwMode="auto">
          <a:xfrm>
            <a:off x="5076825" y="4221163"/>
            <a:ext cx="3744913" cy="2447925"/>
          </a:xfrm>
          <a:prstGeom prst="wedgeRoundRectCallout">
            <a:avLst>
              <a:gd name="adj1" fmla="val -79884"/>
              <a:gd name="adj2" fmla="val -1880"/>
              <a:gd name="adj3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/>
              <a:t>Анархический, попустительский. Учитель не вмешивается в жизнь коллектива, не проявляет активности. Педагог фактически самоустраняется от ответственности за происходящего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 animBg="1"/>
      <p:bldP spid="33797" grpId="0" animBg="1"/>
      <p:bldP spid="33798" grpId="0" animBg="1"/>
      <p:bldP spid="33799" grpId="0" animBg="1"/>
      <p:bldP spid="33800" grpId="0" animBg="1"/>
      <p:bldP spid="3380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solidFill>
                  <a:srgbClr val="008000"/>
                </a:solidFill>
              </a:rPr>
              <a:t>Коллектив 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835150" y="1341438"/>
            <a:ext cx="597693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/>
              <a:t>коллективом называется объединение воспитанников (учеников), отличающееся рядом </a:t>
            </a:r>
            <a:r>
              <a:rPr lang="ru-RU" sz="2400" b="1">
                <a:solidFill>
                  <a:srgbClr val="008000"/>
                </a:solidFill>
              </a:rPr>
              <a:t>признаков</a:t>
            </a:r>
            <a:r>
              <a:rPr lang="ru-RU" sz="2400"/>
              <a:t>: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3348038" y="2924175"/>
            <a:ext cx="2447925" cy="10810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- общий выборный </a:t>
            </a:r>
          </a:p>
          <a:p>
            <a:pPr algn="ctr"/>
            <a:r>
              <a:rPr lang="ru-RU"/>
              <a:t>руководящий орган</a:t>
            </a:r>
          </a:p>
        </p:txBody>
      </p:sp>
      <p:sp>
        <p:nvSpPr>
          <p:cNvPr id="34826" name="Rectangle 10"/>
          <p:cNvSpPr>
            <a:spLocks noChangeArrowheads="1"/>
          </p:cNvSpPr>
          <p:nvPr/>
        </p:nvSpPr>
        <p:spPr bwMode="auto">
          <a:xfrm>
            <a:off x="611188" y="2924175"/>
            <a:ext cx="2232025" cy="914400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- общая организация</a:t>
            </a:r>
          </a:p>
          <a:p>
            <a:pPr algn="ctr"/>
            <a:r>
              <a:rPr lang="ru-RU"/>
              <a:t>деятельности</a:t>
            </a:r>
          </a:p>
        </p:txBody>
      </p:sp>
      <p:sp>
        <p:nvSpPr>
          <p:cNvPr id="34827" name="Rectangle 11"/>
          <p:cNvSpPr>
            <a:spLocks noChangeArrowheads="1"/>
          </p:cNvSpPr>
          <p:nvPr/>
        </p:nvSpPr>
        <p:spPr bwMode="auto">
          <a:xfrm>
            <a:off x="539750" y="4581525"/>
            <a:ext cx="2305050" cy="1368425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- общая совместная </a:t>
            </a:r>
          </a:p>
          <a:p>
            <a:pPr algn="ctr"/>
            <a:r>
              <a:rPr lang="ru-RU"/>
              <a:t>деятельность для </a:t>
            </a:r>
          </a:p>
          <a:p>
            <a:pPr algn="ctr"/>
            <a:r>
              <a:rPr lang="ru-RU"/>
              <a:t>достижения</a:t>
            </a:r>
          </a:p>
          <a:p>
            <a:pPr algn="ctr"/>
            <a:r>
              <a:rPr lang="ru-RU"/>
              <a:t>поставленной цели</a:t>
            </a:r>
          </a:p>
        </p:txBody>
      </p:sp>
      <p:sp>
        <p:nvSpPr>
          <p:cNvPr id="34829" name="Rectangle 13"/>
          <p:cNvSpPr>
            <a:spLocks noChangeArrowheads="1"/>
          </p:cNvSpPr>
          <p:nvPr/>
        </p:nvSpPr>
        <p:spPr bwMode="auto">
          <a:xfrm>
            <a:off x="3348038" y="4797425"/>
            <a:ext cx="2449512" cy="1201738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- отношения </a:t>
            </a:r>
          </a:p>
          <a:p>
            <a:pPr algn="ctr"/>
            <a:r>
              <a:rPr lang="ru-RU"/>
              <a:t>ответственной </a:t>
            </a:r>
          </a:p>
          <a:p>
            <a:pPr algn="ctr"/>
            <a:r>
              <a:rPr lang="ru-RU"/>
              <a:t>зависимости</a:t>
            </a:r>
          </a:p>
        </p:txBody>
      </p:sp>
      <p:sp>
        <p:nvSpPr>
          <p:cNvPr id="34830" name="Rectangle 14"/>
          <p:cNvSpPr>
            <a:spLocks noChangeArrowheads="1"/>
          </p:cNvSpPr>
          <p:nvPr/>
        </p:nvSpPr>
        <p:spPr bwMode="auto">
          <a:xfrm>
            <a:off x="6156325" y="2924175"/>
            <a:ext cx="2159000" cy="792163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- общая социально</a:t>
            </a:r>
          </a:p>
          <a:p>
            <a:pPr algn="ctr"/>
            <a:r>
              <a:rPr lang="ru-RU"/>
              <a:t> значимая цель</a:t>
            </a:r>
          </a:p>
        </p:txBody>
      </p:sp>
      <p:sp>
        <p:nvSpPr>
          <p:cNvPr id="34833" name="Rectangle 17"/>
          <p:cNvSpPr>
            <a:spLocks noChangeArrowheads="1"/>
          </p:cNvSpPr>
          <p:nvPr/>
        </p:nvSpPr>
        <p:spPr bwMode="auto">
          <a:xfrm>
            <a:off x="6156325" y="3860800"/>
            <a:ext cx="2232025" cy="2089150"/>
          </a:xfrm>
          <a:prstGeom prst="rect">
            <a:avLst/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- сплоченность,</a:t>
            </a:r>
          </a:p>
          <a:p>
            <a:pPr algn="ctr"/>
            <a:r>
              <a:rPr lang="ru-RU"/>
              <a:t> характеризующая </a:t>
            </a:r>
          </a:p>
          <a:p>
            <a:pPr algn="ctr"/>
            <a:r>
              <a:rPr lang="ru-RU"/>
              <a:t>взаимопонимание,</a:t>
            </a:r>
          </a:p>
          <a:p>
            <a:pPr algn="ctr"/>
            <a:r>
              <a:rPr lang="ru-RU"/>
              <a:t>защищенность,</a:t>
            </a:r>
          </a:p>
          <a:p>
            <a:pPr algn="ctr"/>
            <a:r>
              <a:rPr lang="ru-RU"/>
              <a:t> «чувство локтя»,</a:t>
            </a:r>
          </a:p>
          <a:p>
            <a:pPr algn="ctr"/>
            <a:r>
              <a:rPr lang="ru-RU"/>
              <a:t> причастность </a:t>
            </a:r>
          </a:p>
          <a:p>
            <a:pPr algn="ctr"/>
            <a:r>
              <a:rPr lang="ru-RU"/>
              <a:t>к коллективу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8" dur="1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9" dur="600" decel="5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0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1" dur="600" decel="100000" autoRev="1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2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3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4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5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9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0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1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6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7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8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0"/>
                            </p:stCondLst>
                            <p:childTnLst>
                              <p:par>
                                <p:cTn id="51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3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4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5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  <p:bldP spid="34821" grpId="0" animBg="1"/>
      <p:bldP spid="34826" grpId="0" animBg="1"/>
      <p:bldP spid="34827" grpId="0" animBg="1"/>
      <p:bldP spid="34829" grpId="0" animBg="1"/>
      <p:bldP spid="34830" grpId="0" animBg="1"/>
      <p:bldP spid="3483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smtClean="0">
                <a:solidFill>
                  <a:srgbClr val="008000"/>
                </a:solidFill>
              </a:rPr>
              <a:t>Стадии формирования коллектива (А.С. Макаренко)</a:t>
            </a:r>
            <a:r>
              <a:rPr lang="ru-RU" sz="4000" smtClean="0"/>
              <a:t> </a:t>
            </a:r>
          </a:p>
        </p:txBody>
      </p:sp>
      <p:sp>
        <p:nvSpPr>
          <p:cNvPr id="35844" name="AutoShape 4"/>
          <p:cNvSpPr>
            <a:spLocks noChangeArrowheads="1"/>
          </p:cNvSpPr>
          <p:nvPr/>
        </p:nvSpPr>
        <p:spPr bwMode="auto">
          <a:xfrm>
            <a:off x="468313" y="2205038"/>
            <a:ext cx="3744912" cy="2016125"/>
          </a:xfrm>
          <a:prstGeom prst="octagon">
            <a:avLst>
              <a:gd name="adj" fmla="val 29287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Первая стадия – </a:t>
            </a:r>
          </a:p>
          <a:p>
            <a:pPr algn="ctr"/>
            <a:r>
              <a:rPr lang="ru-RU"/>
              <a:t>становление коллектива</a:t>
            </a:r>
          </a:p>
          <a:p>
            <a:pPr algn="ctr"/>
            <a:r>
              <a:rPr lang="ru-RU"/>
              <a:t> (стадия первоначального</a:t>
            </a:r>
          </a:p>
          <a:p>
            <a:pPr algn="ctr"/>
            <a:r>
              <a:rPr lang="ru-RU"/>
              <a:t> сплочения)</a:t>
            </a:r>
          </a:p>
        </p:txBody>
      </p:sp>
      <p:sp>
        <p:nvSpPr>
          <p:cNvPr id="35845" name="AutoShape 5"/>
          <p:cNvSpPr>
            <a:spLocks noChangeArrowheads="1"/>
          </p:cNvSpPr>
          <p:nvPr/>
        </p:nvSpPr>
        <p:spPr bwMode="auto">
          <a:xfrm>
            <a:off x="4716463" y="2205038"/>
            <a:ext cx="3744912" cy="2016125"/>
          </a:xfrm>
          <a:prstGeom prst="octagon">
            <a:avLst>
              <a:gd name="adj" fmla="val 29287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Вторая стадия –</a:t>
            </a:r>
          </a:p>
          <a:p>
            <a:pPr algn="ctr"/>
            <a:r>
              <a:rPr lang="ru-RU"/>
              <a:t> усиление влияния актива</a:t>
            </a:r>
          </a:p>
        </p:txBody>
      </p:sp>
      <p:sp>
        <p:nvSpPr>
          <p:cNvPr id="35847" name="AutoShape 7"/>
          <p:cNvSpPr>
            <a:spLocks noChangeArrowheads="1"/>
          </p:cNvSpPr>
          <p:nvPr/>
        </p:nvSpPr>
        <p:spPr bwMode="auto">
          <a:xfrm>
            <a:off x="2627313" y="4508500"/>
            <a:ext cx="3744912" cy="2016125"/>
          </a:xfrm>
          <a:prstGeom prst="octagon">
            <a:avLst>
              <a:gd name="adj" fmla="val 29287"/>
            </a:avLst>
          </a:prstGeom>
          <a:solidFill>
            <a:srgbClr val="CCFFCC"/>
          </a:solidFill>
          <a:ln w="9525">
            <a:solidFill>
              <a:srgbClr val="008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Третья и последующие стадии</a:t>
            </a:r>
          </a:p>
          <a:p>
            <a:pPr algn="ctr"/>
            <a:r>
              <a:rPr lang="ru-RU"/>
              <a:t> характеризуют</a:t>
            </a:r>
          </a:p>
          <a:p>
            <a:pPr algn="ctr"/>
            <a:r>
              <a:rPr lang="ru-RU"/>
              <a:t>расцвет коллектива </a:t>
            </a:r>
          </a:p>
        </p:txBody>
      </p:sp>
      <p:sp>
        <p:nvSpPr>
          <p:cNvPr id="35848" name="AutoShape 8"/>
          <p:cNvSpPr>
            <a:spLocks noChangeArrowheads="1"/>
          </p:cNvSpPr>
          <p:nvPr/>
        </p:nvSpPr>
        <p:spPr bwMode="auto">
          <a:xfrm>
            <a:off x="3635375" y="1844675"/>
            <a:ext cx="1655763" cy="503238"/>
          </a:xfrm>
          <a:prstGeom prst="curvedDownArrow">
            <a:avLst>
              <a:gd name="adj1" fmla="val 65804"/>
              <a:gd name="adj2" fmla="val 131609"/>
              <a:gd name="adj3" fmla="val 3333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49" name="AutoShape 9"/>
          <p:cNvSpPr>
            <a:spLocks noChangeArrowheads="1"/>
          </p:cNvSpPr>
          <p:nvPr/>
        </p:nvSpPr>
        <p:spPr bwMode="auto">
          <a:xfrm rot="2441231">
            <a:off x="7380288" y="3716338"/>
            <a:ext cx="481012" cy="2592387"/>
          </a:xfrm>
          <a:prstGeom prst="curvedLeftArrow">
            <a:avLst>
              <a:gd name="adj1" fmla="val 107789"/>
              <a:gd name="adj2" fmla="val 215578"/>
              <a:gd name="adj3" fmla="val 33333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 animBg="1"/>
      <p:bldP spid="35845" grpId="0" animBg="1"/>
      <p:bldP spid="35847" grpId="0" animBg="1"/>
      <p:bldP spid="35848" grpId="0" animBg="1"/>
      <p:bldP spid="3584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8f7ddc0087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43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smtClean="0">
                <a:solidFill>
                  <a:srgbClr val="008000"/>
                </a:solidFill>
              </a:rPr>
              <a:t>Отношения между личностью и коллективом</a:t>
            </a:r>
            <a:r>
              <a:rPr lang="ru-RU" sz="4000" smtClean="0"/>
              <a:t> </a:t>
            </a: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5795963" y="1989138"/>
            <a:ext cx="2735262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/>
              <a:t>Идеал взаимоотношений – гармонизация личности и коллектива. </a:t>
            </a: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5940425" y="4076700"/>
            <a:ext cx="266382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/>
              <a:t>Личность берет от коллектива оптимальные модели поведения, усваивает целесообразные способы общения и социальный опыт. </a:t>
            </a:r>
          </a:p>
        </p:txBody>
      </p:sp>
      <p:sp>
        <p:nvSpPr>
          <p:cNvPr id="37895" name="AutoShape 7"/>
          <p:cNvSpPr>
            <a:spLocks noChangeArrowheads="1"/>
          </p:cNvSpPr>
          <p:nvPr/>
        </p:nvSpPr>
        <p:spPr bwMode="auto">
          <a:xfrm>
            <a:off x="1042988" y="2060575"/>
            <a:ext cx="3455987" cy="1081088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- личность подчиняется</a:t>
            </a:r>
          </a:p>
          <a:p>
            <a:pPr algn="ctr"/>
            <a:r>
              <a:rPr lang="ru-RU"/>
              <a:t> коллективу (конформизм)</a:t>
            </a:r>
          </a:p>
          <a:p>
            <a:pPr algn="ctr"/>
            <a:endParaRPr lang="ru-RU"/>
          </a:p>
        </p:txBody>
      </p:sp>
      <p:sp>
        <p:nvSpPr>
          <p:cNvPr id="37896" name="AutoShape 8"/>
          <p:cNvSpPr>
            <a:spLocks noChangeArrowheads="1"/>
          </p:cNvSpPr>
          <p:nvPr/>
        </p:nvSpPr>
        <p:spPr bwMode="auto">
          <a:xfrm>
            <a:off x="1042988" y="3429000"/>
            <a:ext cx="3457575" cy="129540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buFontTx/>
              <a:buChar char="-"/>
            </a:pPr>
            <a:r>
              <a:rPr lang="ru-RU"/>
              <a:t>личность и коллектив </a:t>
            </a:r>
          </a:p>
          <a:p>
            <a:pPr algn="ctr"/>
            <a:r>
              <a:rPr lang="ru-RU"/>
              <a:t>находятся в </a:t>
            </a:r>
          </a:p>
          <a:p>
            <a:pPr algn="ctr"/>
            <a:r>
              <a:rPr lang="ru-RU"/>
              <a:t>оптимальных отношениях </a:t>
            </a:r>
          </a:p>
          <a:p>
            <a:pPr algn="ctr"/>
            <a:r>
              <a:rPr lang="ru-RU"/>
              <a:t>(гармония)</a:t>
            </a:r>
          </a:p>
        </p:txBody>
      </p:sp>
      <p:sp>
        <p:nvSpPr>
          <p:cNvPr id="37897" name="AutoShape 9"/>
          <p:cNvSpPr>
            <a:spLocks noChangeArrowheads="1"/>
          </p:cNvSpPr>
          <p:nvPr/>
        </p:nvSpPr>
        <p:spPr bwMode="auto">
          <a:xfrm>
            <a:off x="1116013" y="4941888"/>
            <a:ext cx="3384550" cy="129540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rgbClr val="008000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buFontTx/>
              <a:buChar char="-"/>
            </a:pPr>
            <a:r>
              <a:rPr lang="ru-RU"/>
              <a:t>личность подчиняет</a:t>
            </a:r>
          </a:p>
          <a:p>
            <a:pPr algn="ctr"/>
            <a:r>
              <a:rPr lang="ru-RU"/>
              <a:t> себе коллектив</a:t>
            </a:r>
          </a:p>
          <a:p>
            <a:pPr algn="ctr"/>
            <a:r>
              <a:rPr lang="ru-RU"/>
              <a:t>(нонконформизм)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  <p:bldP spid="37893" grpId="0"/>
      <p:bldP spid="37895" grpId="0" animBg="1"/>
      <p:bldP spid="37896" grpId="0" animBg="1"/>
      <p:bldP spid="37897" grpId="0" animBg="1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884</Words>
  <Application>Microsoft Office PowerPoint</Application>
  <PresentationFormat>Экран (4:3)</PresentationFormat>
  <Paragraphs>229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4" baseType="lpstr">
      <vt:lpstr>Arial</vt:lpstr>
      <vt:lpstr>Calibri</vt:lpstr>
      <vt:lpstr>Оформление по умолчанию</vt:lpstr>
      <vt:lpstr>Сущность воспитания и его место в целостной структуре  педагогического процесса</vt:lpstr>
      <vt:lpstr>Воспитание </vt:lpstr>
      <vt:lpstr>Стороны воспитания</vt:lpstr>
      <vt:lpstr>Противоречия </vt:lpstr>
      <vt:lpstr>Факторы воспитания</vt:lpstr>
      <vt:lpstr>Условия воспитательного процесса</vt:lpstr>
      <vt:lpstr>Принципы воспитания</vt:lpstr>
      <vt:lpstr>Средства воспитания </vt:lpstr>
      <vt:lpstr>Методы воспитания</vt:lpstr>
      <vt:lpstr>Классификация методов воспитания (Ю.К. Бабанский) </vt:lpstr>
      <vt:lpstr>1 группа методов  </vt:lpstr>
      <vt:lpstr>2 группа методов</vt:lpstr>
      <vt:lpstr>3 группа методов</vt:lpstr>
      <vt:lpstr>4 группа методов</vt:lpstr>
      <vt:lpstr>Педагогическое мастерство </vt:lpstr>
      <vt:lpstr>Функции педагогического общения </vt:lpstr>
      <vt:lpstr>Структура педагогического общения </vt:lpstr>
      <vt:lpstr>Стили общения </vt:lpstr>
      <vt:lpstr>Коллектив </vt:lpstr>
      <vt:lpstr>Стадии формирования коллектива (А.С. Макаренко) </vt:lpstr>
      <vt:lpstr>Отношения между личностью и коллективом </vt:lpstr>
    </vt:vector>
  </TitlesOfParts>
  <Company>ZooПарк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Сущность воспитания и его место в целостной структуре  педагогического процесса</dc:title>
  <dc:creator>Tylen'.Inc</dc:creator>
  <cp:lastModifiedBy>Юлия</cp:lastModifiedBy>
  <cp:revision>8</cp:revision>
  <dcterms:created xsi:type="dcterms:W3CDTF">2007-11-10T07:30:25Z</dcterms:created>
  <dcterms:modified xsi:type="dcterms:W3CDTF">2018-11-06T08:03:13Z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0008006c040000000000010250600207f5200358026400</vt:lpwstr>
  </property>
</Properties>
</file>