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sldIdLst>
    <p:sldId id="256" r:id="rId2"/>
    <p:sldId id="292" r:id="rId3"/>
    <p:sldId id="293" r:id="rId4"/>
    <p:sldId id="290" r:id="rId5"/>
    <p:sldId id="298" r:id="rId6"/>
    <p:sldId id="305" r:id="rId7"/>
    <p:sldId id="264" r:id="rId8"/>
    <p:sldId id="301" r:id="rId9"/>
    <p:sldId id="303" r:id="rId10"/>
    <p:sldId id="302" r:id="rId11"/>
    <p:sldId id="294" r:id="rId12"/>
    <p:sldId id="262" r:id="rId13"/>
    <p:sldId id="300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CC"/>
    <a:srgbClr val="66FF99"/>
    <a:srgbClr val="00FF00"/>
    <a:srgbClr val="CC0099"/>
    <a:srgbClr val="66FFFF"/>
    <a:srgbClr val="FFCCFF"/>
    <a:srgbClr val="9900FF"/>
    <a:srgbClr val="FF99CC"/>
    <a:srgbClr val="FACA6A"/>
    <a:srgbClr val="EFEF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999" autoAdjust="0"/>
    <p:restoredTop sz="94664" autoAdjust="0"/>
  </p:normalViewPr>
  <p:slideViewPr>
    <p:cSldViewPr>
      <p:cViewPr varScale="1">
        <p:scale>
          <a:sx n="82" d="100"/>
          <a:sy n="82" d="100"/>
        </p:scale>
        <p:origin x="-7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42C6B-E2A2-4A30-8F72-E0F26DCB02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392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9159F-E490-4F75-BC3B-A9A0C1F3B3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4600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DA235-44EC-4974-9718-DFFAEFEA33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9981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027CB-9A83-466D-9E02-016C707FA5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76625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2429-278F-465E-8983-32C466F56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4671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1A2DB-6F1C-479A-8F08-B89A7BBA88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09819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22462-D64A-468A-80BD-41237FCFD6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64995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FA6-CBFA-4137-8AEB-E311A36B9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7532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8CB17-66AF-49D4-B2B9-47DDAF6E54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9130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32FE-51DA-4B11-8EE2-82EF88398F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4259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32FE-51DA-4B11-8EE2-82EF88398F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94833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32FE-51DA-4B11-8EE2-82EF88398F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8229433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32FE-51DA-4B11-8EE2-82EF88398F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62368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32FE-51DA-4B11-8EE2-82EF88398F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6390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732FE-51DA-4B11-8EE2-82EF88398F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9884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03DE5-25CA-4651-A246-D51743E06D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67692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58E31-FE75-4FE8-96FC-6C8D44A896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9056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69732FE-51DA-4B11-8EE2-82EF88398F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2430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  <p:sldLayoutId id="2147483799" r:id="rId15"/>
    <p:sldLayoutId id="2147483800" r:id="rId16"/>
    <p:sldLayoutId id="214748380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EABCD25C-C3B5-4399-9D27-ABBFF9B9F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9144000" cy="6773334"/>
          </a:xfrm>
          <a:prstGeom prst="rect">
            <a:avLst/>
          </a:prstGeom>
        </p:spPr>
      </p:pic>
      <p:sp>
        <p:nvSpPr>
          <p:cNvPr id="6171" name="WordArt 27"/>
          <p:cNvSpPr>
            <a:spLocks noChangeArrowheads="1" noChangeShapeType="1" noTextEdit="1"/>
          </p:cNvSpPr>
          <p:nvPr/>
        </p:nvSpPr>
        <p:spPr bwMode="auto">
          <a:xfrm>
            <a:off x="609600" y="3733800"/>
            <a:ext cx="8001000" cy="182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3600" kern="10" dirty="0">
              <a:ln w="22225">
                <a:solidFill>
                  <a:srgbClr val="FF0066"/>
                </a:solidFill>
                <a:round/>
                <a:headEnd/>
                <a:tailEnd/>
              </a:ln>
              <a:solidFill>
                <a:srgbClr val="FFFF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/>
            </a:endParaRPr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381000" y="533400"/>
            <a:ext cx="8534400" cy="1905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2400" dirty="0">
              <a:solidFill>
                <a:srgbClr val="800080"/>
              </a:solidFill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99744" y="2311149"/>
            <a:ext cx="6896912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normalizeH="0" baseline="0" dirty="0">
                <a:ln/>
                <a:solidFill>
                  <a:schemeClr val="accent3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Воспитательно – образовательный процесс в старшей группе.</a:t>
            </a:r>
            <a:endParaRPr kumimoji="0" lang="ru-RU" sz="5400" b="1" i="0" u="none" strike="noStrike" normalizeH="0" baseline="0" dirty="0">
              <a:ln/>
              <a:solidFill>
                <a:schemeClr val="accent3"/>
              </a:solidFill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E39774C-1BFB-4D08-896F-687B2DBD0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92" y="90545"/>
            <a:ext cx="1926503" cy="157290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31F300B-5770-433F-B603-E0DC656420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95408">
            <a:off x="6993224" y="229295"/>
            <a:ext cx="1926503" cy="1572904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07303125-6F55-474E-B54C-2DC75DFD2638}"/>
              </a:ext>
            </a:extLst>
          </p:cNvPr>
          <p:cNvSpPr/>
          <p:nvPr/>
        </p:nvSpPr>
        <p:spPr>
          <a:xfrm>
            <a:off x="419100" y="152400"/>
            <a:ext cx="8305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i="1" dirty="0" smtClean="0">
                <a:latin typeface="Georgia" panose="02040502050405020303" pitchFamily="18" charset="0"/>
              </a:rPr>
              <a:t>Ваш </a:t>
            </a:r>
            <a:r>
              <a:rPr lang="ru-RU" sz="4000" i="1" dirty="0">
                <a:latin typeface="Georgia" panose="02040502050405020303" pitchFamily="18" charset="0"/>
              </a:rPr>
              <a:t>ребёнок уникален! Он находится в счастливой поре детства, которая сама по себе самоценна, как этап развития маленького человека. Педагог, бережно поддерживая вашего малыша, даёт возможность ему развиваться, и при том быть счастливым!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0840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D823533-6621-4C92-B3DC-D583FE402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9" y="0"/>
            <a:ext cx="912901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3951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A24A4A9-8DE7-425D-85FF-D24237DEC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2336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D27432A-2F1D-45D6-840E-0E8735EC8921}"/>
              </a:ext>
            </a:extLst>
          </p:cNvPr>
          <p:cNvSpPr/>
          <p:nvPr/>
        </p:nvSpPr>
        <p:spPr>
          <a:xfrm>
            <a:off x="270933" y="2209800"/>
            <a:ext cx="88392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Физическое развитие: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b="1" dirty="0" smtClean="0"/>
              <a:t>Развивать у детей физические качества: координацию, гибкость, общую выносливость, быстроту реакции, скорость одиночных движений, силу.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b="1" dirty="0" smtClean="0"/>
              <a:t> Формировать представления о здоровье, его ценности, полезных привычках, укрепляющих здоровье, о мерах профилактики и охраны здоровья.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b="1" dirty="0" smtClean="0"/>
              <a:t>Формировать осознанную потребность в двигательной активности и физическом совершенствовании, развивать устойчивый интерес к правилам и нормам здорового образа жизни, </a:t>
            </a:r>
            <a:r>
              <a:rPr lang="ru-RU" sz="2000" b="1" dirty="0" err="1" smtClean="0"/>
              <a:t>здоровьесберегающего</a:t>
            </a:r>
            <a:r>
              <a:rPr lang="ru-RU" sz="2000" b="1" dirty="0" smtClean="0"/>
              <a:t> и </a:t>
            </a:r>
            <a:r>
              <a:rPr lang="ru-RU" sz="2000" b="1" dirty="0" err="1" smtClean="0"/>
              <a:t>здоровьеформирующего</a:t>
            </a:r>
            <a:r>
              <a:rPr lang="ru-RU" sz="2000" b="1" dirty="0" smtClean="0"/>
              <a:t> поведения.</a:t>
            </a:r>
            <a:endParaRPr lang="ru-RU" sz="2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8361F23-FD41-46C4-B04B-82B4CFDDB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599" y="1"/>
            <a:ext cx="6324601" cy="2209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695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9B64929-8490-4258-9A86-C993238D060B}"/>
              </a:ext>
            </a:extLst>
          </p:cNvPr>
          <p:cNvSpPr/>
          <p:nvPr/>
        </p:nvSpPr>
        <p:spPr>
          <a:xfrm>
            <a:off x="228600" y="2133600"/>
            <a:ext cx="85344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Georgia" panose="02040502050405020303" pitchFamily="18" charset="0"/>
              </a:rPr>
              <a:t>Познавательное развитие: </a:t>
            </a:r>
            <a:endParaRPr lang="ru-RU" sz="28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ctr"/>
            <a:endParaRPr lang="ru-RU" sz="28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000" b="1" dirty="0" smtClean="0"/>
              <a:t>Обогащать представления о мире природы, о социальном мире, о предметах и объектах рукотворного мира.</a:t>
            </a:r>
          </a:p>
          <a:p>
            <a:pPr algn="ctr"/>
            <a:endParaRPr lang="ru-RU" sz="2000" b="1" dirty="0" smtClean="0"/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000" b="1" dirty="0" smtClean="0"/>
              <a:t>Проявлять познавательную инициативу в разных видах деятельности, уточнение и выдвижение цели, в выполнении и достижении результата.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endParaRPr lang="ru-RU" sz="2000" b="1" dirty="0"/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000" b="1" dirty="0" smtClean="0"/>
              <a:t>Продолжать расширять представления о себе, детском саде и о ближайшем окружении.</a:t>
            </a:r>
            <a:endParaRPr lang="ru-RU" sz="2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EF208D3-39ED-4957-BE01-6DB7A165D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603" y="0"/>
            <a:ext cx="3338513" cy="2229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593CC68-145D-4870-B4B7-4EE27D44A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0"/>
            <a:ext cx="4124325" cy="2366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18697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J0397830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pic>
        <p:nvPicPr>
          <p:cNvPr id="22533" name="Picture 5" descr="FOCU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038600"/>
            <a:ext cx="2819400" cy="2819400"/>
          </a:xfrm>
          <a:prstGeom prst="rect">
            <a:avLst/>
          </a:prstGeom>
          <a:noFill/>
        </p:spPr>
      </p:pic>
      <p:sp>
        <p:nvSpPr>
          <p:cNvPr id="22536" name="AutoShape 8"/>
          <p:cNvSpPr>
            <a:spLocks noChangeArrowheads="1"/>
          </p:cNvSpPr>
          <p:nvPr/>
        </p:nvSpPr>
        <p:spPr bwMode="auto">
          <a:xfrm>
            <a:off x="0" y="304800"/>
            <a:ext cx="9144000" cy="5486400"/>
          </a:xfrm>
          <a:prstGeom prst="star16">
            <a:avLst>
              <a:gd name="adj" fmla="val 37500"/>
            </a:avLst>
          </a:prstGeom>
          <a:solidFill>
            <a:srgbClr val="FFFF00"/>
          </a:solidFill>
          <a:ln w="25400" algn="ctr">
            <a:solidFill>
              <a:srgbClr val="66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2800" dirty="0">
              <a:solidFill>
                <a:srgbClr val="0000CC"/>
              </a:solidFill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209800" y="1219200"/>
            <a:ext cx="4953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Главное, в развитии детей </a:t>
            </a:r>
            <a:r>
              <a:rPr kumimoji="0" lang="ru-RU" b="0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5-7 </a:t>
            </a:r>
            <a:r>
              <a:rPr kumimoji="0" lang="ru-RU" b="0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лет – это их познавательное развитие, расширение кругозора.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все игры, направленные на это дадут хороший результат. Не отвечайте односложно – «да» или «нет». Отвечайте ребенку развернуто, спрашивайте его мнение, заставляйте думать и рассуждать. А почему сейчас зима? Докажи. А почему в лесу нельзя разводить костер. Обоснуй. У детей много неосознанной информации в голове, порой разложить по полочкам ее они не могут. И задача взрослых им в этом помочь.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5" descr="FOCU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24600" y="4038600"/>
            <a:ext cx="2819400" cy="2819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23891"/>
          <a:stretch/>
        </p:blipFill>
        <p:spPr>
          <a:xfrm>
            <a:off x="250449" y="1295400"/>
            <a:ext cx="8686843" cy="350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6049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" r="1286" b="22018"/>
          <a:stretch/>
        </p:blipFill>
        <p:spPr>
          <a:xfrm>
            <a:off x="533400" y="1447800"/>
            <a:ext cx="8324074" cy="36150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697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612" b="22378"/>
          <a:stretch/>
        </p:blipFill>
        <p:spPr>
          <a:xfrm>
            <a:off x="304800" y="1752600"/>
            <a:ext cx="8458200" cy="35602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735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6F2B8071-ED99-4FBA-8451-23BB23D61528}"/>
              </a:ext>
            </a:extLst>
          </p:cNvPr>
          <p:cNvSpPr/>
          <p:nvPr/>
        </p:nvSpPr>
        <p:spPr>
          <a:xfrm>
            <a:off x="190500" y="1691610"/>
            <a:ext cx="88392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Социально – коммуникативное развитие: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b="1" dirty="0" smtClean="0"/>
              <a:t>Развивать добрые чувства, эмоциональную отзывчивость, умение различать настроение и эмоциональное состояние окружающих людей и учитывать это в своем поведение.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ru-RU" sz="2000" b="1" dirty="0" smtClean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b="1" dirty="0" smtClean="0"/>
              <a:t>Воспитывать культуру поведения и общения, привычки следовать правилам культуры, быть вежливым по отношению к людям, сдерживать непосредственные эмоциональные побуждения, если они приносят неудобства окружающим.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ru-RU" sz="2000" b="1" dirty="0" smtClean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b="1" dirty="0" smtClean="0"/>
              <a:t>Развивать положительную самооценку, уверенность в себе, чувство собственного достоинства, желание следовать социально одобряемым нормам поведения, осознание роста своих возможностей и стремление к новым достижениям.</a:t>
            </a:r>
            <a:endParaRPr lang="ru-RU" sz="2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7B53F6A-879B-4B75-B576-128AEA64D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0"/>
            <a:ext cx="6324600" cy="169161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0923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J03978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3" name="AutoShape 9"/>
          <p:cNvSpPr>
            <a:spLocks noChangeArrowheads="1"/>
          </p:cNvSpPr>
          <p:nvPr/>
        </p:nvSpPr>
        <p:spPr bwMode="auto">
          <a:xfrm>
            <a:off x="1752600" y="304800"/>
            <a:ext cx="7391400" cy="4114800"/>
          </a:xfrm>
          <a:prstGeom prst="cloudCallout">
            <a:avLst>
              <a:gd name="adj1" fmla="val -68616"/>
              <a:gd name="adj2" fmla="val 84116"/>
            </a:avLst>
          </a:prstGeom>
          <a:solidFill>
            <a:srgbClr val="FFFF99"/>
          </a:solidFill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endParaRPr lang="ru-RU" sz="1000" dirty="0">
              <a:solidFill>
                <a:srgbClr val="CC0099"/>
              </a:solidFill>
            </a:endParaRPr>
          </a:p>
        </p:txBody>
      </p:sp>
      <p:pic>
        <p:nvPicPr>
          <p:cNvPr id="21512" name="Picture 8" descr="LILTRAI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 rot="-24287939">
            <a:off x="418868" y="3611195"/>
            <a:ext cx="5137315" cy="4387742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819400" y="914400"/>
            <a:ext cx="54102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Важным показателем этого возраста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5-7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лет является оценочное отношение ребенка к себе и другим. Дети могут критически относиться к некоторым своим недостаткам, могут давать личностные характеристики своим сверстникам, подмечать отношения между взрослым и взрослым или взрослым и ребенком. </a:t>
            </a:r>
            <a:r>
              <a:rPr kumimoji="0" lang="ru-RU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родители продолжают оставаться примером для детей. Если родители несут позитивную информацию, если у ребенка на душе хорошо, нет страха, обиды, тревоги, то любую информацию (личностную и интеллектуальную) можно заложить в ребенка.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29B52CA-5814-4CA4-A9CB-23820586B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9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17F163B-D508-43F6-B36D-C1A72E7AEA54}"/>
              </a:ext>
            </a:extLst>
          </p:cNvPr>
          <p:cNvSpPr/>
          <p:nvPr/>
        </p:nvSpPr>
        <p:spPr>
          <a:xfrm>
            <a:off x="213610" y="304800"/>
            <a:ext cx="8686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Дорогие мама и папы! Теперь вы знаете какая большая и серьезная работа предстоит нам в этом году! И для того чтобы она была интересной для всех и плодотворной, нам просто необходима Ваша помощь! Поэтому мы очень просим Вас быть внимательными к нашим повседневным заботам, интересоваться нашими делами, не отказывать в посильной помощи. И тогда обязательно преодолеем все препятствия и станем самыми-самыми лучшими!</a:t>
            </a:r>
          </a:p>
        </p:txBody>
      </p:sp>
    </p:spTree>
    <p:extLst>
      <p:ext uri="{BB962C8B-B14F-4D97-AF65-F5344CB8AC3E}">
        <p14:creationId xmlns="" xmlns:p14="http://schemas.microsoft.com/office/powerpoint/2010/main" val="410360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2128</TotalTime>
  <Words>505</Words>
  <Application>Microsoft Office PowerPoint</Application>
  <PresentationFormat>Экран (4:3)</PresentationFormat>
  <Paragraphs>22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Капля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Алёна</dc:creator>
  <cp:lastModifiedBy>User</cp:lastModifiedBy>
  <cp:revision>129</cp:revision>
  <cp:lastPrinted>1601-01-01T00:00:00Z</cp:lastPrinted>
  <dcterms:created xsi:type="dcterms:W3CDTF">2009-11-21T14:40:28Z</dcterms:created>
  <dcterms:modified xsi:type="dcterms:W3CDTF">2021-12-23T08:28:10Z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