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32"/>
  </p:notesMasterIdLst>
  <p:sldIdLst>
    <p:sldId id="256" r:id="rId3"/>
    <p:sldId id="258" r:id="rId4"/>
    <p:sldId id="266" r:id="rId5"/>
    <p:sldId id="259" r:id="rId6"/>
    <p:sldId id="332" r:id="rId7"/>
    <p:sldId id="260" r:id="rId8"/>
    <p:sldId id="284" r:id="rId9"/>
    <p:sldId id="337" r:id="rId10"/>
    <p:sldId id="285" r:id="rId11"/>
    <p:sldId id="306" r:id="rId12"/>
    <p:sldId id="279" r:id="rId13"/>
    <p:sldId id="338" r:id="rId14"/>
    <p:sldId id="333" r:id="rId15"/>
    <p:sldId id="334" r:id="rId16"/>
    <p:sldId id="339" r:id="rId17"/>
    <p:sldId id="335" r:id="rId18"/>
    <p:sldId id="340" r:id="rId19"/>
    <p:sldId id="336" r:id="rId20"/>
    <p:sldId id="316" r:id="rId21"/>
    <p:sldId id="318" r:id="rId22"/>
    <p:sldId id="312" r:id="rId23"/>
    <p:sldId id="313" r:id="rId24"/>
    <p:sldId id="314" r:id="rId25"/>
    <p:sldId id="315" r:id="rId26"/>
    <p:sldId id="326" r:id="rId27"/>
    <p:sldId id="327" r:id="rId28"/>
    <p:sldId id="328" r:id="rId29"/>
    <p:sldId id="321" r:id="rId30"/>
    <p:sldId id="330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4160AC8-40B4-45E6-A3AD-952D372B148D}">
          <p14:sldIdLst>
            <p14:sldId id="256"/>
            <p14:sldId id="258"/>
            <p14:sldId id="266"/>
            <p14:sldId id="259"/>
            <p14:sldId id="332"/>
            <p14:sldId id="260"/>
            <p14:sldId id="284"/>
            <p14:sldId id="337"/>
            <p14:sldId id="285"/>
            <p14:sldId id="306"/>
            <p14:sldId id="279"/>
            <p14:sldId id="338"/>
            <p14:sldId id="333"/>
            <p14:sldId id="334"/>
            <p14:sldId id="339"/>
            <p14:sldId id="335"/>
            <p14:sldId id="340"/>
            <p14:sldId id="336"/>
            <p14:sldId id="316"/>
            <p14:sldId id="318"/>
            <p14:sldId id="312"/>
            <p14:sldId id="313"/>
            <p14:sldId id="314"/>
            <p14:sldId id="315"/>
            <p14:sldId id="326"/>
            <p14:sldId id="327"/>
            <p14:sldId id="328"/>
            <p14:sldId id="321"/>
            <p14:sldId id="33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FF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81E53B-1D57-4E44-B5DE-B8E596E03AC7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2874C6-010D-48F1-92B0-3081145EFF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149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bujo.bmp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 cap="none" spc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cap="none" spc="0">
                <a:ln w="18415" cmpd="sng">
                  <a:solidFill>
                    <a:srgbClr val="00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ln>
                  <a:noFill/>
                </a:ln>
                <a:solidFill>
                  <a:srgbClr val="0000CC"/>
                </a:solidFill>
              </a:defRPr>
            </a:lvl1pPr>
            <a:lvl2pPr>
              <a:defRPr>
                <a:ln>
                  <a:noFill/>
                </a:ln>
                <a:solidFill>
                  <a:srgbClr val="0000CC"/>
                </a:solidFill>
              </a:defRPr>
            </a:lvl2pPr>
            <a:lvl3pPr>
              <a:defRPr>
                <a:ln>
                  <a:noFill/>
                </a:ln>
                <a:solidFill>
                  <a:srgbClr val="0000CC"/>
                </a:solidFill>
              </a:defRPr>
            </a:lvl3pPr>
            <a:lvl4pPr>
              <a:defRPr>
                <a:ln>
                  <a:noFill/>
                </a:ln>
                <a:solidFill>
                  <a:srgbClr val="0000CC"/>
                </a:solidFill>
              </a:defRPr>
            </a:lvl4pPr>
            <a:lvl5pPr>
              <a:defRPr>
                <a:ln>
                  <a:noFill/>
                </a:ln>
                <a:solidFill>
                  <a:srgbClr val="0000CC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Haga clic para modificar el estilo de título del patrón</a:t>
            </a:r>
            <a:endParaRPr lang="ru-RU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Haga clic para modificar el estilo de texto del patrón</a:t>
            </a:r>
          </a:p>
          <a:p>
            <a:pPr lvl="1"/>
            <a:r>
              <a:rPr lang="ru-RU" smtClean="0"/>
              <a:t>Segundo nivel</a:t>
            </a:r>
          </a:p>
          <a:p>
            <a:pPr lvl="2"/>
            <a:r>
              <a:rPr lang="ru-RU" smtClean="0"/>
              <a:t>Tercer nivel</a:t>
            </a:r>
          </a:p>
          <a:p>
            <a:pPr lvl="3"/>
            <a:r>
              <a:rPr lang="ru-RU" smtClean="0"/>
              <a:t>Cuarto nivel</a:t>
            </a:r>
          </a:p>
          <a:p>
            <a:pPr lvl="4"/>
            <a:r>
              <a:rPr lang="ru-RU" smtClean="0"/>
              <a:t>Quinto nivel</a:t>
            </a:r>
            <a:endParaRPr lang="ru-RU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FCC2A-0209-407F-B3D9-0840C384EB7C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8C029-DB55-4711-BF78-58FBB075B157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0"/>
            <a:ext cx="9144000" cy="7010400"/>
          </a:xfrm>
          <a:prstGeom prst="rect">
            <a:avLst/>
          </a:prstGeom>
          <a:gradFill flip="none" rotWithShape="1">
            <a:gsLst>
              <a:gs pos="100000">
                <a:srgbClr val="03D4A8">
                  <a:alpha val="18000"/>
                </a:srgbClr>
              </a:gs>
              <a:gs pos="25000">
                <a:srgbClr val="21D6E0">
                  <a:alpha val="23000"/>
                </a:srgbClr>
              </a:gs>
              <a:gs pos="75000">
                <a:srgbClr val="0087E6">
                  <a:alpha val="25000"/>
                </a:srgbClr>
              </a:gs>
              <a:gs pos="100000">
                <a:srgbClr val="005CBF">
                  <a:alpha val="25999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go.mail.ru/frame.html?imgurl=http://www.tula.rodgor.ru/pictures/releases/16140/picture-210h.jpg&amp;pageurl=http://www.tula.rodgor.ru/site/releases/health/16140/&amp;id=21387309&amp;iid=5&amp;imgwidth=210&amp;imgheight=167&amp;imgsize=11960&amp;images_links=b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2924944"/>
            <a:ext cx="8373066" cy="1872208"/>
          </a:xfrm>
        </p:spPr>
        <p:txBody>
          <a:bodyPr>
            <a:noAutofit/>
            <a:scene3d>
              <a:camera prst="perspectiveBelow"/>
              <a:lightRig rig="threePt" dir="t"/>
            </a:scene3d>
          </a:bodyPr>
          <a:lstStyle/>
          <a:p>
            <a:r>
              <a:rPr lang="ru-RU" sz="5400" dirty="0" smtClean="0">
                <a:solidFill>
                  <a:srgbClr val="7030A0"/>
                </a:solidFill>
                <a:effectLst/>
              </a:rPr>
              <a:t>«Проблемы заболеваний глаз у </a:t>
            </a:r>
            <a:r>
              <a:rPr lang="ru-RU" sz="5400" dirty="0">
                <a:solidFill>
                  <a:srgbClr val="7030A0"/>
                </a:solidFill>
                <a:effectLst/>
              </a:rPr>
              <a:t>школьников»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012160" y="5013176"/>
            <a:ext cx="2880320" cy="1540566"/>
          </a:xfrm>
        </p:spPr>
        <p:txBody>
          <a:bodyPr>
            <a:normAutofit fontScale="47500" lnSpcReduction="20000"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                                                                                                </a:t>
            </a:r>
          </a:p>
          <a:p>
            <a:endParaRPr lang="ru-RU" sz="2400" b="1" dirty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</a:rPr>
              <a:t>Выполнила:  </a:t>
            </a:r>
          </a:p>
          <a:p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Порубаева</a:t>
            </a:r>
            <a:r>
              <a:rPr lang="ru-RU" sz="2400" b="1" dirty="0" smtClean="0">
                <a:solidFill>
                  <a:schemeClr val="tx1"/>
                </a:solidFill>
              </a:rPr>
              <a:t> Дарья 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у</a:t>
            </a:r>
            <a:r>
              <a:rPr lang="ru-RU" sz="2400" b="1" dirty="0" smtClean="0">
                <a:solidFill>
                  <a:schemeClr val="tx1"/>
                </a:solidFill>
              </a:rPr>
              <a:t>чащаяся  </a:t>
            </a:r>
            <a:r>
              <a:rPr lang="ru-RU" sz="2400" b="1" dirty="0" smtClean="0">
                <a:solidFill>
                  <a:schemeClr val="tx1"/>
                </a:solidFill>
              </a:rPr>
              <a:t>10 </a:t>
            </a:r>
            <a:r>
              <a:rPr lang="ru-RU" sz="2400" b="1" dirty="0" smtClean="0">
                <a:solidFill>
                  <a:schemeClr val="tx1"/>
                </a:solidFill>
              </a:rPr>
              <a:t>А класса                                                                      проверила:</a:t>
            </a:r>
          </a:p>
          <a:p>
            <a:r>
              <a:rPr lang="ru-RU" sz="2400" b="1" dirty="0" err="1" smtClean="0">
                <a:solidFill>
                  <a:schemeClr val="tx1"/>
                </a:solidFill>
              </a:rPr>
              <a:t>Ширнина</a:t>
            </a:r>
            <a:r>
              <a:rPr lang="ru-RU" sz="2400" b="1" dirty="0" smtClean="0">
                <a:solidFill>
                  <a:schemeClr val="tx1"/>
                </a:solidFill>
              </a:rPr>
              <a:t> И.В.</a:t>
            </a:r>
          </a:p>
          <a:p>
            <a:r>
              <a:rPr lang="ru-RU" sz="2400" b="1" dirty="0" smtClean="0">
                <a:solidFill>
                  <a:schemeClr val="tx1"/>
                </a:solidFill>
              </a:rPr>
              <a:t> учитель биологии </a:t>
            </a:r>
          </a:p>
          <a:p>
            <a:r>
              <a:rPr lang="ru-RU" sz="2400" b="1" dirty="0" smtClean="0">
                <a:solidFill>
                  <a:schemeClr val="tx1"/>
                </a:solidFill>
              </a:rPr>
              <a:t>МБОУ СОШ № 5</a:t>
            </a:r>
            <a:endParaRPr lang="ru-RU" sz="2400" b="1" dirty="0" smtClean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9" y="44624"/>
            <a:ext cx="3732415" cy="2592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94096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АКТУАЛЬНОСТЬ</a:t>
            </a:r>
            <a:endParaRPr lang="es-ES" sz="4000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908720"/>
            <a:ext cx="8229600" cy="4525963"/>
          </a:xfrm>
        </p:spPr>
        <p:txBody>
          <a:bodyPr/>
          <a:lstStyle/>
          <a:p>
            <a:pPr marL="0" indent="0">
              <a:lnSpc>
                <a:spcPct val="80000"/>
              </a:lnSpc>
              <a:spcBef>
                <a:spcPts val="700"/>
              </a:spcBef>
              <a:buClr>
                <a:srgbClr val="3333CC"/>
              </a:buClr>
              <a:buSzPct val="60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b="1" dirty="0">
                <a:solidFill>
                  <a:schemeClr val="tx1"/>
                </a:solidFill>
                <a:latin typeface="Times New Roman" pitchFamily="16" charset="0"/>
              </a:rPr>
              <a:t>На сегодняшний день проблема, связанная со снижением остроты зрения занимает одно из первых мест в ряду наиболее распространенных болезней, как среди детей, так и среди взрослых в нашей стране. Быстрый ритм жизни современного общества, большая информационная нагрузка ведут к тому, что люди забывают о необходимости заботиться, о здоровье своем и своих детей. Однако не стоит забывать, что </a:t>
            </a:r>
            <a:r>
              <a:rPr lang="en-US" b="1" dirty="0" smtClean="0">
                <a:solidFill>
                  <a:schemeClr val="tx1"/>
                </a:solidFill>
                <a:latin typeface="Times New Roman" pitchFamily="16" charset="0"/>
              </a:rPr>
              <a:t>9</a:t>
            </a:r>
            <a:r>
              <a:rPr lang="ru-RU" b="1" dirty="0" smtClean="0">
                <a:solidFill>
                  <a:schemeClr val="tx1"/>
                </a:solidFill>
                <a:latin typeface="Times New Roman" pitchFamily="16" charset="0"/>
              </a:rPr>
              <a:t>0</a:t>
            </a:r>
            <a:r>
              <a:rPr lang="ru-RU" b="1" dirty="0">
                <a:solidFill>
                  <a:schemeClr val="tx1"/>
                </a:solidFill>
                <a:latin typeface="Times New Roman" pitchFamily="16" charset="0"/>
              </a:rPr>
              <a:t>% информации об окружающем нас мире мы получаем через органы зрения - глаза.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108575"/>
            <a:ext cx="1987550" cy="174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575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94096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ЦЕЛЬ МОЕЙ РАБОТЫ</a:t>
            </a:r>
            <a:endParaRPr lang="es-ES" sz="4000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95936" y="1196752"/>
            <a:ext cx="4896544" cy="452596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700"/>
              </a:spcBef>
              <a:buClr>
                <a:srgbClr val="3333CC"/>
              </a:buClr>
              <a:buSzPct val="60000"/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3200" dirty="0" smtClean="0"/>
              <a:t>выявить  причины распространенных заболеваний глаз у школьников</a:t>
            </a:r>
          </a:p>
          <a:p>
            <a:pPr>
              <a:lnSpc>
                <a:spcPct val="80000"/>
              </a:lnSpc>
              <a:spcBef>
                <a:spcPts val="700"/>
              </a:spcBef>
              <a:buClr>
                <a:srgbClr val="3333CC"/>
              </a:buClr>
              <a:buSzPct val="60000"/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3200" dirty="0" smtClean="0"/>
              <a:t> изучить простейшие методики по их самостоятельной проверки.</a:t>
            </a:r>
            <a:endParaRPr lang="ru-RU" sz="3200" b="1" dirty="0">
              <a:solidFill>
                <a:schemeClr val="tx1"/>
              </a:solidFill>
              <a:latin typeface="Times New Roman" pitchFamily="1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4176464" cy="3222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076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771800" y="274638"/>
            <a:ext cx="5400600" cy="1143000"/>
          </a:xfrm>
        </p:spPr>
        <p:txBody>
          <a:bodyPr/>
          <a:lstStyle/>
          <a:p>
            <a:r>
              <a:rPr lang="ru-RU" dirty="0" smtClean="0">
                <a:solidFill>
                  <a:srgbClr val="00FFFF"/>
                </a:solidFill>
              </a:rPr>
              <a:t>ЗАДАЧИ</a:t>
            </a:r>
            <a:endParaRPr lang="es-ES" dirty="0">
              <a:solidFill>
                <a:srgbClr val="00FFFF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96594" y="1196752"/>
            <a:ext cx="6090206" cy="5661248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Изучение теоретического материала по теме, изучение различных источников.</a:t>
            </a:r>
          </a:p>
          <a:p>
            <a:pPr lvl="0"/>
            <a:r>
              <a:rPr lang="ru-RU" dirty="0" smtClean="0"/>
              <a:t>Подбор методик  для исследования глаз, их проверки на наличие дефектов, консультации со специалистами.</a:t>
            </a:r>
          </a:p>
          <a:p>
            <a:pPr lvl="0"/>
            <a:r>
              <a:rPr lang="ru-RU" dirty="0" smtClean="0"/>
              <a:t>Запуск проекта в действие: распространение программы исследования глаз и комплексов упражнений для их коррекции.</a:t>
            </a:r>
          </a:p>
          <a:p>
            <a:pPr lvl="0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933056"/>
            <a:ext cx="2489090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213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347864" y="274638"/>
            <a:ext cx="5338936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ПРЕДМЕТ ИССЛЕДОВАНИЯ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91880" y="1600200"/>
            <a:ext cx="5194920" cy="4525963"/>
          </a:xfrm>
        </p:spPr>
        <p:txBody>
          <a:bodyPr>
            <a:normAutofit/>
          </a:bodyPr>
          <a:lstStyle/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/>
              <a:t>глаз, свойства глаза, причины снижения зрения, гимнастика для глаз.</a:t>
            </a: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dirty="0">
              <a:solidFill>
                <a:schemeClr val="tx1"/>
              </a:solidFill>
              <a:latin typeface="Times New Roman" pitchFamily="1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56" y="188640"/>
            <a:ext cx="3076757" cy="38826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58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F0"/>
                </a:solidFill>
              </a:rPr>
              <a:t>ПРАКТИЧЕСКАЯ ЗНАЧИМОСТЬ</a:t>
            </a:r>
            <a:endParaRPr lang="es-ES" dirty="0">
              <a:solidFill>
                <a:srgbClr val="00B0F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259632" y="1196752"/>
            <a:ext cx="7427168" cy="3196952"/>
          </a:xfrm>
        </p:spPr>
        <p:txBody>
          <a:bodyPr>
            <a:normAutofit/>
          </a:bodyPr>
          <a:lstStyle/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dirty="0" smtClean="0"/>
              <a:t>применение полученных знаний для корректировки своего образа жизни, привычек для сохранения органа зрения.</a:t>
            </a: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b="1" dirty="0">
              <a:solidFill>
                <a:srgbClr val="333399"/>
              </a:solidFill>
              <a:latin typeface="Times New Roman" pitchFamily="1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573016"/>
            <a:ext cx="6264696" cy="31634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02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Строение    глаза</a:t>
            </a:r>
            <a:r>
              <a:rPr lang="es-ES" dirty="0" smtClean="0">
                <a:solidFill>
                  <a:srgbClr val="7030A0"/>
                </a:solidFill>
              </a:rPr>
              <a:t> </a:t>
            </a:r>
            <a:endParaRPr lang="es-ES" dirty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96752"/>
            <a:ext cx="7077591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759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Данные медицинского осмотра по параллели 8-ых классов по годам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0430574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Годы обучения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Всего обучающихся</a:t>
                      </a:r>
                    </a:p>
                    <a:p>
                      <a:r>
                        <a:rPr lang="ru-RU" dirty="0" smtClean="0"/>
                        <a:t>( кол-во)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Сниженное зрение</a:t>
                      </a:r>
                    </a:p>
                    <a:p>
                      <a:r>
                        <a:rPr lang="ru-RU" dirty="0" smtClean="0"/>
                        <a:t>( кол-во)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2010-2011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2013-2014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2015-2016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2016-2017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29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8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</a:t>
            </a:r>
            <a:r>
              <a:rPr lang="ru-RU" dirty="0">
                <a:solidFill>
                  <a:srgbClr val="7030A0"/>
                </a:solidFill>
                <a:effectLst/>
              </a:rPr>
              <a:t>Близорукость и дальнозоркость.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5607835" y="1268760"/>
            <a:ext cx="1357322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H="1">
            <a:off x="2411760" y="1340768"/>
            <a:ext cx="122413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79512" y="2197454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                 Близорукость</a:t>
            </a:r>
          </a:p>
          <a:p>
            <a:r>
              <a:rPr lang="ru-RU" sz="1600" dirty="0" smtClean="0"/>
              <a:t>(плохо видит удалённые предметы)</a:t>
            </a:r>
            <a:endParaRPr lang="ru-RU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4572000" y="2197454"/>
            <a:ext cx="4571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                Дальнозоркость</a:t>
            </a:r>
          </a:p>
          <a:p>
            <a:r>
              <a:rPr lang="ru-RU" sz="1600" dirty="0" smtClean="0"/>
              <a:t>(плохо видит близко расположенные предметы)</a:t>
            </a:r>
            <a:endParaRPr lang="ru-RU" sz="1600" dirty="0"/>
          </a:p>
        </p:txBody>
      </p:sp>
      <p:pic>
        <p:nvPicPr>
          <p:cNvPr id="21505" name="Picture 1" descr="C:\Documents and Settings\Школа\Мои документы\Мои рисунки\250px-Hypermetropia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07835" y="2492897"/>
            <a:ext cx="2771028" cy="2736304"/>
          </a:xfrm>
          <a:prstGeom prst="rect">
            <a:avLst/>
          </a:prstGeom>
          <a:noFill/>
        </p:spPr>
      </p:pic>
      <p:pic>
        <p:nvPicPr>
          <p:cNvPr id="21506" name="Picture 2" descr="C:\Documents and Settings\Школа\Мои документы\Мои рисунки\250px-Myopia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780929"/>
            <a:ext cx="2952328" cy="2448272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79511" y="5218974"/>
            <a:ext cx="89644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В качестве оптической системы глаз не является совершенным.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23528" y="5680639"/>
            <a:ext cx="86409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Важно заметить первые признаки ухудшения зрения, чтобы приостановить или замедлить его дальнейшее развитие.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122207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i="1" dirty="0" smtClean="0">
                <a:solidFill>
                  <a:srgbClr val="7030A0"/>
                </a:solidFill>
                <a:latin typeface="Times New Roman" pitchFamily="16" charset="0"/>
              </a:rPr>
              <a:t>Нарушения зрения</a:t>
            </a:r>
            <a:endParaRPr lang="es-ES" dirty="0">
              <a:solidFill>
                <a:srgbClr val="7030A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600201"/>
            <a:ext cx="8352928" cy="2188839"/>
          </a:xfrm>
        </p:spPr>
        <p:txBody>
          <a:bodyPr>
            <a:normAutofit fontScale="25000" lnSpcReduction="20000"/>
          </a:bodyPr>
          <a:lstStyle/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9600" dirty="0">
                <a:solidFill>
                  <a:srgbClr val="333399"/>
                </a:solidFill>
                <a:latin typeface="Times New Roman" pitchFamily="18" charset="0"/>
              </a:rPr>
              <a:t>Глаукома</a:t>
            </a: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9600" dirty="0">
                <a:solidFill>
                  <a:srgbClr val="333399"/>
                </a:solidFill>
                <a:latin typeface="Times New Roman" pitchFamily="18" charset="0"/>
              </a:rPr>
              <a:t>Близорукость</a:t>
            </a: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9600" dirty="0">
                <a:solidFill>
                  <a:srgbClr val="333399"/>
                </a:solidFill>
                <a:latin typeface="Times New Roman" pitchFamily="18" charset="0"/>
              </a:rPr>
              <a:t>Дальнозоркость</a:t>
            </a: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9600" dirty="0">
                <a:solidFill>
                  <a:srgbClr val="333399"/>
                </a:solidFill>
                <a:latin typeface="Times New Roman" pitchFamily="18" charset="0"/>
              </a:rPr>
              <a:t>Астигматизм</a:t>
            </a: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9600" dirty="0">
                <a:solidFill>
                  <a:srgbClr val="333399"/>
                </a:solidFill>
                <a:latin typeface="Times New Roman" pitchFamily="18" charset="0"/>
              </a:rPr>
              <a:t>Косоглазие</a:t>
            </a:r>
          </a:p>
          <a:p>
            <a:pPr marL="0" indent="0">
              <a:buClr>
                <a:srgbClr val="3333CC"/>
              </a:buClr>
              <a:buSzPct val="60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sz="9600" dirty="0" smtClean="0">
              <a:solidFill>
                <a:srgbClr val="333399"/>
              </a:solidFill>
              <a:latin typeface="Times New Roman" pitchFamily="18" charset="0"/>
            </a:endParaRP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dirty="0">
              <a:solidFill>
                <a:srgbClr val="333399"/>
              </a:solidFill>
              <a:latin typeface="Times New Roman" pitchFamily="18" charset="0"/>
            </a:endParaRP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dirty="0" smtClean="0">
              <a:solidFill>
                <a:srgbClr val="333399"/>
              </a:solidFill>
              <a:latin typeface="Times New Roman" pitchFamily="18" charset="0"/>
            </a:endParaRP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dirty="0">
              <a:solidFill>
                <a:srgbClr val="333399"/>
              </a:solidFill>
              <a:latin typeface="Times New Roman" pitchFamily="18" charset="0"/>
            </a:endParaRP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dirty="0" smtClean="0">
              <a:solidFill>
                <a:srgbClr val="333399"/>
              </a:solidFill>
              <a:latin typeface="Times New Roman" pitchFamily="18" charset="0"/>
            </a:endParaRP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dirty="0">
              <a:solidFill>
                <a:srgbClr val="333399"/>
              </a:solidFill>
              <a:latin typeface="Times New Roman" pitchFamily="18" charset="0"/>
            </a:endParaRP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dirty="0" smtClean="0">
              <a:solidFill>
                <a:srgbClr val="333399"/>
              </a:solidFill>
              <a:latin typeface="Times New Roman" pitchFamily="18" charset="0"/>
            </a:endParaRP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dirty="0">
              <a:solidFill>
                <a:srgbClr val="333399"/>
              </a:solidFill>
              <a:latin typeface="Times New Roman" pitchFamily="18" charset="0"/>
            </a:endParaRPr>
          </a:p>
          <a:p>
            <a:pPr marL="0" indent="0">
              <a:buClr>
                <a:srgbClr val="3333CC"/>
              </a:buClr>
              <a:buSzPct val="60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dirty="0" smtClean="0">
              <a:solidFill>
                <a:srgbClr val="333399"/>
              </a:solidFill>
              <a:latin typeface="Times New Roman" pitchFamily="18" charset="0"/>
            </a:endParaRPr>
          </a:p>
          <a:p>
            <a:pPr marL="341313" indent="-341313">
              <a:spcBef>
                <a:spcPts val="700"/>
              </a:spcBef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9600" dirty="0">
                <a:solidFill>
                  <a:srgbClr val="333399"/>
                </a:solidFill>
                <a:latin typeface="Times New Roman" pitchFamily="18" charset="0"/>
              </a:rPr>
              <a:t>покраснение глаз</a:t>
            </a:r>
          </a:p>
          <a:p>
            <a:pPr marL="341313" indent="-341313">
              <a:spcBef>
                <a:spcPts val="700"/>
              </a:spcBef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9600" dirty="0">
                <a:solidFill>
                  <a:srgbClr val="333399"/>
                </a:solidFill>
                <a:latin typeface="Times New Roman" pitchFamily="18" charset="0"/>
              </a:rPr>
              <a:t>снижение остроты зрения</a:t>
            </a:r>
          </a:p>
          <a:p>
            <a:pPr marL="341313" indent="-341313">
              <a:spcBef>
                <a:spcPts val="700"/>
              </a:spcBef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9600" dirty="0">
                <a:solidFill>
                  <a:srgbClr val="333399"/>
                </a:solidFill>
                <a:latin typeface="Times New Roman" pitchFamily="18" charset="0"/>
              </a:rPr>
              <a:t> двоение предметов</a:t>
            </a:r>
          </a:p>
          <a:p>
            <a:pPr marL="341313" indent="-341313">
              <a:spcBef>
                <a:spcPts val="700"/>
              </a:spcBef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9600" dirty="0">
                <a:solidFill>
                  <a:srgbClr val="333399"/>
                </a:solidFill>
                <a:latin typeface="Times New Roman" pitchFamily="18" charset="0"/>
              </a:rPr>
              <a:t>боли в области глазниц и лба</a:t>
            </a:r>
          </a:p>
          <a:p>
            <a:pPr marL="341313" indent="-341313">
              <a:spcBef>
                <a:spcPts val="700"/>
              </a:spcBef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9600" dirty="0">
                <a:solidFill>
                  <a:srgbClr val="333399"/>
                </a:solidFill>
                <a:latin typeface="Times New Roman" pitchFamily="18" charset="0"/>
              </a:rPr>
              <a:t>чувство жжения в глазах</a:t>
            </a:r>
          </a:p>
          <a:p>
            <a:pPr marL="341313" indent="-341313">
              <a:buClr>
                <a:srgbClr val="3333CC"/>
              </a:buClr>
              <a:buSzPct val="60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dirty="0">
              <a:solidFill>
                <a:srgbClr val="333399"/>
              </a:solidFill>
              <a:latin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3789040"/>
            <a:ext cx="82778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Первые признаки  нарушения зрения</a:t>
            </a:r>
            <a:endParaRPr lang="ru-RU" sz="3200" dirty="0"/>
          </a:p>
        </p:txBody>
      </p:sp>
      <p:pic>
        <p:nvPicPr>
          <p:cNvPr id="2050" name="Picture 2" descr="C:\Documents and Settings\Admin\Мои документы\зр\59177727117178097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357883"/>
            <a:ext cx="3618383" cy="24311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Admin\Мои документы\зр\406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214" y="4437112"/>
            <a:ext cx="2841826" cy="2113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63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07504" y="44624"/>
            <a:ext cx="7128792" cy="5886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                      </a:t>
            </a:r>
            <a:r>
              <a:rPr lang="ru-RU" sz="2400" b="1" dirty="0" smtClean="0">
                <a:solidFill>
                  <a:srgbClr val="FF0000"/>
                </a:solidFill>
              </a:rPr>
              <a:t>   Анкета</a:t>
            </a:r>
            <a:r>
              <a:rPr lang="ru-RU" sz="2400" b="1" dirty="0">
                <a:solidFill>
                  <a:srgbClr val="FF0000"/>
                </a:solidFill>
              </a:rPr>
              <a:t>.</a:t>
            </a:r>
            <a:endParaRPr lang="ru-RU" sz="2400" dirty="0">
              <a:solidFill>
                <a:srgbClr val="FF0000"/>
              </a:solidFill>
            </a:endParaRPr>
          </a:p>
          <a:p>
            <a:r>
              <a:rPr lang="ru-RU" i="1" dirty="0"/>
              <a:t>Фамилия, имя ,  год рождения и класс</a:t>
            </a:r>
          </a:p>
          <a:p>
            <a:pPr lvl="0"/>
            <a:r>
              <a:rPr lang="ru-RU" b="1" dirty="0" smtClean="0"/>
              <a:t>Хорошее ли у тебя зрение? </a:t>
            </a:r>
            <a:endParaRPr lang="ru-RU" b="1" dirty="0"/>
          </a:p>
          <a:p>
            <a:r>
              <a:rPr lang="ru-RU" dirty="0" smtClean="0"/>
              <a:t>……………………………………………..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b="1" dirty="0" smtClean="0"/>
              <a:t>Носишь ли ты очки?</a:t>
            </a:r>
            <a:endParaRPr lang="ru-RU" b="1" dirty="0"/>
          </a:p>
          <a:p>
            <a:r>
              <a:rPr lang="ru-RU" dirty="0" smtClean="0"/>
              <a:t>………………………………………………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b="1" dirty="0" smtClean="0"/>
              <a:t>Носят ли очки твои родители?</a:t>
            </a:r>
            <a:endParaRPr lang="ru-RU" b="1" dirty="0"/>
          </a:p>
          <a:p>
            <a:r>
              <a:rPr lang="ru-RU" b="1" dirty="0" smtClean="0"/>
              <a:t>………………………………………………..</a:t>
            </a:r>
          </a:p>
          <a:p>
            <a:r>
              <a:rPr lang="ru-RU" b="1" dirty="0" smtClean="0"/>
              <a:t>Сколько времени  ты тратишь на выполнение домашнего</a:t>
            </a:r>
          </a:p>
          <a:p>
            <a:r>
              <a:rPr lang="ru-RU" b="1" dirty="0" smtClean="0"/>
              <a:t> задания?</a:t>
            </a:r>
            <a:endParaRPr lang="ru-RU" b="1" dirty="0"/>
          </a:p>
          <a:p>
            <a:r>
              <a:rPr lang="ru-RU" b="1" dirty="0" smtClean="0"/>
              <a:t>……………………………………………………..</a:t>
            </a:r>
          </a:p>
          <a:p>
            <a:r>
              <a:rPr lang="ru-RU" b="1" dirty="0" smtClean="0"/>
              <a:t>Делаешь ли ты гимнастику для глаз?</a:t>
            </a:r>
            <a:endParaRPr lang="ru-RU" b="1" dirty="0"/>
          </a:p>
          <a:p>
            <a:r>
              <a:rPr lang="ru-RU" dirty="0" smtClean="0"/>
              <a:t>………………………………………………………………</a:t>
            </a:r>
            <a:endParaRPr lang="ru-RU" dirty="0"/>
          </a:p>
          <a:p>
            <a:r>
              <a:rPr lang="ru-RU" b="1" dirty="0"/>
              <a:t> </a:t>
            </a:r>
            <a:r>
              <a:rPr lang="ru-RU" b="1" dirty="0" smtClean="0"/>
              <a:t>  Есть ли у тебя на рабочем столе настольная лампа?</a:t>
            </a:r>
            <a:endParaRPr lang="ru-RU" b="1" dirty="0"/>
          </a:p>
          <a:p>
            <a:r>
              <a:rPr lang="ru-RU" sz="1050" dirty="0" smtClean="0"/>
              <a:t>………………………………………………………………………………………………………………………………………………………..</a:t>
            </a:r>
            <a:endParaRPr lang="ru-RU" sz="1050" dirty="0"/>
          </a:p>
          <a:p>
            <a:r>
              <a:rPr lang="ru-RU" b="1" dirty="0"/>
              <a:t> </a:t>
            </a:r>
            <a:r>
              <a:rPr lang="ru-RU" b="1" dirty="0" smtClean="0"/>
              <a:t> </a:t>
            </a:r>
            <a:r>
              <a:rPr lang="ru-RU" b="1" dirty="0"/>
              <a:t>Сколько времени Вы проводите за компьютером:</a:t>
            </a:r>
          </a:p>
          <a:p>
            <a:r>
              <a:rPr lang="ru-RU" b="1" dirty="0" smtClean="0"/>
              <a:t>………………………………………………………………………………….</a:t>
            </a:r>
          </a:p>
          <a:p>
            <a:r>
              <a:rPr lang="ru-RU" b="1" dirty="0" smtClean="0"/>
              <a:t>Вызывает </a:t>
            </a:r>
            <a:r>
              <a:rPr lang="ru-RU" b="1" dirty="0"/>
              <a:t>ли у Вас работа за компьютером раздражение глаз (покраснение, жжение, зуд, чувство «песка» под веками):</a:t>
            </a:r>
          </a:p>
          <a:p>
            <a:r>
              <a:rPr lang="ru-RU" dirty="0" smtClean="0"/>
              <a:t>………………………………………………………………………………………………..</a:t>
            </a:r>
            <a:endParaRPr lang="ru-RU" dirty="0"/>
          </a:p>
          <a:p>
            <a:r>
              <a:rPr lang="ru-RU" dirty="0"/>
              <a:t>  </a:t>
            </a:r>
            <a:r>
              <a:rPr lang="ru-RU" b="1" dirty="0" smtClean="0"/>
              <a:t>Кто такой офтальмолог? </a:t>
            </a:r>
            <a:endParaRPr lang="ru-RU" b="1" dirty="0"/>
          </a:p>
        </p:txBody>
      </p:sp>
      <p:pic>
        <p:nvPicPr>
          <p:cNvPr id="7" name="Рисунок 6" descr="IMG_20180116_111356_HD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188640"/>
            <a:ext cx="2976331" cy="2232248"/>
          </a:xfrm>
          <a:prstGeom prst="rect">
            <a:avLst/>
          </a:prstGeom>
        </p:spPr>
      </p:pic>
      <p:pic>
        <p:nvPicPr>
          <p:cNvPr id="8" name="Рисунок 7" descr="IMG_20180116_111940_HD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2852936"/>
            <a:ext cx="2904323" cy="2178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Тест на выявление близорукости или дальнозоркости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529700"/>
            <a:ext cx="5790805" cy="4563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553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Тест на выявление близорукости или дальнозоркости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88841"/>
          <a:ext cx="8229600" cy="2160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1192770">
                <a:tc>
                  <a:txBody>
                    <a:bodyPr/>
                    <a:lstStyle/>
                    <a:p>
                      <a:r>
                        <a:rPr lang="ru-RU" dirty="0" smtClean="0"/>
                        <a:t>класс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Фон красный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Фон зеленый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Одинаково видели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Всего принимали участие</a:t>
                      </a:r>
                      <a:endParaRPr lang="ru-RU" dirty="0"/>
                    </a:p>
                  </a:txBody>
                  <a:tcPr/>
                </a:tc>
              </a:tr>
              <a:tr h="483734">
                <a:tc>
                  <a:txBody>
                    <a:bodyPr/>
                    <a:lstStyle/>
                    <a:p>
                      <a:r>
                        <a:rPr lang="ru-RU" dirty="0" smtClean="0"/>
                        <a:t>8 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</a:t>
                      </a:r>
                      <a:endParaRPr lang="ru-RU" dirty="0"/>
                    </a:p>
                  </a:txBody>
                  <a:tcPr/>
                </a:tc>
              </a:tr>
              <a:tr h="483734">
                <a:tc>
                  <a:txBody>
                    <a:bodyPr/>
                    <a:lstStyle/>
                    <a:p>
                      <a:r>
                        <a:rPr lang="ru-RU" dirty="0" smtClean="0"/>
                        <a:t>8 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22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Исследование аккомодации глаза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700808"/>
          <a:ext cx="8229600" cy="18722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624069">
                <a:tc>
                  <a:txBody>
                    <a:bodyPr/>
                    <a:lstStyle/>
                    <a:p>
                      <a:r>
                        <a:rPr lang="ru-RU" dirty="0" smtClean="0"/>
                        <a:t>класс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изменяется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 изменяется</a:t>
                      </a:r>
                      <a:endParaRPr lang="ru-RU" dirty="0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dirty="0" smtClean="0"/>
                        <a:t>8 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--</a:t>
                      </a:r>
                      <a:endParaRPr lang="ru-RU" dirty="0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r>
                        <a:rPr lang="ru-RU" baseline="0" dirty="0" smtClean="0"/>
                        <a:t> 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--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Тест на выявление астигматизма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46958"/>
            <a:ext cx="388843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749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Исследование астигматизма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28799"/>
          <a:ext cx="8229600" cy="2304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768086">
                <a:tc>
                  <a:txBody>
                    <a:bodyPr/>
                    <a:lstStyle/>
                    <a:p>
                      <a:r>
                        <a:rPr lang="ru-RU" dirty="0" smtClean="0"/>
                        <a:t>класс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Есть астигматизм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Нет астигматизма</a:t>
                      </a:r>
                      <a:endParaRPr lang="ru-RU" dirty="0"/>
                    </a:p>
                  </a:txBody>
                  <a:tcPr/>
                </a:tc>
              </a:tr>
              <a:tr h="768086">
                <a:tc>
                  <a:txBody>
                    <a:bodyPr/>
                    <a:lstStyle/>
                    <a:p>
                      <a:r>
                        <a:rPr lang="ru-RU" dirty="0" smtClean="0"/>
                        <a:t>8 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</a:t>
                      </a:r>
                      <a:endParaRPr lang="ru-RU" dirty="0"/>
                    </a:p>
                  </a:txBody>
                  <a:tcPr/>
                </a:tc>
              </a:tr>
              <a:tr h="768086">
                <a:tc>
                  <a:txBody>
                    <a:bodyPr/>
                    <a:lstStyle/>
                    <a:p>
                      <a:r>
                        <a:rPr lang="ru-RU" dirty="0" smtClean="0"/>
                        <a:t>8 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Исследование патологии центральной части сетчатки «желтое пятно»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428" y="2444134"/>
            <a:ext cx="3257143" cy="2838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483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Исследование патологии центральной части сетчатки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700808"/>
          <a:ext cx="8229600" cy="18722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624069">
                <a:tc>
                  <a:txBody>
                    <a:bodyPr/>
                    <a:lstStyle/>
                    <a:p>
                      <a:r>
                        <a:rPr lang="ru-RU" dirty="0" smtClean="0"/>
                        <a:t>класс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Есть патология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Нет патологии</a:t>
                      </a:r>
                      <a:endParaRPr lang="ru-RU" dirty="0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dirty="0" smtClean="0"/>
                        <a:t>8 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</a:t>
                      </a:r>
                      <a:endParaRPr lang="ru-RU" dirty="0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dirty="0" smtClean="0"/>
                        <a:t>8 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7504" y="0"/>
            <a:ext cx="892899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rgbClr val="7030A0"/>
                </a:solidFill>
              </a:rPr>
              <a:t>Причины динамики ослабления зрения школьников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11560" y="1412776"/>
            <a:ext cx="757237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Увеличение интенсивности зрительных нагрузок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Доступность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электронных средств обучения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Несоблюдение гигиены зрения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Недостаточная 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профилактика болезней глаз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Picture 3" descr="i?id=21387309&amp;tov=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291" y="4593341"/>
            <a:ext cx="2820120" cy="22294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798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-171400"/>
            <a:ext cx="8229600" cy="1143000"/>
          </a:xfrm>
        </p:spPr>
        <p:txBody>
          <a:bodyPr/>
          <a:lstStyle/>
          <a:p>
            <a:r>
              <a:rPr lang="ru-RU" i="1" dirty="0">
                <a:solidFill>
                  <a:srgbClr val="FF0000"/>
                </a:solidFill>
                <a:latin typeface="Times New Roman" pitchFamily="16" charset="0"/>
              </a:rPr>
              <a:t>Вывод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 smtClean="0">
                <a:solidFill>
                  <a:srgbClr val="333399"/>
                </a:solidFill>
                <a:latin typeface="Times New Roman" pitchFamily="18" charset="0"/>
              </a:rPr>
              <a:t>    Я выяснила, </a:t>
            </a:r>
            <a:r>
              <a:rPr lang="ru-RU" b="1" dirty="0">
                <a:solidFill>
                  <a:srgbClr val="333399"/>
                </a:solidFill>
                <a:latin typeface="Times New Roman" pitchFamily="18" charset="0"/>
              </a:rPr>
              <a:t>что некоторые ребята превышают допустимое время работы за </a:t>
            </a:r>
            <a:r>
              <a:rPr lang="ru-RU" b="1" dirty="0" smtClean="0">
                <a:solidFill>
                  <a:srgbClr val="333399"/>
                </a:solidFill>
                <a:latin typeface="Times New Roman" pitchFamily="18" charset="0"/>
              </a:rPr>
              <a:t>компьютером. </a:t>
            </a:r>
            <a:r>
              <a:rPr lang="ru-RU" b="1" dirty="0">
                <a:solidFill>
                  <a:srgbClr val="333399"/>
                </a:solidFill>
                <a:latin typeface="Times New Roman" pitchFamily="18" charset="0"/>
              </a:rPr>
              <a:t>Кроме того, не все опрашиваемые имеют достаточное освещение рабочего стола. Мало кто уделяет внимание гимнастике для глаз, которая является необходимой мерой профилактики. Перечисленные факторы могут стать причиной снижения </a:t>
            </a:r>
            <a:r>
              <a:rPr lang="ru-RU" b="1" dirty="0" smtClean="0">
                <a:solidFill>
                  <a:srgbClr val="333399"/>
                </a:solidFill>
                <a:latin typeface="Times New Roman" pitchFamily="18" charset="0"/>
              </a:rPr>
              <a:t>зрения.</a:t>
            </a:r>
            <a:endParaRPr lang="es-ES" b="1" dirty="0"/>
          </a:p>
        </p:txBody>
      </p:sp>
      <p:pic>
        <p:nvPicPr>
          <p:cNvPr id="5122" name="Picture 2" descr="C:\Documents and Settings\Admin\Мои документы\зр\_image_1199_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15842"/>
            <a:ext cx="3617292" cy="28421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Admin\Мои документы\зр\уход_за_глазами_yhod_za_glazami-300x2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15842"/>
            <a:ext cx="3893367" cy="28421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75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6632"/>
            <a:ext cx="9324528" cy="5847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b="1" i="1" dirty="0"/>
              <a:t> </a:t>
            </a:r>
            <a:r>
              <a:rPr lang="ru-RU" sz="3200" b="1" i="1" dirty="0">
                <a:solidFill>
                  <a:srgbClr val="7030A0"/>
                </a:solidFill>
              </a:rPr>
              <a:t>Правильный режим дня при школьных нагрузках.</a:t>
            </a:r>
            <a:endParaRPr lang="ru-RU" sz="3200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Documents and Settings\Admin\Мои документы\зр\Новая папка\91009824_ec6eaee752534880ac6f7a243766a9b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06" y="694229"/>
            <a:ext cx="5112569" cy="61620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ocuments and Settings\Admin\Мои документы\зр\img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674" y="3027082"/>
            <a:ext cx="4003325" cy="38185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62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41856" y="-171400"/>
            <a:ext cx="53285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7030A0"/>
                </a:solidFill>
              </a:rPr>
              <a:t>Гимнастика для глаз.</a:t>
            </a:r>
          </a:p>
        </p:txBody>
      </p:sp>
      <p:pic>
        <p:nvPicPr>
          <p:cNvPr id="3074" name="Picture 2" descr="C:\Documents and Settings\Admin\Мои документы\зр\1283762415_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422"/>
            <a:ext cx="2123728" cy="1885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Admin\Мои документы\зр\Exercise-for-Better-Eyesigh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625" y="-22647"/>
            <a:ext cx="2000250" cy="15841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Admin\Мои документы\зр\2013-10-25_2019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91" y="4352925"/>
            <a:ext cx="2381250" cy="2505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Admin\Мои документы\зр\46c6b0a87dbf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882" y="4733926"/>
            <a:ext cx="2114118" cy="21240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64675" y="260648"/>
            <a:ext cx="6120680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/>
            </a:pPr>
            <a:r>
              <a:rPr lang="ru-RU" b="1" dirty="0"/>
              <a:t>1. Не поворачивая головы переведи взгляд в левый нижний угол, в правый верхний, в правый нижний, в левый нижний угол. Повтори 5 – 8 раз.</a:t>
            </a:r>
          </a:p>
          <a:p>
            <a:pPr>
              <a:lnSpc>
                <a:spcPts val="3000"/>
              </a:lnSpc>
              <a:defRPr/>
            </a:pPr>
            <a:r>
              <a:rPr lang="ru-RU" b="1" dirty="0"/>
              <a:t>2. Открытыми глазами медленно, в такт дыханию, плавно рисуем восьмёрку в пространстве по горизонтали, вертикали.</a:t>
            </a:r>
          </a:p>
          <a:p>
            <a:pPr>
              <a:lnSpc>
                <a:spcPts val="3000"/>
              </a:lnSpc>
              <a:defRPr/>
            </a:pPr>
            <a:r>
              <a:rPr lang="ru-RU" b="1" dirty="0"/>
              <a:t>3. С открытыми глазами, не поворачивая головы, напиши в пространстве своё имя, фамилию, сначала маленькими буквами, а потом большими.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40497" y="4437112"/>
            <a:ext cx="5184576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i="1" dirty="0">
                <a:solidFill>
                  <a:srgbClr val="C00000"/>
                </a:solidFill>
              </a:rPr>
              <a:t>После чтения, письма снимут утомление </a:t>
            </a:r>
            <a:r>
              <a:rPr lang="ru-RU" sz="1600" b="1" i="1" dirty="0" smtClean="0">
                <a:solidFill>
                  <a:srgbClr val="C00000"/>
                </a:solidFill>
              </a:rPr>
              <a:t>следующие</a:t>
            </a:r>
          </a:p>
          <a:p>
            <a:pPr>
              <a:defRPr/>
            </a:pPr>
            <a:r>
              <a:rPr lang="ru-RU" sz="1600" b="1" i="1" dirty="0">
                <a:solidFill>
                  <a:srgbClr val="C00000"/>
                </a:solidFill>
              </a:rPr>
              <a:t> </a:t>
            </a:r>
            <a:r>
              <a:rPr lang="ru-RU" sz="1600" b="1" i="1" dirty="0" smtClean="0">
                <a:solidFill>
                  <a:srgbClr val="C00000"/>
                </a:solidFill>
              </a:rPr>
              <a:t>             упражнения(повторяются </a:t>
            </a:r>
            <a:r>
              <a:rPr lang="ru-RU" sz="1600" b="1" i="1" dirty="0">
                <a:solidFill>
                  <a:srgbClr val="C00000"/>
                </a:solidFill>
              </a:rPr>
              <a:t>6-8 раз):</a:t>
            </a:r>
          </a:p>
          <a:p>
            <a:pPr>
              <a:lnSpc>
                <a:spcPts val="3000"/>
              </a:lnSpc>
              <a:defRPr/>
            </a:pPr>
            <a:r>
              <a:rPr lang="ru-RU" b="1" dirty="0" smtClean="0"/>
              <a:t>1.Крепко </a:t>
            </a:r>
            <a:r>
              <a:rPr lang="ru-RU" b="1" dirty="0"/>
              <a:t>зажмурить глаза на 3-5 с;</a:t>
            </a:r>
          </a:p>
          <a:p>
            <a:pPr>
              <a:lnSpc>
                <a:spcPts val="3000"/>
              </a:lnSpc>
              <a:defRPr/>
            </a:pPr>
            <a:r>
              <a:rPr lang="ru-RU" b="1" dirty="0"/>
              <a:t>Открыть на 3-5с.</a:t>
            </a:r>
          </a:p>
          <a:p>
            <a:pPr>
              <a:lnSpc>
                <a:spcPts val="3000"/>
              </a:lnSpc>
              <a:defRPr/>
            </a:pPr>
            <a:r>
              <a:rPr lang="ru-RU" b="1" dirty="0" smtClean="0"/>
              <a:t>2.Закрыть </a:t>
            </a:r>
            <a:r>
              <a:rPr lang="ru-RU" b="1" dirty="0"/>
              <a:t>глаза;</a:t>
            </a:r>
          </a:p>
          <a:p>
            <a:pPr>
              <a:lnSpc>
                <a:spcPts val="3000"/>
              </a:lnSpc>
              <a:defRPr/>
            </a:pPr>
            <a:r>
              <a:rPr lang="ru-RU" b="1" dirty="0"/>
              <a:t>Легко массировать веки пальцем круговыми движениями в течении одной минуты.</a:t>
            </a:r>
          </a:p>
        </p:txBody>
      </p:sp>
    </p:spTree>
    <p:extLst>
      <p:ext uri="{BB962C8B-B14F-4D97-AF65-F5344CB8AC3E}">
        <p14:creationId xmlns:p14="http://schemas.microsoft.com/office/powerpoint/2010/main" val="397562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96" y="-10227"/>
            <a:ext cx="91085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Работа на компьютере </a:t>
            </a:r>
            <a:endParaRPr lang="ru-RU" sz="3200" b="1" i="1" dirty="0" smtClean="0">
              <a:solidFill>
                <a:srgbClr val="7030A0"/>
              </a:solidFill>
            </a:endParaRPr>
          </a:p>
          <a:p>
            <a:r>
              <a:rPr lang="ru-RU" sz="3200" b="1" i="1" dirty="0">
                <a:solidFill>
                  <a:srgbClr val="7030A0"/>
                </a:solidFill>
              </a:rPr>
              <a:t> </a:t>
            </a:r>
            <a:r>
              <a:rPr lang="ru-RU" sz="3200" b="1" i="1" dirty="0" smtClean="0">
                <a:solidFill>
                  <a:srgbClr val="7030A0"/>
                </a:solidFill>
              </a:rPr>
              <a:t>                                   и </a:t>
            </a:r>
            <a:r>
              <a:rPr lang="ru-RU" sz="3200" b="1" i="1" dirty="0">
                <a:solidFill>
                  <a:srgbClr val="7030A0"/>
                </a:solidFill>
              </a:rPr>
              <a:t>сохранение хорошего зрения</a:t>
            </a:r>
            <a:r>
              <a:rPr lang="ru-RU" b="1" i="1" dirty="0"/>
              <a:t>.</a:t>
            </a:r>
            <a:endParaRPr lang="ru-RU" dirty="0"/>
          </a:p>
        </p:txBody>
      </p:sp>
      <p:pic>
        <p:nvPicPr>
          <p:cNvPr id="3" name="Рисунок 2" descr="C:\Documents and Settings\Admin\Мои документы\1191768735_comphealth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3578721" cy="2848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C:\Documents and Settings\Admin\Мои документы\зр\66198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872" y="4210540"/>
            <a:ext cx="2195736" cy="26230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47864" y="908720"/>
            <a:ext cx="59766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r>
              <a:rPr lang="ru-RU" i="1" dirty="0" smtClean="0"/>
              <a:t>                </a:t>
            </a:r>
            <a:r>
              <a:rPr lang="ru-RU" b="1" i="1" dirty="0" smtClean="0"/>
              <a:t>Условия </a:t>
            </a:r>
            <a:r>
              <a:rPr lang="ru-RU" b="1" i="1" dirty="0"/>
              <a:t>работы на компьютере</a:t>
            </a:r>
            <a:endParaRPr lang="ru-RU" b="1" dirty="0"/>
          </a:p>
          <a:p>
            <a:r>
              <a:rPr lang="ru-RU" dirty="0"/>
              <a:t> 1. Рекомендуемое расстояние от глаз до экрана дисплея 60 - 7- см, для слабовидящих - минимально 50 см.</a:t>
            </a:r>
          </a:p>
          <a:p>
            <a:r>
              <a:rPr lang="ru-RU" dirty="0"/>
              <a:t>2. Уровень глаз должен приходиться на центр экрана или 2/3 его высоты.</a:t>
            </a:r>
          </a:p>
          <a:p>
            <a:r>
              <a:rPr lang="ru-RU" dirty="0"/>
              <a:t>3. Экран, тетрадь, текст должны располагаться в одной плоскости.</a:t>
            </a:r>
          </a:p>
          <a:p>
            <a:r>
              <a:rPr lang="ru-RU" dirty="0"/>
              <a:t>4. Использование средств коррекции (очки, контактные линзы) и размер шрифта по назначению врача-офтальмолога.</a:t>
            </a:r>
          </a:p>
          <a:p>
            <a:r>
              <a:rPr lang="ru-RU" dirty="0"/>
              <a:t>5. Допуск слабовидящих школьников к работе с компьютером с разрешения врача-офтальмолога.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43623" y="4725144"/>
            <a:ext cx="50405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Длительность работы с компьютером при нормальном зрении:</a:t>
            </a:r>
            <a:endParaRPr lang="ru-RU" b="1" dirty="0"/>
          </a:p>
          <a:p>
            <a:r>
              <a:rPr lang="ru-RU" dirty="0"/>
              <a:t>               5 кл           -          15 мин</a:t>
            </a:r>
          </a:p>
          <a:p>
            <a:r>
              <a:rPr lang="ru-RU" dirty="0"/>
              <a:t>               6 - 7 кл     -          20 мин</a:t>
            </a:r>
          </a:p>
          <a:p>
            <a:r>
              <a:rPr lang="ru-RU" dirty="0"/>
              <a:t>               8 - 9 кл     -          25 мин</a:t>
            </a:r>
          </a:p>
        </p:txBody>
      </p:sp>
    </p:spTree>
    <p:extLst>
      <p:ext uri="{BB962C8B-B14F-4D97-AF65-F5344CB8AC3E}">
        <p14:creationId xmlns:p14="http://schemas.microsoft.com/office/powerpoint/2010/main" val="397562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16632"/>
            <a:ext cx="78488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>
                <a:solidFill>
                  <a:srgbClr val="7030A0"/>
                </a:solidFill>
              </a:rPr>
              <a:t>Освещённость рабочего места.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6146" name="Picture 2" descr="C:\Documents and Settings\Admin\Мои документы\зр\218034_1748472548037_1125515151_31707027_1210794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41" y="764704"/>
            <a:ext cx="4629419" cy="34726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159676" y="2780928"/>
            <a:ext cx="4984324" cy="4005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7562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5564" y="1268760"/>
            <a:ext cx="4108436" cy="1143000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Витамин 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5580112" cy="540060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Витамин А необходим для поддержания нормальной работы сетчатки и содержится в большинстве оранжевых овощей и фруктов. Справедливо считается, что самыми мощными природными глазными витаминами являются черника и морковь. Но не стоит набрасываться на морковь, репу и грейпфруты - в большом количестве «рыжие деликатесы» вредны для печени.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587" y="4149080"/>
            <a:ext cx="3813379" cy="51953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260648"/>
            <a:ext cx="88569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>
                <a:solidFill>
                  <a:srgbClr val="7030A0"/>
                </a:solidFill>
              </a:rPr>
              <a:t>Употребление витаминов в пищу</a:t>
            </a:r>
            <a:r>
              <a:rPr lang="ru-RU" sz="4400" b="1" i="1" dirty="0"/>
              <a:t>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78856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Витамин В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0" y="1071546"/>
            <a:ext cx="5436096" cy="5786454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Рибофлавин - витамин группы В, помогающий при дистрофии роговицы, содержится в овощах, грибах, кисломолочных продуктах. Витамины группы В положительно воздействуют непосредственно на нервные клетки, то есть на те самые «проводники», по которым передается нервный импульс из сетчатки глаза непосредственно к коре головного мозга. </a:t>
            </a:r>
            <a:endParaRPr lang="ru-RU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348880"/>
            <a:ext cx="3619500" cy="4429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7896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5004048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Витамин С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3968" y="0"/>
            <a:ext cx="4860032" cy="6858000"/>
          </a:xfrm>
        </p:spPr>
        <p:txBody>
          <a:bodyPr>
            <a:normAutofit/>
          </a:bodyPr>
          <a:lstStyle/>
          <a:p>
            <a:r>
              <a:rPr lang="ru-RU" b="1" dirty="0" smtClean="0"/>
              <a:t>А таким важным витамином, как витамин С, богаты шиповник, молодой картофель, квашеная капуста, цитрусовые. </a:t>
            </a:r>
          </a:p>
          <a:p>
            <a:endParaRPr lang="ru-RU" sz="2200" b="1" dirty="0"/>
          </a:p>
          <a:p>
            <a:r>
              <a:rPr lang="ru-RU" sz="2200" b="1" dirty="0" smtClean="0"/>
              <a:t>       </a:t>
            </a:r>
            <a:r>
              <a:rPr lang="ru-RU" sz="2200" b="1" i="1" dirty="0" smtClean="0"/>
              <a:t>Но в продуктах питания концентрация витаминов недостаточна не только для лечения, но и для профилактики глазных заболеваний. Это и заставило офтальмологов многих стран мира «разработать» программные </a:t>
            </a:r>
            <a:r>
              <a:rPr lang="ru-RU" sz="2200" b="1" i="1" dirty="0" smtClean="0">
                <a:solidFill>
                  <a:srgbClr val="7030A0"/>
                </a:solidFill>
              </a:rPr>
              <a:t>глазные витамины с комбинированным составом компонентов. </a:t>
            </a:r>
            <a:endParaRPr lang="ru-RU" sz="2200" b="1" i="1" dirty="0">
              <a:solidFill>
                <a:srgbClr val="7030A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1546"/>
            <a:ext cx="4736970" cy="5786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182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рина\Desktop\фото\IMG_20180116_111409_HDR.jpg"/>
          <p:cNvPicPr>
            <a:picLocks noChangeAspect="1" noChangeArrowheads="1"/>
          </p:cNvPicPr>
          <p:nvPr/>
        </p:nvPicPr>
        <p:blipFill>
          <a:blip r:embed="rId2" cstate="print">
            <a:lum bright="-3000"/>
          </a:blip>
          <a:stretch>
            <a:fillRect/>
          </a:stretch>
        </p:blipFill>
        <p:spPr bwMode="auto">
          <a:xfrm>
            <a:off x="-7813376" y="-9601200"/>
            <a:ext cx="6480000" cy="48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IMG_20180116_111409_HD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0"/>
            <a:ext cx="3096344" cy="19573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_20180116_111812_HD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39636" y="2060848"/>
            <a:ext cx="2846641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_20180116_111841_HD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1988840"/>
            <a:ext cx="3672408" cy="23768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IMG_20180116_141415_HD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64088" y="4581128"/>
            <a:ext cx="3456384" cy="20294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IMG_20180116_141420_HDR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7544" y="4509120"/>
            <a:ext cx="3341666" cy="2162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IMG_20180116_142454_HDR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92080" y="0"/>
            <a:ext cx="3096344" cy="1919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0115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617379"/>
            <a:ext cx="4546848" cy="1143000"/>
          </a:xfrm>
        </p:spPr>
        <p:txBody>
          <a:bodyPr/>
          <a:lstStyle/>
          <a:p>
            <a:r>
              <a:rPr lang="ru-RU" i="1" dirty="0">
                <a:solidFill>
                  <a:srgbClr val="FF0000"/>
                </a:solidFill>
                <a:latin typeface="Times New Roman" pitchFamily="16" charset="0"/>
              </a:rPr>
              <a:t>Заключение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4525963"/>
          </a:xfrm>
        </p:spPr>
        <p:txBody>
          <a:bodyPr>
            <a:normAutofit/>
          </a:bodyPr>
          <a:lstStyle/>
          <a:p>
            <a:pPr indent="-341313" algn="just">
              <a:lnSpc>
                <a:spcPct val="90000"/>
              </a:lnSpc>
              <a:spcBef>
                <a:spcPts val="700"/>
              </a:spcBef>
              <a:buSzPct val="6000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</a:rPr>
              <a:t>Я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</a:rPr>
              <a:t> считаю,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</a:rPr>
              <a:t>что лучше не лечить, а предупреждать. 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 indent="-341313" algn="just">
              <a:lnSpc>
                <a:spcPct val="90000"/>
              </a:lnSpc>
              <a:spcBef>
                <a:spcPts val="700"/>
              </a:spcBef>
              <a:buSzPct val="6000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</a:rPr>
              <a:t>Цель моего исследования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</a:rPr>
              <a:t>достигнута, поставленные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</a:rPr>
              <a:t>задачи     </a:t>
            </a:r>
          </a:p>
          <a:p>
            <a:pPr indent="-341313" algn="just">
              <a:lnSpc>
                <a:spcPct val="90000"/>
              </a:lnSpc>
              <a:spcBef>
                <a:spcPts val="700"/>
              </a:spcBef>
              <a:buSzPct val="6000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</a:rPr>
              <a:t>                                                                                 выполнены.</a:t>
            </a:r>
          </a:p>
          <a:p>
            <a:pPr indent="-341313" algn="just">
              <a:lnSpc>
                <a:spcPct val="90000"/>
              </a:lnSpc>
              <a:spcBef>
                <a:spcPts val="700"/>
              </a:spcBef>
              <a:buSzPct val="6000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dirty="0" smtClean="0">
                <a:solidFill>
                  <a:schemeClr val="tx1"/>
                </a:solidFill>
              </a:rPr>
              <a:t>    В </a:t>
            </a:r>
            <a:r>
              <a:rPr lang="ru-RU" sz="2400" dirty="0">
                <a:solidFill>
                  <a:schemeClr val="tx1"/>
                </a:solidFill>
              </a:rPr>
              <a:t>своей работе я постаралась раскрыть самое основное </a:t>
            </a:r>
            <a:r>
              <a:rPr lang="ru-RU" sz="2400" dirty="0" smtClean="0">
                <a:solidFill>
                  <a:schemeClr val="tx1"/>
                </a:solidFill>
              </a:rPr>
              <a:t>от</a:t>
            </a:r>
          </a:p>
          <a:p>
            <a:pPr indent="-341313" algn="just">
              <a:lnSpc>
                <a:spcPct val="90000"/>
              </a:lnSpc>
              <a:spcBef>
                <a:spcPts val="700"/>
              </a:spcBef>
              <a:buSzPct val="6000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dirty="0" smtClean="0">
                <a:solidFill>
                  <a:schemeClr val="tx1"/>
                </a:solidFill>
              </a:rPr>
              <a:t>строения </a:t>
            </a:r>
            <a:r>
              <a:rPr lang="ru-RU" sz="2400" dirty="0">
                <a:solidFill>
                  <a:schemeClr val="tx1"/>
                </a:solidFill>
              </a:rPr>
              <a:t>глаза до  правил гигиены зрения. </a:t>
            </a:r>
            <a:r>
              <a:rPr lang="ru-RU" sz="2400" dirty="0" smtClean="0">
                <a:solidFill>
                  <a:schemeClr val="tx1"/>
                </a:solidFill>
              </a:rPr>
              <a:t>Основное</a:t>
            </a:r>
          </a:p>
          <a:p>
            <a:pPr indent="-341313" algn="just">
              <a:lnSpc>
                <a:spcPct val="90000"/>
              </a:lnSpc>
              <a:spcBef>
                <a:spcPts val="700"/>
              </a:spcBef>
              <a:buSzPct val="6000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dirty="0" smtClean="0">
                <a:solidFill>
                  <a:schemeClr val="tx1"/>
                </a:solidFill>
              </a:rPr>
              <a:t>внимание </a:t>
            </a:r>
            <a:r>
              <a:rPr lang="ru-RU" sz="2400" dirty="0">
                <a:solidFill>
                  <a:schemeClr val="tx1"/>
                </a:solidFill>
              </a:rPr>
              <a:t>я уделила </a:t>
            </a:r>
            <a:r>
              <a:rPr lang="ru-RU" sz="2400" b="1" i="1" dirty="0">
                <a:solidFill>
                  <a:schemeClr val="tx1"/>
                </a:solidFill>
              </a:rPr>
              <a:t>профилактике нарушения зрения </a:t>
            </a:r>
            <a:r>
              <a:rPr lang="ru-RU" sz="2400" dirty="0" smtClean="0">
                <a:solidFill>
                  <a:schemeClr val="tx1"/>
                </a:solidFill>
              </a:rPr>
              <a:t>у</a:t>
            </a:r>
          </a:p>
          <a:p>
            <a:pPr indent="-341313" algn="just">
              <a:lnSpc>
                <a:spcPct val="90000"/>
              </a:lnSpc>
              <a:spcBef>
                <a:spcPts val="700"/>
              </a:spcBef>
              <a:buSzPct val="6000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dirty="0" smtClean="0">
                <a:solidFill>
                  <a:schemeClr val="tx1"/>
                </a:solidFill>
              </a:rPr>
              <a:t>школьников</a:t>
            </a:r>
            <a:r>
              <a:rPr lang="ru-RU" sz="2400" dirty="0">
                <a:solidFill>
                  <a:schemeClr val="tx1"/>
                </a:solidFill>
              </a:rPr>
              <a:t>. Подобрала основные </a:t>
            </a:r>
            <a:r>
              <a:rPr lang="ru-RU" sz="2400" dirty="0" smtClean="0">
                <a:solidFill>
                  <a:schemeClr val="tx1"/>
                </a:solidFill>
              </a:rPr>
              <a:t>правила и рекомендации,</a:t>
            </a:r>
          </a:p>
          <a:p>
            <a:pPr indent="-341313" algn="just">
              <a:lnSpc>
                <a:spcPct val="90000"/>
              </a:lnSpc>
              <a:spcBef>
                <a:spcPts val="700"/>
              </a:spcBef>
              <a:buSzPct val="6000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                                                                    которые помогут в </a:t>
            </a:r>
            <a:r>
              <a:rPr lang="ru-RU" sz="2400" dirty="0">
                <a:solidFill>
                  <a:schemeClr val="tx1"/>
                </a:solidFill>
              </a:rPr>
              <a:t>этом. 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 indent="-341313" algn="just">
              <a:lnSpc>
                <a:spcPct val="90000"/>
              </a:lnSpc>
              <a:spcBef>
                <a:spcPts val="700"/>
              </a:spcBef>
              <a:buSzPct val="6000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</a:rPr>
              <a:t>     </a:t>
            </a:r>
            <a:r>
              <a:rPr lang="ru-RU" sz="2400" b="1" i="1" dirty="0">
                <a:solidFill>
                  <a:schemeClr val="tx1"/>
                </a:solidFill>
              </a:rPr>
              <a:t>Знания, которые я получила при выполнении данной работы, помогут сохранить зрение не только мне, но и всем учащимся в дальнейшем.</a:t>
            </a:r>
            <a:endParaRPr lang="ru-RU" sz="2400" dirty="0">
              <a:solidFill>
                <a:schemeClr val="tx1"/>
              </a:solidFill>
            </a:endParaRPr>
          </a:p>
          <a:p>
            <a:pPr indent="-341313">
              <a:lnSpc>
                <a:spcPct val="90000"/>
              </a:lnSpc>
              <a:spcBef>
                <a:spcPts val="700"/>
              </a:spcBef>
              <a:buSzPct val="6000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ru-RU" sz="24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0242" name="Picture 2" descr="C:\Documents and Settings\Admin\Мои документы\зр\1321008515_zren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-9610"/>
            <a:ext cx="3577580" cy="23969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97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10247457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F057E22-3B7C-4141-BDEA-4DE09332FB8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TS102474572</Template>
  <TotalTime>841</TotalTime>
  <Words>1097</Words>
  <Application>Microsoft Office PowerPoint</Application>
  <PresentationFormat>Экран (4:3)</PresentationFormat>
  <Paragraphs>189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TS102474572</vt:lpstr>
      <vt:lpstr>«Проблемы заболеваний глаз у школьников»</vt:lpstr>
      <vt:lpstr>АКТУАЛЬНОСТЬ</vt:lpstr>
      <vt:lpstr>ЦЕЛЬ МОЕЙ РАБОТЫ</vt:lpstr>
      <vt:lpstr>ЗАДАЧИ</vt:lpstr>
      <vt:lpstr>ПРЕДМЕТ ИССЛЕДОВАНИЯ</vt:lpstr>
      <vt:lpstr>ПРАКТИЧЕСКАЯ ЗНАЧИМОСТЬ</vt:lpstr>
      <vt:lpstr>Строение    глаза </vt:lpstr>
      <vt:lpstr>Данные медицинского осмотра по параллели 8-ых классов по годам</vt:lpstr>
      <vt:lpstr>    Близорукость и дальнозоркость.</vt:lpstr>
      <vt:lpstr>Нарушения зрения</vt:lpstr>
      <vt:lpstr>Презентация PowerPoint</vt:lpstr>
      <vt:lpstr>Тест на выявление близорукости или дальнозоркости</vt:lpstr>
      <vt:lpstr>Тест на выявление близорукости или дальнозоркости</vt:lpstr>
      <vt:lpstr>Исследование аккомодации глаза</vt:lpstr>
      <vt:lpstr>Тест на выявление астигматизма</vt:lpstr>
      <vt:lpstr>Исследование астигматизма</vt:lpstr>
      <vt:lpstr>Исследование патологии центральной части сетчатки «желтое пятно»</vt:lpstr>
      <vt:lpstr>Исследование патологии центральной части сетчатки</vt:lpstr>
      <vt:lpstr>Презентация PowerPoint</vt:lpstr>
      <vt:lpstr>Вывод</vt:lpstr>
      <vt:lpstr>Презентация PowerPoint</vt:lpstr>
      <vt:lpstr>Презентация PowerPoint</vt:lpstr>
      <vt:lpstr>Презентация PowerPoint</vt:lpstr>
      <vt:lpstr>Презентация PowerPoint</vt:lpstr>
      <vt:lpstr>Витамин А</vt:lpstr>
      <vt:lpstr>Витамин В</vt:lpstr>
      <vt:lpstr>Витамин С</vt:lpstr>
      <vt:lpstr>Презентация PowerPoint</vt:lpstr>
      <vt:lpstr>Заключение </vt:lpstr>
    </vt:vector>
  </TitlesOfParts>
  <Company>Computer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</dc:title>
  <dc:creator>User</dc:creator>
  <cp:keywords/>
  <cp:lastModifiedBy>USER</cp:lastModifiedBy>
  <cp:revision>61</cp:revision>
  <dcterms:created xsi:type="dcterms:W3CDTF">2014-01-26T17:26:55Z</dcterms:created>
  <dcterms:modified xsi:type="dcterms:W3CDTF">2018-09-28T10:51:58Z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1573708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  <property fmtid="{D5CDD505-2E9C-101B-9397-08002B2CF9AE}" pid="5" name="_TemplateID">
    <vt:lpwstr>TC024745729991</vt:lpwstr>
  </property>
</Properties>
</file>