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310" r:id="rId5"/>
    <p:sldId id="312" r:id="rId6"/>
    <p:sldId id="266" r:id="rId7"/>
    <p:sldId id="262" r:id="rId8"/>
    <p:sldId id="267" r:id="rId9"/>
    <p:sldId id="263" r:id="rId10"/>
    <p:sldId id="268" r:id="rId11"/>
    <p:sldId id="269" r:id="rId12"/>
    <p:sldId id="270" r:id="rId13"/>
    <p:sldId id="264" r:id="rId14"/>
    <p:sldId id="276" r:id="rId15"/>
    <p:sldId id="274" r:id="rId16"/>
    <p:sldId id="303" r:id="rId17"/>
    <p:sldId id="304" r:id="rId18"/>
    <p:sldId id="273" r:id="rId19"/>
    <p:sldId id="279" r:id="rId20"/>
    <p:sldId id="280" r:id="rId21"/>
    <p:sldId id="277" r:id="rId22"/>
    <p:sldId id="278" r:id="rId23"/>
    <p:sldId id="288" r:id="rId24"/>
    <p:sldId id="289" r:id="rId25"/>
    <p:sldId id="271" r:id="rId26"/>
    <p:sldId id="305" r:id="rId27"/>
    <p:sldId id="306" r:id="rId28"/>
    <p:sldId id="265" r:id="rId29"/>
    <p:sldId id="275" r:id="rId30"/>
    <p:sldId id="307" r:id="rId31"/>
    <p:sldId id="286" r:id="rId32"/>
    <p:sldId id="308" r:id="rId33"/>
    <p:sldId id="287" r:id="rId34"/>
    <p:sldId id="309" r:id="rId35"/>
    <p:sldId id="28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00.infourok.ru/images/doc/230/61180/2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УМК «Начальная школа 21 века»</a:t>
            </a:r>
            <a:br>
              <a:rPr lang="ru-RU" dirty="0" smtClean="0"/>
            </a:br>
            <a:r>
              <a:rPr lang="ru-RU" dirty="0" smtClean="0"/>
              <a:t>Урок математики в 1 классе №58</a:t>
            </a:r>
            <a:br>
              <a:rPr lang="ru-RU" dirty="0" smtClean="0"/>
            </a:br>
            <a:r>
              <a:rPr lang="ru-RU" dirty="0" smtClean="0"/>
              <a:t>Тема: «</a:t>
            </a:r>
            <a:r>
              <a:rPr lang="ru-RU" b="1" dirty="0" smtClean="0"/>
              <a:t>ПЕРЕСТАНОВКА ЧИСЕЛ ПРИ СЛОЖЕНИИ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797152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1800" dirty="0" err="1" smtClean="0">
                <a:solidFill>
                  <a:schemeClr val="tx1"/>
                </a:solidFill>
              </a:rPr>
              <a:t>Бородатова</a:t>
            </a:r>
            <a:r>
              <a:rPr lang="ru-RU" sz="1800" dirty="0" smtClean="0">
                <a:solidFill>
                  <a:schemeClr val="tx1"/>
                </a:solidFill>
              </a:rPr>
              <a:t> Ольга Владимировна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Учитель начальных классов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404664"/>
            <a:ext cx="343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МОУ «Ломоносовская гимназия»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фишками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6000" dirty="0" smtClean="0"/>
              <a:t>Сколько фишек стало?</a:t>
            </a:r>
          </a:p>
          <a:p>
            <a:r>
              <a:rPr lang="ru-RU" sz="6000" dirty="0" smtClean="0"/>
              <a:t>Как получили?</a:t>
            </a:r>
            <a:endParaRPr lang="ru-RU" sz="6000" dirty="0"/>
          </a:p>
        </p:txBody>
      </p:sp>
      <p:sp>
        <p:nvSpPr>
          <p:cNvPr id="5" name="Овал 4"/>
          <p:cNvSpPr/>
          <p:nvPr/>
        </p:nvSpPr>
        <p:spPr>
          <a:xfrm>
            <a:off x="4932040" y="184482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971600" y="1916832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652120" y="184482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444208" y="184482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236296" y="184482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835696" y="1916832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фишками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8000" b="1" i="1" dirty="0" smtClean="0"/>
              <a:t>2 + 4 = 6</a:t>
            </a:r>
          </a:p>
        </p:txBody>
      </p:sp>
      <p:sp>
        <p:nvSpPr>
          <p:cNvPr id="5" name="Овал 4"/>
          <p:cNvSpPr/>
          <p:nvPr/>
        </p:nvSpPr>
        <p:spPr>
          <a:xfrm>
            <a:off x="4932040" y="184482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971600" y="1916832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652120" y="184482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444208" y="184482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236296" y="184482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835696" y="1916832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интересного заметили?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 algn="ctr">
              <a:buNone/>
            </a:pPr>
            <a:r>
              <a:rPr lang="ru-RU" sz="8600" b="1" i="1" dirty="0" smtClean="0"/>
              <a:t>4 + 2 = 6</a:t>
            </a:r>
          </a:p>
          <a:p>
            <a:endParaRPr lang="ru-RU" dirty="0" smtClean="0"/>
          </a:p>
          <a:p>
            <a:pPr algn="ctr">
              <a:buNone/>
            </a:pPr>
            <a:endParaRPr lang="ru-RU" sz="8000" b="1" i="1" dirty="0" smtClean="0"/>
          </a:p>
          <a:p>
            <a:pPr algn="ctr">
              <a:buNone/>
            </a:pPr>
            <a:r>
              <a:rPr lang="ru-RU" sz="8000" b="1" i="1" dirty="0" smtClean="0"/>
              <a:t>2 + 4 = 6</a:t>
            </a:r>
          </a:p>
        </p:txBody>
      </p:sp>
      <p:sp>
        <p:nvSpPr>
          <p:cNvPr id="5" name="Овал 4"/>
          <p:cNvSpPr/>
          <p:nvPr/>
        </p:nvSpPr>
        <p:spPr>
          <a:xfrm>
            <a:off x="4788024" y="400506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555776" y="3933056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80112" y="400506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372200" y="400506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092280" y="4005064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347864" y="3933056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444208" y="1484784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236296" y="1484784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627784" y="155679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419872" y="155679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211960" y="155679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932040" y="155679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 №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image.slidesharecdn.com/1m2r-160216165546/95/1-m2-r-5-1024.jpg?cb=1455641825"/>
          <p:cNvPicPr>
            <a:picLocks noChangeAspect="1" noChangeArrowheads="1"/>
          </p:cNvPicPr>
          <p:nvPr/>
        </p:nvPicPr>
        <p:blipFill>
          <a:blip r:embed="rId3" cstate="print"/>
          <a:srcRect l="19202" t="20957" r="9227" b="46990"/>
          <a:stretch>
            <a:fillRect/>
          </a:stretch>
        </p:blipFill>
        <p:spPr bwMode="auto">
          <a:xfrm>
            <a:off x="1608594" y="1628800"/>
            <a:ext cx="6358860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 №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image.slidesharecdn.com/1m2r-160216165546/95/1-m2-r-5-1024.jpg?cb=1455641825"/>
          <p:cNvPicPr>
            <a:picLocks noChangeAspect="1" noChangeArrowheads="1"/>
          </p:cNvPicPr>
          <p:nvPr/>
        </p:nvPicPr>
        <p:blipFill>
          <a:blip r:embed="rId3" cstate="print"/>
          <a:srcRect l="19202" t="51777" r="9227" b="11239"/>
          <a:stretch>
            <a:fillRect/>
          </a:stretch>
        </p:blipFill>
        <p:spPr bwMode="auto">
          <a:xfrm>
            <a:off x="1619672" y="1700808"/>
            <a:ext cx="6101478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тетради №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13518" t="14065" r="20825" b="77496"/>
          <a:stretch>
            <a:fillRect/>
          </a:stretch>
        </p:blipFill>
        <p:spPr bwMode="auto">
          <a:xfrm>
            <a:off x="467543" y="1628800"/>
            <a:ext cx="8208913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тетради №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13518" t="14065" r="20825" b="77496"/>
          <a:stretch>
            <a:fillRect/>
          </a:stretch>
        </p:blipFill>
        <p:spPr bwMode="auto">
          <a:xfrm>
            <a:off x="467543" y="1628800"/>
            <a:ext cx="8208913" cy="30243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75856" y="2780928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/>
              <a:t>5</a:t>
            </a:r>
            <a:endParaRPr lang="ru-RU" sz="8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тетради №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13518" t="14065" r="20825" b="77496"/>
          <a:stretch>
            <a:fillRect/>
          </a:stretch>
        </p:blipFill>
        <p:spPr bwMode="auto">
          <a:xfrm>
            <a:off x="467543" y="1628800"/>
            <a:ext cx="8208913" cy="30243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75856" y="2780928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/>
              <a:t>5</a:t>
            </a:r>
            <a:endParaRPr lang="ru-RU" sz="80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804248" y="2780928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i="1" dirty="0" smtClean="0"/>
              <a:t>7</a:t>
            </a:r>
            <a:endParaRPr lang="ru-RU" sz="8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 №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age.slidesharecdn.com/1m2r-160216165546/95/1-m2-r-6-1024.jpg?cb=1455641825"/>
          <p:cNvPicPr>
            <a:picLocks noChangeAspect="1" noChangeArrowheads="1"/>
          </p:cNvPicPr>
          <p:nvPr/>
        </p:nvPicPr>
        <p:blipFill>
          <a:blip r:embed="rId3" cstate="print"/>
          <a:srcRect l="21948" t="43681" r="2233" b="43638"/>
          <a:stretch>
            <a:fillRect/>
          </a:stretch>
        </p:blipFill>
        <p:spPr bwMode="auto">
          <a:xfrm>
            <a:off x="395536" y="1628800"/>
            <a:ext cx="8208912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 №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age.slidesharecdn.com/1m2r-160216165546/95/1-m2-r-6-1024.jpg?cb=1455641825"/>
          <p:cNvPicPr>
            <a:picLocks noChangeAspect="1" noChangeArrowheads="1"/>
          </p:cNvPicPr>
          <p:nvPr/>
        </p:nvPicPr>
        <p:blipFill>
          <a:blip r:embed="rId3" cstate="print"/>
          <a:srcRect l="21948" t="43681" r="2233" b="43638"/>
          <a:stretch>
            <a:fillRect/>
          </a:stretch>
        </p:blipFill>
        <p:spPr bwMode="auto">
          <a:xfrm>
            <a:off x="395536" y="1628800"/>
            <a:ext cx="8208912" cy="288032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907704" y="3789040"/>
            <a:ext cx="144016" cy="50405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Задание для смекалистых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Стоит в поле дуб. На дубе 3 ветки. На каждой ветке по 3 яблока. Сколько всего яблок?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 №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age.slidesharecdn.com/1m2r-160216165546/95/1-m2-r-6-1024.jpg?cb=1455641825"/>
          <p:cNvPicPr>
            <a:picLocks noChangeAspect="1" noChangeArrowheads="1"/>
          </p:cNvPicPr>
          <p:nvPr/>
        </p:nvPicPr>
        <p:blipFill>
          <a:blip r:embed="rId3" cstate="print"/>
          <a:srcRect l="21948" t="43681" r="2233" b="43638"/>
          <a:stretch>
            <a:fillRect/>
          </a:stretch>
        </p:blipFill>
        <p:spPr bwMode="auto">
          <a:xfrm>
            <a:off x="395536" y="1628800"/>
            <a:ext cx="8208912" cy="288032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907704" y="3789040"/>
            <a:ext cx="144016" cy="50405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292080" y="3140968"/>
            <a:ext cx="216024" cy="57606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 № 3 (по учебнику)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age.slidesharecdn.com/1m2r-160216165546/95/1-m2-r-6-1024.jpg?cb=1455641825"/>
          <p:cNvPicPr>
            <a:picLocks noChangeAspect="1" noChangeArrowheads="1"/>
          </p:cNvPicPr>
          <p:nvPr/>
        </p:nvPicPr>
        <p:blipFill>
          <a:blip r:embed="rId3" cstate="print"/>
          <a:srcRect l="13967" t="15500" r="6224" b="54910"/>
          <a:stretch>
            <a:fillRect/>
          </a:stretch>
        </p:blipFill>
        <p:spPr bwMode="auto">
          <a:xfrm>
            <a:off x="1331639" y="1628800"/>
            <a:ext cx="6995063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 №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image.slidesharecdn.com/1m2r-160216165546/95/1-m2-r-6-1024.jpg?cb=1455641825"/>
          <p:cNvPicPr>
            <a:picLocks noChangeAspect="1" noChangeArrowheads="1"/>
          </p:cNvPicPr>
          <p:nvPr/>
        </p:nvPicPr>
        <p:blipFill>
          <a:blip r:embed="rId3" cstate="print"/>
          <a:srcRect l="19635" t="55465" r="23423" b="33442"/>
          <a:stretch>
            <a:fillRect/>
          </a:stretch>
        </p:blipFill>
        <p:spPr bwMode="auto">
          <a:xfrm>
            <a:off x="359532" y="1628800"/>
            <a:ext cx="8352928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 №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image.slidesharecdn.com/1m2r-160216165546/95/1-m2-r-6-1024.jpg?cb=1455641825"/>
          <p:cNvPicPr>
            <a:picLocks noChangeAspect="1" noChangeArrowheads="1"/>
          </p:cNvPicPr>
          <p:nvPr/>
        </p:nvPicPr>
        <p:blipFill>
          <a:blip r:embed="rId3" cstate="print"/>
          <a:srcRect l="19635" t="55465" r="23423" b="33442"/>
          <a:stretch>
            <a:fillRect/>
          </a:stretch>
        </p:blipFill>
        <p:spPr bwMode="auto">
          <a:xfrm>
            <a:off x="359532" y="1628800"/>
            <a:ext cx="8352928" cy="33843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87824" y="3501008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12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 №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image.slidesharecdn.com/1m2r-160216165546/95/1-m2-r-6-1024.jpg?cb=1455641825"/>
          <p:cNvPicPr>
            <a:picLocks noChangeAspect="1" noChangeArrowheads="1"/>
          </p:cNvPicPr>
          <p:nvPr/>
        </p:nvPicPr>
        <p:blipFill>
          <a:blip r:embed="rId3" cstate="print"/>
          <a:srcRect l="19635" t="55465" r="23423" b="33442"/>
          <a:stretch>
            <a:fillRect/>
          </a:stretch>
        </p:blipFill>
        <p:spPr bwMode="auto">
          <a:xfrm>
            <a:off x="359532" y="1628800"/>
            <a:ext cx="8352928" cy="33843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87824" y="3501008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12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3501008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11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тетради №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3862" t="56261" r="15032" b="18422"/>
          <a:stretch>
            <a:fillRect/>
          </a:stretch>
        </p:blipFill>
        <p:spPr bwMode="auto">
          <a:xfrm>
            <a:off x="467544" y="1628800"/>
            <a:ext cx="8232915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тетради №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3862" t="56261" r="15032" b="18422"/>
          <a:stretch>
            <a:fillRect/>
          </a:stretch>
        </p:blipFill>
        <p:spPr bwMode="auto">
          <a:xfrm>
            <a:off x="467544" y="1628800"/>
            <a:ext cx="8232915" cy="35283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652120" y="3933056"/>
            <a:ext cx="29161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3 + 4 = 7 (</a:t>
            </a:r>
            <a:r>
              <a:rPr lang="ru-RU" sz="4000" b="1" i="1" dirty="0" err="1" smtClean="0"/>
              <a:t>ш</a:t>
            </a:r>
            <a:r>
              <a:rPr lang="ru-RU" sz="4000" b="1" i="1" dirty="0" smtClean="0"/>
              <a:t>.)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тетради №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3862" t="56261" r="15032" b="18422"/>
          <a:stretch>
            <a:fillRect/>
          </a:stretch>
        </p:blipFill>
        <p:spPr bwMode="auto">
          <a:xfrm>
            <a:off x="467544" y="1628800"/>
            <a:ext cx="8232915" cy="35283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652120" y="3933056"/>
            <a:ext cx="29161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3 + 4 = 7 (</a:t>
            </a:r>
            <a:r>
              <a:rPr lang="ru-RU" sz="4000" b="1" i="1" dirty="0" err="1" smtClean="0"/>
              <a:t>ш</a:t>
            </a:r>
            <a:r>
              <a:rPr lang="ru-RU" sz="4000" b="1" i="1" dirty="0" smtClean="0"/>
              <a:t>.)</a:t>
            </a:r>
            <a:endParaRPr lang="ru-RU" sz="4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876256" y="44371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7</a:t>
            </a:r>
            <a:endParaRPr lang="ru-RU" sz="4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164288" y="4437112"/>
            <a:ext cx="1795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шаров.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«Составим букет»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Дети на своих столах составляют из вырезанных открыток, цветной бумаги букет цветов, располагая внизу более крупные цветы, а повыше – мелкие. В ходе составления букета дети подсчитывают число цветов в каждом букете, белых и красных гвоздик, число ромашек и васильков, больших и маленьких цветов.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Самостоятельная работа</a:t>
            </a:r>
            <a:br>
              <a:rPr lang="ru-RU" b="1" dirty="0" smtClean="0"/>
            </a:br>
            <a:r>
              <a:rPr lang="ru-RU" b="1" dirty="0" smtClean="0"/>
              <a:t>(№ 2 в тетради)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11587" t="21098" r="15032" b="67650"/>
          <a:stretch>
            <a:fillRect/>
          </a:stretch>
        </p:blipFill>
        <p:spPr bwMode="auto">
          <a:xfrm>
            <a:off x="413538" y="1988840"/>
            <a:ext cx="8208912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На дубу яблоки не растут.</a:t>
            </a:r>
            <a:endParaRPr lang="ru-RU" dirty="0"/>
          </a:p>
        </p:txBody>
      </p:sp>
      <p:pic>
        <p:nvPicPr>
          <p:cNvPr id="5" name="Picture 2" descr="https://im3-tub-ru.yandex.net/i?id=1de15c1ab463eb6a19aa46d742c07dae&amp;n=33&amp;h=215&amp;w=3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276872"/>
            <a:ext cx="5443802" cy="3402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Проверь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(№ 2 в тетради)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11587" t="21098" r="15032" b="67650"/>
          <a:stretch>
            <a:fillRect/>
          </a:stretch>
        </p:blipFill>
        <p:spPr bwMode="auto">
          <a:xfrm>
            <a:off x="413538" y="1988840"/>
            <a:ext cx="8208912" cy="30963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299695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4</a:t>
            </a:r>
            <a:endParaRPr lang="ru-RU" sz="6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419872" y="299695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2</a:t>
            </a:r>
            <a:endParaRPr lang="ru-RU" sz="6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411760" y="3789040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6</a:t>
            </a:r>
            <a:endParaRPr lang="ru-RU" sz="60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3419872" y="3861048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9</a:t>
            </a:r>
            <a:endParaRPr lang="ru-RU" sz="6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300192" y="2924944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11</a:t>
            </a:r>
            <a:endParaRPr lang="ru-RU" sz="60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7740352" y="299695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3</a:t>
            </a:r>
            <a:endParaRPr lang="ru-RU" sz="60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2" y="3861048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2</a:t>
            </a:r>
            <a:endParaRPr lang="ru-RU" sz="60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7308304" y="3861048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/>
              <a:t>17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Самостоятельная работа</a:t>
            </a:r>
            <a:br>
              <a:rPr lang="ru-RU" b="1" dirty="0" smtClean="0"/>
            </a:br>
            <a:r>
              <a:rPr lang="ru-RU" b="1" dirty="0" smtClean="0"/>
              <a:t>(№ 3 в тетради)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13518" t="32350" r="22756" b="56398"/>
          <a:stretch>
            <a:fillRect/>
          </a:stretch>
        </p:blipFill>
        <p:spPr bwMode="auto">
          <a:xfrm>
            <a:off x="467543" y="1844824"/>
            <a:ext cx="8208913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Проверь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(№ 3 в тетради)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13518" t="32350" r="22756" b="56398"/>
          <a:stretch>
            <a:fillRect/>
          </a:stretch>
        </p:blipFill>
        <p:spPr bwMode="auto">
          <a:xfrm>
            <a:off x="467543" y="1844824"/>
            <a:ext cx="8208913" cy="31683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668344" y="3573016"/>
            <a:ext cx="6399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solidFill>
                  <a:schemeClr val="accent1">
                    <a:lumMod val="50000"/>
                  </a:schemeClr>
                </a:solidFill>
              </a:rPr>
              <a:t>V</a:t>
            </a:r>
            <a:endParaRPr lang="ru-RU" sz="6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Самостоятельная работа</a:t>
            </a:r>
            <a:br>
              <a:rPr lang="ru-RU" b="1" dirty="0" smtClean="0"/>
            </a:br>
            <a:r>
              <a:rPr lang="ru-RU" b="1" dirty="0" smtClean="0"/>
              <a:t>(№ 4 в тетради)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13518" t="42196" r="24687" b="43739"/>
          <a:stretch>
            <a:fillRect/>
          </a:stretch>
        </p:blipFill>
        <p:spPr bwMode="auto">
          <a:xfrm>
            <a:off x="467544" y="1628800"/>
            <a:ext cx="8295322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Проверь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(№ 4 в тетради)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Николай\Pictures\2017-01-10\001.jpg"/>
          <p:cNvPicPr>
            <a:picLocks noChangeAspect="1" noChangeArrowheads="1"/>
          </p:cNvPicPr>
          <p:nvPr/>
        </p:nvPicPr>
        <p:blipFill>
          <a:blip r:embed="rId3" cstate="print"/>
          <a:srcRect l="13518" t="42196" r="24687" b="43739"/>
          <a:stretch>
            <a:fillRect/>
          </a:stretch>
        </p:blipFill>
        <p:spPr bwMode="auto">
          <a:xfrm>
            <a:off x="467544" y="1628800"/>
            <a:ext cx="8295322" cy="3600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99792" y="256490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 smtClean="0"/>
              <a:t>8</a:t>
            </a:r>
            <a:endParaRPr lang="ru-RU" sz="60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627784" y="3356992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 smtClean="0"/>
              <a:t>7</a:t>
            </a:r>
            <a:endParaRPr lang="ru-RU" sz="60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699792" y="4149080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 smtClean="0"/>
              <a:t>10</a:t>
            </a:r>
            <a:endParaRPr lang="ru-RU" sz="60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380312" y="2492896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 smtClean="0"/>
              <a:t>19</a:t>
            </a:r>
            <a:endParaRPr lang="ru-RU" sz="60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7380312" y="3284984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 smtClean="0"/>
              <a:t>20</a:t>
            </a:r>
            <a:endParaRPr lang="ru-RU" sz="60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7452320" y="4149080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 smtClean="0"/>
              <a:t>15</a:t>
            </a:r>
            <a:endParaRPr lang="ru-RU" sz="6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Итог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Что нового узнали на уроке? </a:t>
            </a:r>
          </a:p>
          <a:p>
            <a:r>
              <a:rPr lang="ru-RU" dirty="0" smtClean="0"/>
              <a:t> Закончим урок игрой в рифмовки с числами.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70" y="19776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Задание для смекалистых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На ветке сидело 5 птиц. 2 птицы перелетели на соседнюю ветку этого же дерева. Сколько птиц осталось на дереве?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37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455/35732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5 птиц</a:t>
            </a:r>
            <a:endParaRPr lang="ru-RU" b="1" i="1" dirty="0"/>
          </a:p>
        </p:txBody>
      </p:sp>
      <p:pic>
        <p:nvPicPr>
          <p:cNvPr id="6" name="Picture 2" descr="http://www.cliparthut.com/clip-arts/240/family-tree-clip-art-240017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17445" y="2640455"/>
            <a:ext cx="3109110" cy="2597852"/>
          </a:xfrm>
          <a:prstGeom prst="rect">
            <a:avLst/>
          </a:prstGeom>
          <a:noFill/>
        </p:spPr>
      </p:pic>
      <p:pic>
        <p:nvPicPr>
          <p:cNvPr id="30722" name="Picture 2" descr="http://www.cliparthut.com/clip-arts/240/family-tree-clip-art-24001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772816"/>
            <a:ext cx="3332613" cy="278368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79712" y="1268760"/>
            <a:ext cx="13756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Было</a:t>
            </a:r>
            <a:endParaRPr lang="ru-RU" sz="4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3284984"/>
            <a:ext cx="2427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Осталось</a:t>
            </a:r>
            <a:endParaRPr lang="ru-RU" sz="4000" b="1" i="1" dirty="0"/>
          </a:p>
        </p:txBody>
      </p:sp>
      <p:pic>
        <p:nvPicPr>
          <p:cNvPr id="30724" name="Picture 4" descr="http://www.zooclub.ru/attach/fotogal/anima/4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2636912"/>
            <a:ext cx="800100" cy="903288"/>
          </a:xfrm>
          <a:prstGeom prst="rect">
            <a:avLst/>
          </a:prstGeom>
          <a:noFill/>
        </p:spPr>
      </p:pic>
      <p:pic>
        <p:nvPicPr>
          <p:cNvPr id="30726" name="Picture 6" descr="http://www.zooclub.ru/attach/fotogal/anima/4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2708920"/>
            <a:ext cx="800100" cy="903288"/>
          </a:xfrm>
          <a:prstGeom prst="rect">
            <a:avLst/>
          </a:prstGeom>
          <a:noFill/>
        </p:spPr>
      </p:pic>
      <p:pic>
        <p:nvPicPr>
          <p:cNvPr id="30728" name="Picture 8" descr="http://www.zooclub.ru/attach/fotogal/anima/4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2708920"/>
            <a:ext cx="800100" cy="903288"/>
          </a:xfrm>
          <a:prstGeom prst="rect">
            <a:avLst/>
          </a:prstGeom>
          <a:noFill/>
        </p:spPr>
      </p:pic>
      <p:pic>
        <p:nvPicPr>
          <p:cNvPr id="30730" name="Picture 10" descr="http://www.zooclub.ru/attach/fotogal/anima/4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636912"/>
            <a:ext cx="800100" cy="903288"/>
          </a:xfrm>
          <a:prstGeom prst="rect">
            <a:avLst/>
          </a:prstGeom>
          <a:noFill/>
        </p:spPr>
      </p:pic>
      <p:pic>
        <p:nvPicPr>
          <p:cNvPr id="30732" name="Picture 12" descr="http://www.zooclub.ru/attach/fotogal/anima/4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2780928"/>
            <a:ext cx="800100" cy="903288"/>
          </a:xfrm>
          <a:prstGeom prst="rect">
            <a:avLst/>
          </a:prstGeom>
          <a:noFill/>
        </p:spPr>
      </p:pic>
      <p:pic>
        <p:nvPicPr>
          <p:cNvPr id="30734" name="Picture 14" descr="http://www.zooclub.ru/attach/fotogal/anima/4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869160"/>
            <a:ext cx="800100" cy="903288"/>
          </a:xfrm>
          <a:prstGeom prst="rect">
            <a:avLst/>
          </a:prstGeom>
          <a:noFill/>
        </p:spPr>
      </p:pic>
      <p:pic>
        <p:nvPicPr>
          <p:cNvPr id="30738" name="Picture 18" descr="http://www.zooclub.ru/attach/fotogal/anima/4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4869160"/>
            <a:ext cx="800100" cy="903288"/>
          </a:xfrm>
          <a:prstGeom prst="rect">
            <a:avLst/>
          </a:prstGeom>
          <a:noFill/>
        </p:spPr>
      </p:pic>
      <p:pic>
        <p:nvPicPr>
          <p:cNvPr id="30740" name="Picture 20" descr="http://www.zooclub.ru/attach/fotogal/anima/4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4797152"/>
            <a:ext cx="800100" cy="903288"/>
          </a:xfrm>
          <a:prstGeom prst="rect">
            <a:avLst/>
          </a:prstGeom>
          <a:noFill/>
        </p:spPr>
      </p:pic>
      <p:pic>
        <p:nvPicPr>
          <p:cNvPr id="30742" name="Picture 22" descr="http://www.zooclub.ru/attach/fotogal/anima/4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725144"/>
            <a:ext cx="800100" cy="903288"/>
          </a:xfrm>
          <a:prstGeom prst="rect">
            <a:avLst/>
          </a:prstGeom>
          <a:noFill/>
        </p:spPr>
      </p:pic>
      <p:pic>
        <p:nvPicPr>
          <p:cNvPr id="30744" name="Picture 24" descr="http://www.zooclub.ru/attach/fotogal/anima/4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4653136"/>
            <a:ext cx="800100" cy="903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972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фишками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6000" dirty="0" smtClean="0"/>
              <a:t>Положите 4 красные фишки слева, а 2 желтые фишки справа.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фишками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6000" dirty="0" smtClean="0"/>
              <a:t>Сколько фишек стало?</a:t>
            </a:r>
          </a:p>
          <a:p>
            <a:r>
              <a:rPr lang="ru-RU" sz="6000" dirty="0" smtClean="0"/>
              <a:t>Как получили?</a:t>
            </a:r>
            <a:endParaRPr lang="ru-RU" sz="6000" dirty="0"/>
          </a:p>
        </p:txBody>
      </p:sp>
      <p:sp>
        <p:nvSpPr>
          <p:cNvPr id="5" name="Овал 4"/>
          <p:cNvSpPr/>
          <p:nvPr/>
        </p:nvSpPr>
        <p:spPr>
          <a:xfrm>
            <a:off x="827584" y="191683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724128" y="1844824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547664" y="191683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267744" y="191683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059832" y="191683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444208" y="1844824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фишками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8000" b="1" i="1" dirty="0" smtClean="0"/>
              <a:t>4 + 2 = 6</a:t>
            </a:r>
          </a:p>
        </p:txBody>
      </p:sp>
      <p:sp>
        <p:nvSpPr>
          <p:cNvPr id="5" name="Овал 4"/>
          <p:cNvSpPr/>
          <p:nvPr/>
        </p:nvSpPr>
        <p:spPr>
          <a:xfrm>
            <a:off x="827584" y="191683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724128" y="1844824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547664" y="191683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267744" y="191683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059832" y="1916832"/>
            <a:ext cx="626368" cy="5543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444208" y="1844824"/>
            <a:ext cx="626368" cy="554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chive.is/YyDpK/0b46e4c32db2ffd7ce22d7d6c99d525099d29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фишками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6000" dirty="0" smtClean="0"/>
              <a:t>Положите слева 2 желтые фишки, а справа 4 красные фишки.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363</Words>
  <Application>Microsoft Office PowerPoint</Application>
  <PresentationFormat>Экран (4:3)</PresentationFormat>
  <Paragraphs>94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УМК «Начальная школа 21 века» Урок математики в 1 классе №58 Тема: «ПЕРЕСТАНОВКА ЧИСЕЛ ПРИ СЛОЖЕНИИ»</vt:lpstr>
      <vt:lpstr> Задание для смекалистых</vt:lpstr>
      <vt:lpstr>Ответ</vt:lpstr>
      <vt:lpstr> Задание для смекалистых</vt:lpstr>
      <vt:lpstr>5 птиц</vt:lpstr>
      <vt:lpstr>Работа с фишками</vt:lpstr>
      <vt:lpstr>Работа с фишками</vt:lpstr>
      <vt:lpstr>Работа с фишками</vt:lpstr>
      <vt:lpstr>Работа с фишками</vt:lpstr>
      <vt:lpstr>Работа с фишками</vt:lpstr>
      <vt:lpstr>Работа с фишками</vt:lpstr>
      <vt:lpstr>Что интересного заметили?</vt:lpstr>
      <vt:lpstr>Работа по учебнику № 1</vt:lpstr>
      <vt:lpstr>Работа по учебнику № 2</vt:lpstr>
      <vt:lpstr>Работа в тетради № 1</vt:lpstr>
      <vt:lpstr>Работа в тетради № 1</vt:lpstr>
      <vt:lpstr>Работа в тетради № 1</vt:lpstr>
      <vt:lpstr>Работа по учебнику № 4</vt:lpstr>
      <vt:lpstr>Работа по учебнику № 4</vt:lpstr>
      <vt:lpstr>Работа по учебнику № 4</vt:lpstr>
      <vt:lpstr>Повторение № 3 (по учебнику)</vt:lpstr>
      <vt:lpstr>Работа по учебнику № 5</vt:lpstr>
      <vt:lpstr>Работа по учебнику № 5</vt:lpstr>
      <vt:lpstr>Работа по учебнику № 5</vt:lpstr>
      <vt:lpstr>Работа в тетради № 5</vt:lpstr>
      <vt:lpstr>Работа в тетради № 5</vt:lpstr>
      <vt:lpstr>Работа в тетради № 5</vt:lpstr>
      <vt:lpstr>Игра «Составим букет»</vt:lpstr>
      <vt:lpstr>Самостоятельная работа (№ 2 в тетради)</vt:lpstr>
      <vt:lpstr>Проверь (№ 2 в тетради)</vt:lpstr>
      <vt:lpstr>Самостоятельная работа (№ 3 в тетради)</vt:lpstr>
      <vt:lpstr>Проверь (№ 3 в тетради)</vt:lpstr>
      <vt:lpstr>Самостоятельная работа (№ 4 в тетради)</vt:lpstr>
      <vt:lpstr>Проверь (№ 4 в тетради)</vt:lpstr>
      <vt:lpstr>Итог урока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УМК «Начальная школа 21 века» Урок математики в 1 классе №58 Тема: «ПЕРЕСТАНОВКА ЧИСЕЛ ПРИ СЛОЖЕНИИ»</dc:title>
  <dc:creator>Николай Туран</dc:creator>
  <cp:lastModifiedBy>Гимназия1</cp:lastModifiedBy>
  <cp:revision>20</cp:revision>
  <dcterms:created xsi:type="dcterms:W3CDTF">2017-01-03T12:27:02Z</dcterms:created>
  <dcterms:modified xsi:type="dcterms:W3CDTF">2021-01-31T19:00:50Z</dcterms:modified>
</cp:coreProperties>
</file>