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абинет 6 Козлов" initials="К6К" lastIdx="1" clrIdx="0">
    <p:extLst>
      <p:ext uri="{19B8F6BF-5375-455C-9EA6-DF929625EA0E}">
        <p15:presenceInfo xmlns:p15="http://schemas.microsoft.com/office/powerpoint/2012/main" userId="Кабинет 6 Козлов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5133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5454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2758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056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949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5313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732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7589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066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4689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62732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81226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6626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749906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0184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23162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A0C1E-E193-4FBA-BA45-DBBB97D77CD6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411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93A0C1E-E193-4FBA-BA45-DBBB97D77CD6}" type="datetimeFigureOut">
              <a:rPr lang="ru-RU" smtClean="0"/>
              <a:t>02.12.2024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60D05FA-AD3A-49AD-B0FE-6DC4CB3F14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96384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  <p:sldLayoutId id="2147483755" r:id="rId13"/>
    <p:sldLayoutId id="2147483756" r:id="rId14"/>
    <p:sldLayoutId id="2147483757" r:id="rId15"/>
    <p:sldLayoutId id="2147483758" r:id="rId16"/>
    <p:sldLayoutId id="21474837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3134" y="-466391"/>
            <a:ext cx="11625942" cy="2078182"/>
          </a:xfrm>
        </p:spPr>
        <p:txBody>
          <a:bodyPr>
            <a:normAutofit/>
          </a:bodyPr>
          <a:lstStyle/>
          <a:p>
            <a:pPr algn="ctr"/>
            <a:r>
              <a:rPr lang="ru-RU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Тамбовское областное государственное автономное профессиональное образовательное учреждение </a:t>
            </a:r>
            <a:br>
              <a:rPr lang="ru-RU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</a:br>
            <a:r>
              <a:rPr lang="ru-RU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«Промышленно-технологический </a:t>
            </a:r>
            <a:r>
              <a:rPr lang="ru-RU" sz="1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колледж им. В.И. Заволянского»</a:t>
            </a:r>
            <a:r>
              <a:rPr lang="ru-RU" sz="1400" b="1" dirty="0">
                <a:solidFill>
                  <a:srgbClr val="90C226"/>
                </a:solidFill>
                <a:latin typeface="Trebuchet MS" panose="020B0603020202020204"/>
              </a:rPr>
              <a:t/>
            </a:r>
            <a:br>
              <a:rPr lang="ru-RU" sz="1400" b="1" dirty="0">
                <a:solidFill>
                  <a:srgbClr val="90C226"/>
                </a:solidFill>
                <a:latin typeface="Trebuchet MS" panose="020B0603020202020204"/>
              </a:rPr>
            </a:b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841181" y="3298109"/>
            <a:ext cx="3057895" cy="1947333"/>
          </a:xfrm>
        </p:spPr>
        <p:txBody>
          <a:bodyPr/>
          <a:lstStyle/>
          <a:p>
            <a:pPr lvl="0" algn="r" defTabSz="9144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</a:pPr>
            <a:r>
              <a:rPr lang="ru-RU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Работу выполнили студенты </a:t>
            </a:r>
            <a:endParaRPr lang="ru-RU" sz="1400" b="1" dirty="0">
              <a:solidFill>
                <a:schemeClr val="bg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r" defTabSz="914400"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ru-RU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группы </a:t>
            </a:r>
            <a:r>
              <a:rPr lang="ru-RU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 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Гордеев </a:t>
            </a:r>
            <a:r>
              <a:rPr lang="ru-RU" sz="16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6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94181" y="997527"/>
            <a:ext cx="6039923" cy="10515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Исследовательская работа</a:t>
            </a:r>
          </a:p>
          <a:p>
            <a:pPr lvl="0" algn="ctr" defTabSz="457200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ru-RU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тему: </a:t>
            </a:r>
            <a:r>
              <a:rPr lang="ru-RU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Стрела автомобильного крана </a:t>
            </a:r>
            <a:r>
              <a:rPr lang="ru-RU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овоидного</a:t>
            </a:r>
            <a:r>
              <a:rPr lang="ru-RU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профиля</a:t>
            </a:r>
            <a:endParaRPr lang="ru-RU" b="1" dirty="0">
              <a:solidFill>
                <a:schemeClr val="bg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44890"/>
            <a:ext cx="5617029" cy="471311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555698" y="6195939"/>
            <a:ext cx="172438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Мичуринск</a:t>
            </a:r>
            <a:r>
              <a:rPr lang="ru-RU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 </a:t>
            </a:r>
            <a:r>
              <a:rPr lang="ru-RU" sz="1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2024г</a:t>
            </a:r>
            <a:endParaRPr lang="ru-RU" sz="1400" b="1" dirty="0">
              <a:solidFill>
                <a:schemeClr val="bg1">
                  <a:lumMod val="95000"/>
                  <a:lumOff val="5000"/>
                </a:schemeClr>
              </a:solidFill>
              <a:latin typeface="Trebuchet MS" panose="020B0603020202020204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03076" y="4588099"/>
            <a:ext cx="6096000" cy="71609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Руководитель преподаватель:</a:t>
            </a:r>
          </a:p>
          <a:p>
            <a:pPr lvl="0" algn="r"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Козлов Александр Юрьевич</a:t>
            </a:r>
          </a:p>
        </p:txBody>
      </p:sp>
    </p:spTree>
    <p:extLst>
      <p:ext uri="{BB962C8B-B14F-4D97-AF65-F5344CB8AC3E}">
        <p14:creationId xmlns:p14="http://schemas.microsoft.com/office/powerpoint/2010/main" val="3170538504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9956" y="923635"/>
            <a:ext cx="7415187" cy="164407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исследования</a:t>
            </a:r>
            <a:r>
              <a:rPr lang="en-US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</a:rPr>
              <a:t>Изучить </a:t>
            </a:r>
            <a:r>
              <a:rPr lang="ru-RU" sz="2400" dirty="0">
                <a:solidFill>
                  <a:schemeClr val="bg1"/>
                </a:solidFill>
              </a:rPr>
              <a:t>преимущества </a:t>
            </a:r>
            <a:r>
              <a:rPr lang="ru-RU" sz="2400" dirty="0" err="1">
                <a:solidFill>
                  <a:schemeClr val="bg1"/>
                </a:solidFill>
              </a:rPr>
              <a:t>овоидного</a:t>
            </a:r>
            <a:r>
              <a:rPr lang="ru-RU" sz="2400" dirty="0">
                <a:solidFill>
                  <a:schemeClr val="bg1"/>
                </a:solidFill>
              </a:rPr>
              <a:t> профиля перед прямоугольным профилем стрелы для автомобильных кранов</a:t>
            </a:r>
            <a:endParaRPr lang="ru-RU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91127" y="2567709"/>
            <a:ext cx="7028873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Задачи исследования</a:t>
            </a:r>
            <a:r>
              <a:rPr lang="en-US" sz="2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:</a:t>
            </a:r>
            <a:endParaRPr lang="ru-RU" sz="2400" dirty="0">
              <a:solidFill>
                <a:schemeClr val="bg1">
                  <a:lumMod val="95000"/>
                  <a:lumOff val="5000"/>
                </a:schemeClr>
              </a:solidFill>
              <a:latin typeface="Trebuchet MS" panose="020B0603020202020204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Узнать что такое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овоид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  <a:latin typeface="Trebuchet MS" panose="020B0603020202020204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Изучить </a:t>
            </a:r>
            <a:r>
              <a:rPr lang="ru-RU" dirty="0" err="1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овоидный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 профиль стрелы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Узнать 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Trebuchet MS" panose="020B0603020202020204"/>
              </a:rPr>
              <a:t>в чём преимущества овоида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endParaRPr lang="ru-RU" dirty="0">
              <a:solidFill>
                <a:schemeClr val="bg1"/>
              </a:solidFill>
              <a:latin typeface="Trebuchet MS" panose="020B0603020202020204"/>
            </a:endParaRPr>
          </a:p>
          <a:p>
            <a:pPr lvl="0"/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b="1" dirty="0">
                <a:solidFill>
                  <a:schemeClr val="bg1"/>
                </a:solidFill>
              </a:rPr>
              <a:t>Гипотеза: </a:t>
            </a:r>
            <a:r>
              <a:rPr lang="ru-RU" dirty="0">
                <a:solidFill>
                  <a:schemeClr val="bg1"/>
                </a:solidFill>
              </a:rPr>
              <a:t>Стрелы прямоугольного профиля в изготовлении намного дешевле и проще, чем стрелы </a:t>
            </a:r>
            <a:r>
              <a:rPr lang="ru-RU" dirty="0" err="1">
                <a:solidFill>
                  <a:schemeClr val="bg1"/>
                </a:solidFill>
              </a:rPr>
              <a:t>овоидного</a:t>
            </a:r>
            <a:r>
              <a:rPr lang="ru-RU" dirty="0">
                <a:solidFill>
                  <a:schemeClr val="bg1"/>
                </a:solidFill>
              </a:rPr>
              <a:t> профиля, в связи с этим, зачем усложнять профиль стрелы, если это приводит к значительному удорожанию грузоподъемной машины.</a:t>
            </a:r>
            <a:endParaRPr lang="ru-RU" sz="2400" dirty="0">
              <a:solidFill>
                <a:schemeClr val="bg1"/>
              </a:solidFill>
              <a:latin typeface="Trebuchet MS" panose="020B0603020202020204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bg1">
                  <a:lumMod val="95000"/>
                  <a:lumOff val="5000"/>
                </a:schemeClr>
              </a:solidFill>
              <a:latin typeface="Trebuchet MS" panose="020B0603020202020204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581378"/>
            <a:ext cx="5937956" cy="6149618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outerShdw blurRad="406400" dist="50800" dir="5400000" algn="ctr" rotWithShape="0">
              <a:srgbClr val="000000">
                <a:alpha val="49000"/>
              </a:srgbClr>
            </a:outerShdw>
            <a:reflection blurRad="368300" stA="0" endPos="34000" dist="50800" dir="5400000" sy="-100000" algn="bl" rotWithShape="0"/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427317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"/>
            <a:ext cx="4792646" cy="2765778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</a:rPr>
              <a:t>Овоидная стрела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</a:rPr>
              <a:t>    Овоидные стрелы стали применятся совсем недавно только благодаря использованию новейших расчетов с применением компьютерных программ, которые и представили визуально совершенно новый технически не доступный ранее профиль.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85157"/>
            <a:ext cx="9256889" cy="427284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046133" y="0"/>
            <a:ext cx="6876693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b="0" i="0" dirty="0">
                <a:solidFill>
                  <a:schemeClr val="accent5">
                    <a:lumMod val="75000"/>
                  </a:schemeClr>
                </a:solidFill>
                <a:effectLst/>
                <a:latin typeface="YS Text"/>
              </a:rPr>
              <a:t>Овоидные стрелы позволили значительно улучшить ее технические параметры. Их преимущества заключаются: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ru-RU" b="0" i="0" dirty="0">
              <a:effectLst/>
              <a:latin typeface="YS Text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0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 высокой местной устойчивости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0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низкой металлоемкости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0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высоком запасе прочности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0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устойчивости к большим нагрузкам, что позволяет увеличить их длину</a:t>
            </a:r>
          </a:p>
        </p:txBody>
      </p:sp>
    </p:spTree>
    <p:extLst>
      <p:ext uri="{BB962C8B-B14F-4D97-AF65-F5344CB8AC3E}">
        <p14:creationId xmlns:p14="http://schemas.microsoft.com/office/powerpoint/2010/main" val="117582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61663"/>
            <a:ext cx="4910667" cy="275448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YS Text"/>
              </a:rPr>
              <a:t>Овоидная стрела 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YS Text"/>
              </a:rPr>
              <a:t>– 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тип телескопической стрелы автокрана, имеющий следующий вид профиля: верхняя часть короба выполнена в П-образной форме со скругленными углами, нижняя – в виде полуэллипса</a:t>
            </a:r>
            <a:r>
              <a:rPr lang="ru-RU" dirty="0">
                <a:solidFill>
                  <a:schemeClr val="bg1">
                    <a:lumMod val="95000"/>
                    <a:lumOff val="5000"/>
                  </a:schemeClr>
                </a:solidFill>
                <a:latin typeface="YS Text"/>
              </a:rPr>
              <a:t>.</a:t>
            </a:r>
            <a:endParaRPr lang="ru-RU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0667" y="461664"/>
            <a:ext cx="7281333" cy="540855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984577" y="0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0" i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Автокран «Ивановец» овоид</a:t>
            </a:r>
            <a:r>
              <a:rPr lang="ru-RU" b="0" i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696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94327"/>
            <a:ext cx="597182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u="sng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</a:rPr>
              <a:t>Овоидный профиль стрелы. </a:t>
            </a:r>
            <a:r>
              <a:rPr lang="ru-RU" b="0" i="0" dirty="0">
                <a:solidFill>
                  <a:srgbClr val="444444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ru-RU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Овоидный профиль стрелы дополнил прямоугольный, который на определенном этапе исчерпал свои возможности в плане максимально возможных грузовых характеристик крана соответствующего класса. Конструкторам пришлось вначале придумать алгоритм для необходимых расчетов, а затем с помощью современных компьютерных технологий произвести вычисления. Верхний пояс сечения секции под нагрузкой работает на растяжение, нижний на сжатие, а боковые стенки изгибаются. Для нижнего силового пояса использована арочная форма хорошо работающая на сжатие. Расчеты подтвердили оптимальность использования элементов профиля стрелы похожем на арку.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751782" y="0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Автокран КС-45717К-1Р овоид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1822" y="463012"/>
            <a:ext cx="6220178" cy="6394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104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0426" y="469788"/>
            <a:ext cx="400594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i="0" dirty="0">
                <a:solidFill>
                  <a:schemeClr val="accent5">
                    <a:lumMod val="75000"/>
                  </a:schemeClr>
                </a:solidFill>
                <a:effectLst/>
                <a:latin typeface="YS Text"/>
              </a:rPr>
              <a:t>Овоидный</a:t>
            </a:r>
            <a:r>
              <a:rPr lang="ru-RU" b="0" i="0" dirty="0">
                <a:solidFill>
                  <a:schemeClr val="accent5">
                    <a:lumMod val="75000"/>
                  </a:schemeClr>
                </a:solidFill>
                <a:effectLst/>
                <a:latin typeface="YS Text"/>
              </a:rPr>
              <a:t> </a:t>
            </a:r>
            <a:r>
              <a:rPr lang="ru-RU" b="1" i="0" dirty="0">
                <a:solidFill>
                  <a:schemeClr val="accent5">
                    <a:lumMod val="75000"/>
                  </a:schemeClr>
                </a:solidFill>
                <a:effectLst/>
                <a:latin typeface="YS Text"/>
              </a:rPr>
              <a:t>профиль</a:t>
            </a:r>
            <a:r>
              <a:rPr lang="ru-RU" b="0" i="0" dirty="0">
                <a:solidFill>
                  <a:schemeClr val="accent5">
                    <a:lumMod val="75000"/>
                  </a:schemeClr>
                </a:solidFill>
                <a:effectLst/>
                <a:latin typeface="YS Text"/>
              </a:rPr>
              <a:t> </a:t>
            </a:r>
            <a:r>
              <a:rPr lang="ru-RU" b="1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– это профиль, имеющий овальное сечение близкое к окружности в нижнем поясе и п-образный гнутый профиль с закруглёнными под определённым радиусом углами в верхнем поясе профиля. Секция стрелы сваривается сварочным швом двух полукоробов. Сварочный шов проходит по нейтральной линии напряжений рассчитанной конструкторами при максимальной нагрузке</a:t>
            </a:r>
            <a:r>
              <a:rPr lang="ru-RU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678809" y="0"/>
            <a:ext cx="47468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Секрет производства овоидных стрел</a:t>
            </a:r>
          </a:p>
        </p:txBody>
      </p:sp>
      <p:pic>
        <p:nvPicPr>
          <p:cNvPr id="5" name="Преимущества ОВОИДных стрел (360p)_Trim">
            <a:hlinkClick r:id="" action="ppaction://media"/>
            <a:extLst>
              <a:ext uri="{FF2B5EF4-FFF2-40B4-BE49-F238E27FC236}">
                <a16:creationId xmlns:a16="http://schemas.microsoft.com/office/drawing/2014/main" id="{DBFA4378-B3A1-49F5-B215-5A3AE5B4335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9773" y="369332"/>
            <a:ext cx="7922227" cy="5294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48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84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Автокран ИВАНОВЕЦ с овоидной стрелой_Trim">
            <a:hlinkClick r:id="" action="ppaction://media"/>
            <a:extLst>
              <a:ext uri="{FF2B5EF4-FFF2-40B4-BE49-F238E27FC236}">
                <a16:creationId xmlns:a16="http://schemas.microsoft.com/office/drawing/2014/main" id="{1ECA6C8A-993A-4623-AD2F-DE4F5D2EAF5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400049"/>
            <a:ext cx="12191999" cy="6457951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06764" y="-1"/>
            <a:ext cx="10723418" cy="572655"/>
          </a:xfrm>
        </p:spPr>
        <p:txBody>
          <a:bodyPr>
            <a:normAutofit fontScale="92500"/>
          </a:bodyPr>
          <a:lstStyle/>
          <a:p>
            <a:r>
              <a:rPr lang="ru-RU" dirty="0"/>
              <a:t>Сравнение грузовых характеристик кранов с прямоугольной и овоидной стрелой</a:t>
            </a:r>
          </a:p>
        </p:txBody>
      </p:sp>
    </p:spTree>
    <p:extLst>
      <p:ext uri="{BB962C8B-B14F-4D97-AF65-F5344CB8AC3E}">
        <p14:creationId xmlns:p14="http://schemas.microsoft.com/office/powerpoint/2010/main" val="1710602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62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4650" y="350982"/>
            <a:ext cx="11004550" cy="5541818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i="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Испытания показали, что кран с овоидной стрелой на одинаковом вылете поднимает на 1,5 – 2 тонны больше. Таким образом, переход на овоидное сечение стрел позволило поднять грузовысотные характеристики крана по сравнению с краном многогранного гнутого профиля на рабочих вылетах до 20-30%. Конечно сравнение характеристик автокрана с овоидной стрелой и стрелой коробчатого сечения не будет выдерживать никакой критики</a:t>
            </a:r>
            <a:r>
              <a:rPr lang="ru-RU" sz="2000" i="0" dirty="0">
                <a:solidFill>
                  <a:srgbClr val="44444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339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04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187</TotalTime>
  <Words>256</Words>
  <Application>Microsoft Office PowerPoint</Application>
  <PresentationFormat>Широкоэкранный</PresentationFormat>
  <Paragraphs>30</Paragraphs>
  <Slides>9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9" baseType="lpstr">
      <vt:lpstr>Arial</vt:lpstr>
      <vt:lpstr>Arial</vt:lpstr>
      <vt:lpstr>Calibri</vt:lpstr>
      <vt:lpstr>Century Gothic</vt:lpstr>
      <vt:lpstr>Times New Roman</vt:lpstr>
      <vt:lpstr>Trebuchet MS</vt:lpstr>
      <vt:lpstr>Wingdings</vt:lpstr>
      <vt:lpstr>Wingdings 3</vt:lpstr>
      <vt:lpstr>YS Text</vt:lpstr>
      <vt:lpstr>Сектор</vt:lpstr>
      <vt:lpstr>Тамбовское областное государственное автономное профессиональное образовательное учреждение  «Промышленно-технологический колледж им. В.И. Заволянского»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Вывод: Испытания показали, что кран с овоидной стрелой на одинаковом вылете поднимает на 1,5 – 2 тонны больше. Таким образом, переход на овоидное сечение стрел позволило поднять грузовысотные характеристики крана по сравнению с краном многогранного гнутого профиля на рабочих вылетах до 20-30%. Конечно сравнение характеристик автокрана с овоидной стрелой и стрелой коробчатого сечения не будет выдерживать никакой критики.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Тамбовское областное государственное автономное образовательное профессиональное учреждение  «Промышленно-технологический колледж» </dc:title>
  <dc:creator>ALEKSANDR</dc:creator>
  <cp:lastModifiedBy>Кабинет 6 Козлов</cp:lastModifiedBy>
  <cp:revision>28</cp:revision>
  <dcterms:created xsi:type="dcterms:W3CDTF">2022-11-25T15:30:12Z</dcterms:created>
  <dcterms:modified xsi:type="dcterms:W3CDTF">2024-12-02T09:38:02Z</dcterms:modified>
</cp:coreProperties>
</file>