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A74A708-6102-4966-A5F5-8DF30BDD10C4}">
          <p14:sldIdLst>
            <p14:sldId id="256"/>
            <p14:sldId id="257"/>
            <p14:sldId id="258"/>
            <p14:sldId id="259"/>
            <p14:sldId id="260"/>
          </p14:sldIdLst>
        </p14:section>
        <p14:section name="Раздел без заголовка" id="{F5F4FE4F-A044-4612-90D8-D4765F60E01F}">
          <p14:sldIdLst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6FA743-BD4C-4B56-A80C-4B31536DB50D}" type="datetimeFigureOut">
              <a:rPr lang="ru-RU" smtClean="0"/>
              <a:t>15.11.2020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B9810D4-16F0-4937-BDEB-983CC2670354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2376263"/>
          </a:xfrm>
        </p:spPr>
        <p:txBody>
          <a:bodyPr/>
          <a:lstStyle/>
          <a:p>
            <a:r>
              <a:rPr lang="ru-RU" dirty="0" smtClean="0"/>
              <a:t>«От чумы 20 века» к «Чуме 21 века»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996952"/>
            <a:ext cx="7344816" cy="280831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Печальная судьба</a:t>
            </a:r>
          </a:p>
          <a:p>
            <a:r>
              <a:rPr lang="ru-RU" sz="3200" dirty="0" smtClean="0"/>
              <a:t>Не с неба сваливается, </a:t>
            </a:r>
          </a:p>
          <a:p>
            <a:r>
              <a:rPr lang="ru-RU" sz="3200" dirty="0" smtClean="0"/>
              <a:t>а рождается от </a:t>
            </a:r>
          </a:p>
          <a:p>
            <a:r>
              <a:rPr lang="ru-RU" sz="3200" dirty="0" smtClean="0"/>
              <a:t>человеческой глупости.(</a:t>
            </a:r>
            <a:r>
              <a:rPr lang="ru-RU" sz="3200" dirty="0" err="1" smtClean="0"/>
              <a:t>Л.Альберти</a:t>
            </a:r>
            <a:r>
              <a:rPr lang="ru-RU" sz="3200" dirty="0" smtClean="0"/>
              <a:t>).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1844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10000">
        <p:cut/>
      </p:transition>
    </mc:Choice>
    <mc:Fallback>
      <p:transition advClick="0"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3915957" cy="4425355"/>
          </a:xfrm>
        </p:spPr>
        <p:txBody>
          <a:bodyPr>
            <a:normAutofit/>
          </a:bodyPr>
          <a:lstStyle/>
          <a:p>
            <a:r>
              <a:rPr lang="ru-RU" dirty="0" smtClean="0"/>
              <a:t>Вирус ВИЧ возник на африканском континенте и в дальнейшем распространился по Европе и Америке</a:t>
            </a:r>
            <a:r>
              <a:rPr lang="ru-RU" dirty="0"/>
              <a:t>. Одни считают, что он появился сначала </a:t>
            </a:r>
            <a:r>
              <a:rPr lang="ru-RU" dirty="0" smtClean="0"/>
              <a:t>у зеленых макак </a:t>
            </a:r>
            <a:r>
              <a:rPr lang="ru-RU" dirty="0"/>
              <a:t>, другие - что его искусственно создали люди.    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появился СПИД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3672408" cy="411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Неизвестный исполнитель — саунд трек к фильму_Реквием по мечте_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4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 1979-1981 года врачи в Нью-Йорке и </a:t>
            </a:r>
            <a:r>
              <a:rPr lang="ru-RU" dirty="0" smtClean="0"/>
              <a:t>Лос-Анджелесе </a:t>
            </a:r>
            <a:r>
              <a:rPr lang="ru-RU" dirty="0"/>
              <a:t>заметили необычайные иммунные нарушения у ряда пациентов-мужчин гомосексуалистов. </a:t>
            </a:r>
            <a:endParaRPr lang="ru-RU" dirty="0" smtClean="0"/>
          </a:p>
          <a:p>
            <a:r>
              <a:rPr lang="ru-RU" dirty="0"/>
              <a:t>. В 1985 году в СССР выявлены первые случаи СПИДа у иностранных студентов-африканцев. В 1987 году в СССР официально объявлено о регистрации первого </a:t>
            </a:r>
            <a:r>
              <a:rPr lang="ru-RU" dirty="0"/>
              <a:t>случая. Им стал мужчина, который некоторое время работал в Африке переводчиком. В 1993 году он умер от ряда заболеваний, вызванных иммунными </a:t>
            </a:r>
            <a:r>
              <a:rPr lang="ru-RU" dirty="0" smtClean="0"/>
              <a:t>нарушениями</a:t>
            </a:r>
          </a:p>
          <a:p>
            <a:r>
              <a:rPr lang="ru-RU" dirty="0" smtClean="0"/>
              <a:t> </a:t>
            </a:r>
            <a:r>
              <a:rPr lang="ru-RU" dirty="0" smtClean="0"/>
              <a:t>5 сентября 1988 года первая жертва СПИДа в СССР. Ей стала Ольга Гаевская, жительница города Ленинграда. Женщина с низкой социальной ответственностью.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СПИД шагает по планете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4883313"/>
      </p:ext>
    </p:extLst>
  </p:cSld>
  <p:clrMapOvr>
    <a:masterClrMapping/>
  </p:clrMapOvr>
  <p:transition spd="slow" advClick="0" advTm="18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ВИЧ-инфекция-это заболевание, возникающее при проникновении в организм человека вируса иммунодефицита.</a:t>
            </a:r>
          </a:p>
          <a:p>
            <a:r>
              <a:rPr lang="ru-RU" dirty="0" smtClean="0"/>
              <a:t>С-синдром</a:t>
            </a:r>
          </a:p>
          <a:p>
            <a:r>
              <a:rPr lang="ru-RU" dirty="0" smtClean="0"/>
              <a:t>П-приобретенного</a:t>
            </a:r>
          </a:p>
          <a:p>
            <a:r>
              <a:rPr lang="ru-RU" dirty="0" smtClean="0"/>
              <a:t>И-</a:t>
            </a:r>
            <a:r>
              <a:rPr lang="ru-RU" dirty="0" err="1" smtClean="0"/>
              <a:t>иммунно</a:t>
            </a:r>
            <a:endParaRPr lang="ru-RU" dirty="0" smtClean="0"/>
          </a:p>
          <a:p>
            <a:r>
              <a:rPr lang="ru-RU" dirty="0" smtClean="0"/>
              <a:t>Д-   дефицита</a:t>
            </a:r>
          </a:p>
          <a:p>
            <a:r>
              <a:rPr lang="ru-RU" dirty="0" smtClean="0"/>
              <a:t>СПИД -это последняя стадия  ВИЧ-инфекции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0848" y="297385"/>
            <a:ext cx="8229600" cy="1252728"/>
          </a:xfrm>
        </p:spPr>
        <p:txBody>
          <a:bodyPr/>
          <a:lstStyle/>
          <a:p>
            <a:r>
              <a:rPr lang="ru-RU" dirty="0"/>
              <a:t>. Что же это такое ВИЧ/СПИД?</a:t>
            </a:r>
          </a:p>
        </p:txBody>
      </p:sp>
    </p:spTree>
    <p:extLst>
      <p:ext uri="{BB962C8B-B14F-4D97-AF65-F5344CB8AC3E}">
        <p14:creationId xmlns:p14="http://schemas.microsoft.com/office/powerpoint/2010/main" val="4153681107"/>
      </p:ext>
    </p:extLst>
  </p:cSld>
  <p:clrMapOvr>
    <a:masterClrMapping/>
  </p:clrMapOvr>
  <p:transition spd="slow" advClick="0" advTm="1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выглядит вирус ВИЧ  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20891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724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8000">
        <p:split orient="vert"/>
      </p:transition>
    </mc:Choice>
    <mc:Fallback>
      <p:transition spd="slow" advClick="0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988840"/>
            <a:ext cx="3888431" cy="424847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ВИЧ поражает клетки иммунной системы (</a:t>
            </a:r>
            <a:r>
              <a:rPr lang="en-US" dirty="0" smtClean="0"/>
              <a:t>CD4 </a:t>
            </a:r>
            <a:r>
              <a:rPr lang="ru-RU" dirty="0" smtClean="0"/>
              <a:t>Т-лимфоциты)</a:t>
            </a:r>
          </a:p>
          <a:p>
            <a:r>
              <a:rPr lang="ru-RU" dirty="0" smtClean="0"/>
              <a:t>Инфицированные </a:t>
            </a:r>
            <a:r>
              <a:rPr lang="en-US" dirty="0" smtClean="0"/>
              <a:t>CD</a:t>
            </a:r>
            <a:r>
              <a:rPr lang="ru-RU" dirty="0" smtClean="0"/>
              <a:t>4 Т-лимфоциты постепенно гибнут</a:t>
            </a:r>
          </a:p>
          <a:p>
            <a:r>
              <a:rPr lang="en-US" dirty="0" smtClean="0"/>
              <a:t> </a:t>
            </a:r>
            <a:r>
              <a:rPr lang="ru-RU" dirty="0"/>
              <a:t>Упражнение «Клетка» </a:t>
            </a:r>
          </a:p>
          <a:p>
            <a:r>
              <a:rPr lang="ru-RU" dirty="0"/>
              <a:t>Цель</a:t>
            </a:r>
            <a:r>
              <a:rPr lang="ru-RU" dirty="0" smtClean="0"/>
              <a:t>: </a:t>
            </a:r>
            <a:r>
              <a:rPr lang="ru-RU" dirty="0"/>
              <a:t>показать, как ВИЧ проникает в человеческий организм и захватывает здоровую клетку;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Иммунная система человека и ВИЧ-инфекция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888432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0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18000">
        <p14:reveal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12776"/>
            <a:ext cx="8424935" cy="4713387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Инкубационный период</a:t>
            </a:r>
            <a:r>
              <a:rPr lang="ru-RU" dirty="0"/>
              <a:t>. Болезнь начинается со стадии инкубации ВИЧ. В этот период болезнь еще никак себя не проявляет, и только начинает развиваться в организме человека. В ряде случаев невозможно определить, имеется ли вирус в крови у пациента. Но со временем количество вирусных частиц начинает неуклонно расти. Продолжительность стадии инкубации ВИЧ – от трех недель до полугода. </a:t>
            </a:r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  <a:p>
            <a:r>
              <a:rPr lang="ru-RU" b="1" dirty="0"/>
              <a:t>Острое протекание</a:t>
            </a:r>
            <a:r>
              <a:rPr lang="ru-RU" dirty="0"/>
              <a:t>. В ряде случаев этот период называют этапом первичных проявлений. Болезнь протекает в острой форме, так как в крови имеется большое количество частиц вируса. Но не существует симптомов, характерных именно для ВИЧ. По своим внешним проявлениям заболевание напоминает грипп или простуду (ОРВИ). Выглядит все так:</a:t>
            </a:r>
          </a:p>
          <a:p>
            <a:r>
              <a:rPr lang="ru-RU" dirty="0"/>
              <a:t>-Повышенная температура.</a:t>
            </a:r>
          </a:p>
          <a:p>
            <a:r>
              <a:rPr lang="ru-RU" dirty="0"/>
              <a:t>-Боль в горле – как при ангине.</a:t>
            </a:r>
          </a:p>
          <a:p>
            <a:r>
              <a:rPr lang="ru-RU" dirty="0"/>
              <a:t>-Воспаление слизистых носа, насморк.</a:t>
            </a:r>
          </a:p>
          <a:p>
            <a:r>
              <a:rPr lang="ru-RU" dirty="0"/>
              <a:t>-Увеличиваются лимфоузлы, прикосновение к ним причиняет боль.</a:t>
            </a:r>
          </a:p>
          <a:p>
            <a:r>
              <a:rPr lang="ru-RU" dirty="0"/>
              <a:t>-Головокружение и тошнота.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Стадии развития ВИЧ-инфекции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0091024"/>
      </p:ext>
    </p:extLst>
  </p:cSld>
  <p:clrMapOvr>
    <a:masterClrMapping/>
  </p:clrMapOvr>
  <p:transition spd="slow" advClick="0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5112568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/>
              <a:t>Латентная стадия ВИЧ-инфекции</a:t>
            </a:r>
          </a:p>
          <a:p>
            <a:r>
              <a:rPr lang="ru-RU" dirty="0"/>
              <a:t>За периодом острой инфекции следует латентная стадия ВИЧ. В это время болезнь обычно себя никак не проявляет, по крайней мере, на первых порах. Протекает она бессимптомно, но не прекращает свое развитие, и количество частиц вируса в крови постоянно растет. Течение ВИЧ-инфекции можно наблюдать только с помощью лабораторных анализов. Антитела уже стабильно вырабатываются, и болезнь легко обнаруживается при проведении соответствующих исследований.</a:t>
            </a:r>
          </a:p>
          <a:p>
            <a:r>
              <a:rPr lang="ru-RU" dirty="0" smtClean="0"/>
              <a:t>Длительность </a:t>
            </a:r>
            <a:r>
              <a:rPr lang="ru-RU" dirty="0"/>
              <a:t>латентной стадии составляет обычно от 3 до 10 лет, </a:t>
            </a:r>
            <a:r>
              <a:rPr lang="ru-RU" dirty="0" smtClean="0"/>
              <a:t>в </a:t>
            </a:r>
            <a:r>
              <a:rPr lang="ru-RU" dirty="0"/>
              <a:t>зависимости от особенностей организма. </a:t>
            </a:r>
            <a:endParaRPr lang="ru-RU" dirty="0" smtClean="0"/>
          </a:p>
          <a:p>
            <a:r>
              <a:rPr lang="ru-RU" b="1" dirty="0" smtClean="0"/>
              <a:t>Стадия </a:t>
            </a:r>
            <a:r>
              <a:rPr lang="ru-RU" b="1" dirty="0"/>
              <a:t>вторичных заболеваний</a:t>
            </a:r>
          </a:p>
          <a:p>
            <a:r>
              <a:rPr lang="ru-RU" dirty="0"/>
              <a:t> Список  болезней весьма велик. У каждого пациента они проявляют себя по-своему, что затрудняет их диагностирование. Имеется ряд симптомов, обычно свойственных для данной стадии инфекции.  Это:</a:t>
            </a:r>
          </a:p>
          <a:p>
            <a:r>
              <a:rPr lang="ru-RU" dirty="0"/>
              <a:t>высокая температура на срок более одного месяца, без конкретных причин.</a:t>
            </a:r>
          </a:p>
          <a:p>
            <a:r>
              <a:rPr lang="ru-RU" dirty="0"/>
              <a:t>Необъяснимая и быстрая потеря веса.</a:t>
            </a:r>
          </a:p>
          <a:p>
            <a:r>
              <a:rPr lang="ru-RU" dirty="0"/>
              <a:t>Постоянное расстройство желудочно-кишечного тракта.</a:t>
            </a:r>
          </a:p>
          <a:p>
            <a:r>
              <a:rPr lang="ru-RU" dirty="0"/>
              <a:t>Увеличение лимфоузлов, как при простуде.</a:t>
            </a:r>
          </a:p>
          <a:p>
            <a:r>
              <a:rPr lang="ru-RU" dirty="0"/>
              <a:t>Сильная потливость, особенно во время сна. </a:t>
            </a:r>
          </a:p>
          <a:p>
            <a:r>
              <a:rPr lang="ru-RU" b="1" dirty="0"/>
              <a:t>Последняя стадия  СПИД, или терминальная стадия</a:t>
            </a:r>
            <a:r>
              <a:rPr lang="ru-RU" dirty="0"/>
              <a:t>. </a:t>
            </a:r>
          </a:p>
          <a:p>
            <a:r>
              <a:rPr lang="ru-RU" dirty="0"/>
              <a:t>Больные СПИДом умирают от сопутствующих заболеваний, которые развиваются в результате резкого снижения иммунитета. Эти заболевания, как правило, весьма специфичны. К ним относятся: </a:t>
            </a:r>
            <a:r>
              <a:rPr lang="ru-RU" dirty="0" err="1"/>
              <a:t>пневмоцистная</a:t>
            </a:r>
            <a:r>
              <a:rPr lang="ru-RU" dirty="0"/>
              <a:t> пневмония, саркома </a:t>
            </a:r>
            <a:r>
              <a:rPr lang="ru-RU" dirty="0" err="1"/>
              <a:t>Капоши</a:t>
            </a:r>
            <a:r>
              <a:rPr lang="ru-RU" dirty="0"/>
              <a:t>, грибковое поражение дыхательных путей и </a:t>
            </a:r>
            <a:r>
              <a:rPr lang="ru-RU" dirty="0" smtClean="0"/>
              <a:t>пищевода, туберкулез.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Стадии развития ВИЧ-инфекции</a:t>
            </a:r>
          </a:p>
        </p:txBody>
      </p:sp>
    </p:spTree>
    <p:extLst>
      <p:ext uri="{BB962C8B-B14F-4D97-AF65-F5344CB8AC3E}">
        <p14:creationId xmlns:p14="http://schemas.microsoft.com/office/powerpoint/2010/main" val="2090921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8000"/>
    </mc:Choice>
    <mc:Fallback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передается ВИЧ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8352928" cy="4032448"/>
          </a:xfrm>
        </p:spPr>
      </p:pic>
    </p:spTree>
    <p:extLst>
      <p:ext uri="{BB962C8B-B14F-4D97-AF65-F5344CB8AC3E}">
        <p14:creationId xmlns:p14="http://schemas.microsoft.com/office/powerpoint/2010/main" val="94959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8000">
        <p:circle/>
      </p:transition>
    </mc:Choice>
    <mc:Fallback>
      <p:transition spd="slow" advClick="0" advTm="1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705861"/>
          </a:xfrm>
        </p:spPr>
        <p:txBody>
          <a:bodyPr>
            <a:normAutofit fontScale="85000"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Цель</a:t>
            </a:r>
            <a:r>
              <a:rPr lang="ru-RU" dirty="0"/>
              <a:t>: </a:t>
            </a:r>
          </a:p>
          <a:p>
            <a:r>
              <a:rPr lang="ru-RU" dirty="0"/>
              <a:t>- выяснить, как быстро распространяется ВИЧ-инфекция; </a:t>
            </a:r>
          </a:p>
          <a:p>
            <a:r>
              <a:rPr lang="ru-RU" dirty="0"/>
              <a:t>- объяснить, что здоровье человека во многом зависит от его поведения.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Эксперимент  «Веселая вечеринка».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763284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145162"/>
      </p:ext>
    </p:extLst>
  </p:cSld>
  <p:clrMapOvr>
    <a:masterClrMapping/>
  </p:clrMapOvr>
  <p:transition spd="slow" advClick="0" advTm="18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6832"/>
            <a:ext cx="8424936" cy="48245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ВИЧ не передается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813143"/>
      </p:ext>
    </p:extLst>
  </p:cSld>
  <p:clrMapOvr>
    <a:masterClrMapping/>
  </p:clrMapOvr>
  <p:transition spd="slow" advClick="0" advTm="1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844824"/>
            <a:ext cx="7992887" cy="4536504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-1981 год считается годом начала эпидемии СПИДа. Именно тогда ученые выявили первые случаи заболевания.</a:t>
            </a:r>
          </a:p>
          <a:p>
            <a:r>
              <a:rPr lang="ru-RU" dirty="0"/>
              <a:t>- Сегодня в мире ВИЧ/СПИДом больны более 40 млн человек и  лишь 22 млн человек из общего числа зараженных принимают необходимую терапию.</a:t>
            </a:r>
          </a:p>
          <a:p>
            <a:r>
              <a:rPr lang="ru-RU" dirty="0"/>
              <a:t>- Каждую минуту в мире примерно 11 человек заражаются ВИЧ.</a:t>
            </a:r>
          </a:p>
          <a:p>
            <a:r>
              <a:rPr lang="ru-RU" dirty="0"/>
              <a:t>-По оценкам экспертов, ежегодно фиксируется почти 1,7 миллиона новых случаев заражения ВИЧ-инфекцией.</a:t>
            </a:r>
          </a:p>
          <a:p>
            <a:r>
              <a:rPr lang="ru-RU" dirty="0"/>
              <a:t>-Около 420 тыс. россиян инфицировано вирусом иммунодефицита человека.</a:t>
            </a:r>
          </a:p>
          <a:p>
            <a:r>
              <a:rPr lang="ru-RU" dirty="0"/>
              <a:t>-За 21 год существования СПИДа в России от этой болезни умерло 23 тыс. человек.</a:t>
            </a:r>
          </a:p>
          <a:p>
            <a:r>
              <a:rPr lang="ru-RU" dirty="0"/>
              <a:t>-Более 65% зараженных ВИЧ – люди, хотя бы раз в жизни употреблявшие наркотики. </a:t>
            </a:r>
          </a:p>
          <a:p>
            <a:r>
              <a:rPr lang="ru-RU" dirty="0"/>
              <a:t> -Примерно 30% заразились в результате незащищенных половых контактов.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/>
              <a:t>ВИЧ </a:t>
            </a:r>
            <a:r>
              <a:rPr lang="ru-RU" dirty="0" smtClean="0"/>
              <a:t>инфекции:  </a:t>
            </a:r>
            <a:r>
              <a:rPr lang="ru-RU" dirty="0"/>
              <a:t>цифры и факты.</a:t>
            </a:r>
          </a:p>
        </p:txBody>
      </p:sp>
    </p:spTree>
    <p:extLst>
      <p:ext uri="{BB962C8B-B14F-4D97-AF65-F5344CB8AC3E}">
        <p14:creationId xmlns:p14="http://schemas.microsoft.com/office/powerpoint/2010/main" val="2327625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8000">
        <p14:flash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44349" cy="2664296"/>
          </a:xfrm>
        </p:spPr>
        <p:txBody>
          <a:bodyPr/>
          <a:lstStyle/>
          <a:p>
            <a:r>
              <a:rPr lang="ru-RU" dirty="0" smtClean="0"/>
              <a:t>Красная ленточка- символ борьбы против СПИДа. Предложил этот символ американский художник Франк </a:t>
            </a:r>
            <a:r>
              <a:rPr lang="ru-RU" dirty="0" err="1" smtClean="0"/>
              <a:t>Мур</a:t>
            </a:r>
            <a:r>
              <a:rPr lang="ru-RU" dirty="0" smtClean="0"/>
              <a:t> в 1991 году. Красную ленточку прикалывают к одежде. Она является символом надежды на исцеление. Символ поддержки больных СПИДом.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1 </a:t>
            </a:r>
            <a:r>
              <a:rPr lang="ru-RU" sz="2800" b="1" dirty="0" smtClean="0"/>
              <a:t>декабря- </a:t>
            </a:r>
            <a:r>
              <a:rPr lang="ru-RU" sz="2800" b="1" dirty="0"/>
              <a:t>Всемирный день борьбы со СПИДом.  </a:t>
            </a:r>
            <a:br>
              <a:rPr lang="ru-RU" sz="2800" b="1" dirty="0"/>
            </a:br>
            <a:r>
              <a:rPr lang="ru-RU" sz="2800" b="1" dirty="0"/>
              <a:t>15 мая- Всемирный день памяти жертв СПИДа.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4293096"/>
            <a:ext cx="2232249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812988"/>
            <a:ext cx="4248472" cy="283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32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8000">
        <p:dissolve/>
      </p:transition>
    </mc:Choice>
    <mc:Fallback>
      <p:transition spd="slow" advClick="0" advTm="1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00808"/>
            <a:ext cx="8640959" cy="4425355"/>
          </a:xfrm>
        </p:spPr>
        <p:txBody>
          <a:bodyPr/>
          <a:lstStyle/>
          <a:p>
            <a:r>
              <a:rPr lang="ru-RU" dirty="0" smtClean="0"/>
              <a:t>Проявляйте толерантность к ВИЧ-положительным людям. </a:t>
            </a:r>
            <a:r>
              <a:rPr lang="ru-RU" dirty="0" err="1" smtClean="0"/>
              <a:t>Вич</a:t>
            </a:r>
            <a:r>
              <a:rPr lang="ru-RU" dirty="0" smtClean="0"/>
              <a:t> через дружбу не передается.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Запомните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7"/>
            <a:ext cx="4032448" cy="3896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806" y="2788591"/>
            <a:ext cx="4392488" cy="388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64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:checker/>
      </p:transition>
    </mc:Choice>
    <mc:Fallback>
      <p:transition spd="slow" advClick="0" advTm="1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1844824"/>
            <a:ext cx="7408333" cy="446449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 селении пронесся слух о том, что появился мудрец, который может ответить па любые вопросы. И тогда один молодой человек подумал: «Дай-ка я перехитрю мудреца. Пойду в поле, поймаю бабочку и зажму ее между ладоней. Потом пойду к мудрецу и спрошу, жива бабочка или мертва. Если мудрец скажет, что жива, я сожму ладони покрепче и покажу ему, что бабочка мертва. А если он скажет, что мертва, то я раскрою ладони - и бабочка улетит». Как подумал, так и сделал. Пошел он в поле, поймал бабочку и принес ее к мудрецу: «Вот, мудрец, у меня в руках бабочка, скажи мне, жива она или мертва». Посмотрел мудрец внимательно на юношу и сказал: Всё в твоих руках</a:t>
            </a:r>
            <a:r>
              <a:rPr lang="ru-RU" dirty="0" smtClean="0"/>
              <a:t>!</a:t>
            </a:r>
            <a:endParaRPr lang="en-US" dirty="0" smtClean="0"/>
          </a:p>
          <a:p>
            <a:r>
              <a:rPr lang="ru-RU" dirty="0" smtClean="0"/>
              <a:t>Музыкальное сопровождение </a:t>
            </a:r>
            <a:r>
              <a:rPr lang="en-US" dirty="0" err="1"/>
              <a:t>Kronos</a:t>
            </a:r>
            <a:r>
              <a:rPr lang="en-US" dirty="0"/>
              <a:t> Quartet, Clint </a:t>
            </a:r>
            <a:r>
              <a:rPr lang="en-US" dirty="0" err="1"/>
              <a:t>Mansell</a:t>
            </a:r>
            <a:r>
              <a:rPr lang="en-US" dirty="0"/>
              <a:t> - Lux </a:t>
            </a:r>
            <a:r>
              <a:rPr lang="en-US" dirty="0" err="1"/>
              <a:t>Aeterna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Притча: «Мудрец и юноша»</a:t>
            </a:r>
          </a:p>
        </p:txBody>
      </p:sp>
    </p:spTree>
    <p:extLst>
      <p:ext uri="{BB962C8B-B14F-4D97-AF65-F5344CB8AC3E}">
        <p14:creationId xmlns:p14="http://schemas.microsoft.com/office/powerpoint/2010/main" val="271354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8000">
        <p:blinds dir="vert"/>
      </p:transition>
    </mc:Choice>
    <mc:Fallback>
      <p:transition spd="slow" advClick="0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450</TotalTime>
  <Words>991</Words>
  <Application>Microsoft Office PowerPoint</Application>
  <PresentationFormat>Экран (4:3)</PresentationFormat>
  <Paragraphs>75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«От чумы 20 века» к «Чуме 21 века»</vt:lpstr>
      <vt:lpstr>Как появился СПИД</vt:lpstr>
      <vt:lpstr>СПИД шагает по планете</vt:lpstr>
      <vt:lpstr>. Что же это такое ВИЧ/СПИД?</vt:lpstr>
      <vt:lpstr>Как выглядит вирус ВИЧ  </vt:lpstr>
      <vt:lpstr>Иммунная система человека и ВИЧ-инфекция</vt:lpstr>
      <vt:lpstr>Стадии развития ВИЧ-инфекции</vt:lpstr>
      <vt:lpstr>Стадии развития ВИЧ-инфекции</vt:lpstr>
      <vt:lpstr>Как передается ВИЧ</vt:lpstr>
      <vt:lpstr>Эксперимент  «Веселая вечеринка».</vt:lpstr>
      <vt:lpstr>ВИЧ не передается</vt:lpstr>
      <vt:lpstr> ВИЧ инфекции:  цифры и факты.</vt:lpstr>
      <vt:lpstr>1 декабря- Всемирный день борьбы со СПИДом.   15 мая- Всемирный день памяти жертв СПИДа.</vt:lpstr>
      <vt:lpstr>Запомните </vt:lpstr>
      <vt:lpstr>Притча: «Мудрец и юноша»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«От чумы 20 века» к «Чуме 21 века»</dc:title>
  <dc:creator>ISM</dc:creator>
  <cp:lastModifiedBy>ISM</cp:lastModifiedBy>
  <cp:revision>43</cp:revision>
  <dcterms:created xsi:type="dcterms:W3CDTF">2020-11-14T19:18:06Z</dcterms:created>
  <dcterms:modified xsi:type="dcterms:W3CDTF">2020-11-15T13:11:40Z</dcterms:modified>
</cp:coreProperties>
</file>