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59" r:id="rId5"/>
    <p:sldId id="268" r:id="rId6"/>
    <p:sldId id="269" r:id="rId7"/>
    <p:sldId id="270" r:id="rId8"/>
    <p:sldId id="272" r:id="rId9"/>
    <p:sldId id="258" r:id="rId10"/>
    <p:sldId id="274" r:id="rId11"/>
    <p:sldId id="261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300177-0A15-4517-8A42-7F168A73DF0E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EBB7C4-EFE5-4506-8982-D622639C2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2A431-86DF-4D0F-AF48-2DCA3C5E2D46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2BA27-C154-408F-9F49-BF4E945A6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B694A-26C2-4F29-84D4-EEF3C86B5257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A6134-150E-4E2D-A36B-B2397BDFF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937AB-01B4-4AA2-8EB5-83406C587074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90AA1-1AD4-4A58-BD92-C20EFB22D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838BB6-62B6-4389-BC9C-20298BF62067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EB8198-3023-490A-82AA-8AFADC8F93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6C121-2DF7-4914-AC13-1EEA3C5782AD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F9E42-F3FB-4354-A59C-CB6BA65BBA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47E575-54B1-4EB9-9200-867D13CA8C97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C923C6-FF67-4300-BD31-65C1F9E0D9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2C5E4-FC35-4132-AC5F-78CC7848EC29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F3613-2BFE-4530-8501-A9D750154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3BEE8A-D112-49B7-89E1-C9D1211D3D21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65D4D4-6A06-435B-B497-75B9E3398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CA2BD77-682A-48BC-8108-2298184B9410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59665B-0DC5-4581-8FED-ED2DA3328F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C980FA-3B78-40BB-9171-889DBC6906AD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365702-86A4-49A5-857C-92D8E3D488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C56CDA2-AE7F-4E3B-A838-BDE780C1115D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4372A84-2871-4103-972F-95AFA93E37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797" r:id="rId2"/>
    <p:sldLayoutId id="2147483803" r:id="rId3"/>
    <p:sldLayoutId id="2147483798" r:id="rId4"/>
    <p:sldLayoutId id="2147483804" r:id="rId5"/>
    <p:sldLayoutId id="2147483799" r:id="rId6"/>
    <p:sldLayoutId id="2147483805" r:id="rId7"/>
    <p:sldLayoutId id="2147483806" r:id="rId8"/>
    <p:sldLayoutId id="2147483807" r:id="rId9"/>
    <p:sldLayoutId id="2147483800" r:id="rId10"/>
    <p:sldLayoutId id="214748380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0.jpeg"/><Relationship Id="rId7" Type="http://schemas.openxmlformats.org/officeDocument/2006/relationships/image" Target="../media/image1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1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1844675"/>
            <a:ext cx="7912100" cy="9239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400" b="1" i="1" dirty="0" smtClean="0">
                <a:solidFill>
                  <a:srgbClr val="002060"/>
                </a:solidFill>
                <a:latin typeface="Bookman Old Style" pitchFamily="18" charset="0"/>
              </a:rPr>
              <a:t>“Seasons </a:t>
            </a:r>
            <a:br>
              <a:rPr lang="en-US" sz="5400" b="1" i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en-US" sz="5400" b="1" i="1" dirty="0" smtClean="0">
                <a:solidFill>
                  <a:srgbClr val="002060"/>
                </a:solidFill>
                <a:latin typeface="Bookman Old Style" pitchFamily="18" charset="0"/>
              </a:rPr>
              <a:t>and </a:t>
            </a:r>
            <a:br>
              <a:rPr lang="en-US" sz="5400" b="1" i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en-US" sz="5400" b="1" i="1" dirty="0" smtClean="0">
                <a:solidFill>
                  <a:srgbClr val="002060"/>
                </a:solidFill>
                <a:latin typeface="Bookman Old Style" pitchFamily="18" charset="0"/>
              </a:rPr>
              <a:t>weather”</a:t>
            </a:r>
            <a:endParaRPr lang="ru-RU" sz="54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8201" name="Picture 9" descr="http://www.richtime.ru/upload/file/%D1%82%D0%B8%D0%BF%D1%8B-%D0%BF%D0%BE%D0%B3%D0%BE%D0%B4%D1%8B-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BFE"/>
              </a:clrFrom>
              <a:clrTo>
                <a:srgbClr val="F6FB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2420938"/>
            <a:ext cx="5616575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Read the text and say if the following sentences are true (T) or false (F)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539750" y="1773238"/>
            <a:ext cx="6480175" cy="4475162"/>
          </a:xfrm>
        </p:spPr>
        <p:txBody>
          <a:bodyPr/>
          <a:lstStyle/>
          <a:p>
            <a:pPr marL="59690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Winter  is white.</a:t>
            </a:r>
          </a:p>
          <a:p>
            <a:pPr marL="59690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Children can swim and ride a bike in summer.</a:t>
            </a:r>
          </a:p>
          <a:p>
            <a:pPr marL="59690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Spring is frosty and snowy.</a:t>
            </a:r>
          </a:p>
          <a:p>
            <a:pPr marL="59690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Summer is  hot and sunny.</a:t>
            </a:r>
          </a:p>
          <a:p>
            <a:pPr marL="59690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Autumn  is yellow.</a:t>
            </a:r>
          </a:p>
          <a:p>
            <a:pPr marL="59690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Children can ski, skate and toboggan in autumn. 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019925" y="1700213"/>
            <a:ext cx="1944688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en-US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en-US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</a:p>
          <a:p>
            <a:pPr algn="ctr"/>
            <a:r>
              <a:rPr lang="en-US" sz="4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pPr algn="ctr"/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en-US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1142976" y="1428737"/>
            <a:ext cx="71439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82575" eaLnBrk="0" hangingPunct="0">
              <a:spcBef>
                <a:spcPts val="600"/>
              </a:spcBef>
              <a:buClr>
                <a:schemeClr val="accent1"/>
              </a:buClr>
              <a:buSzPct val="80000"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4" descr="svetofor_Denis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143248"/>
            <a:ext cx="2537796" cy="263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229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85728"/>
            <a:ext cx="6208734" cy="1296974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Схема ответа: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322618" y="3500439"/>
          <a:ext cx="1588655" cy="714379"/>
        </p:xfrm>
        <a:graphic>
          <a:graphicData uri="http://schemas.openxmlformats.org/drawingml/2006/table">
            <a:tbl>
              <a:tblPr/>
              <a:tblGrid>
                <a:gridCol w="1588655"/>
              </a:tblGrid>
              <a:tr h="714379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Season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429124" y="1785926"/>
          <a:ext cx="3040370" cy="1214446"/>
        </p:xfrm>
        <a:graphic>
          <a:graphicData uri="http://schemas.openxmlformats.org/drawingml/2006/table">
            <a:tbl>
              <a:tblPr/>
              <a:tblGrid>
                <a:gridCol w="3040370"/>
              </a:tblGrid>
              <a:tr h="1214446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… is my </a:t>
                      </a:r>
                      <a:r>
                        <a:rPr lang="en-US" sz="2400" b="1" dirty="0" err="1" smtClean="0"/>
                        <a:t>favourite</a:t>
                      </a:r>
                      <a:r>
                        <a:rPr lang="en-US" sz="2400" b="1" baseline="0" dirty="0" smtClean="0"/>
                        <a:t>  season</a:t>
                      </a:r>
                      <a:endParaRPr lang="ru-RU" sz="24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572264" y="3205019"/>
          <a:ext cx="1925191" cy="822960"/>
        </p:xfrm>
        <a:graphic>
          <a:graphicData uri="http://schemas.openxmlformats.org/drawingml/2006/table">
            <a:tbl>
              <a:tblPr/>
              <a:tblGrid>
                <a:gridCol w="1925191"/>
              </a:tblGrid>
              <a:tr h="65261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… are … months</a:t>
                      </a:r>
                      <a:endParaRPr lang="ru-RU" sz="24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569527" y="4636655"/>
          <a:ext cx="1931431" cy="578295"/>
        </p:xfrm>
        <a:graphic>
          <a:graphicData uri="http://schemas.openxmlformats.org/drawingml/2006/table">
            <a:tbl>
              <a:tblPr/>
              <a:tblGrid>
                <a:gridCol w="1931431"/>
              </a:tblGrid>
              <a:tr h="578295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It is … in…</a:t>
                      </a:r>
                      <a:endParaRPr lang="ru-RU" sz="24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928794" y="4714884"/>
          <a:ext cx="2599749" cy="557370"/>
        </p:xfrm>
        <a:graphic>
          <a:graphicData uri="http://schemas.openxmlformats.org/drawingml/2006/table">
            <a:tbl>
              <a:tblPr/>
              <a:tblGrid>
                <a:gridCol w="2599749"/>
              </a:tblGrid>
              <a:tr h="55737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We</a:t>
                      </a:r>
                      <a:r>
                        <a:rPr lang="en-US" sz="2400" b="1" baseline="0" dirty="0" smtClean="0"/>
                        <a:t> can…   in…</a:t>
                      </a:r>
                      <a:endParaRPr lang="ru-RU" sz="24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42977" y="2540000"/>
          <a:ext cx="2500329" cy="1200727"/>
        </p:xfrm>
        <a:graphic>
          <a:graphicData uri="http://schemas.openxmlformats.org/drawingml/2006/table">
            <a:tbl>
              <a:tblPr/>
              <a:tblGrid>
                <a:gridCol w="2500329"/>
              </a:tblGrid>
              <a:tr h="120072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I like …</a:t>
                      </a:r>
                      <a:r>
                        <a:rPr lang="en-US" sz="2400" b="1" baseline="0" dirty="0" smtClean="0"/>
                        <a:t> , </a:t>
                      </a:r>
                    </a:p>
                    <a:p>
                      <a:r>
                        <a:rPr lang="en-US" sz="2400" b="1" baseline="0" dirty="0" smtClean="0"/>
                        <a:t>because I can…</a:t>
                      </a:r>
                      <a:endParaRPr lang="ru-RU" sz="24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3" name="Прямая со стрелкой 12"/>
          <p:cNvCxnSpPr/>
          <p:nvPr/>
        </p:nvCxnSpPr>
        <p:spPr>
          <a:xfrm flipV="1">
            <a:off x="5929322" y="3643314"/>
            <a:ext cx="57150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4929190" y="3214686"/>
            <a:ext cx="428628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5715008" y="4286256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 flipV="1">
            <a:off x="3357554" y="4214818"/>
            <a:ext cx="92869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>
            <a:off x="3714744" y="3214686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 descr="http://im0-tub-ru.yandex.net/i?id=06bf14f374303f3265c1b8de4b63a622&amp;n=2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142852"/>
            <a:ext cx="88106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http://im0-tub-ru.yandex.net/i?id=bf26ab9af8a9abb0e15b5cf71224e683&amp;n=2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42852"/>
            <a:ext cx="17240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http://im0-tub-ru.yandex.net/i?id=61526d511cc4bc0e5ff489b11c9d365a&amp;n=2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5429264"/>
            <a:ext cx="18954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http://im0-tub-ru.yandex.net/i?id=4017fea83ef9774656f2995579253860&amp;n=2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5429264"/>
            <a:ext cx="16478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http://im0-tub-ru.yandex.net/i?id=956c5928269d0e6b6579337576f751df&amp;n=24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5500702"/>
            <a:ext cx="16478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http://im0-tub-ru.yandex.net/i?id=6aabc2b76ee4f0a10f6eba85b44c4516&amp;n=24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15272" y="357166"/>
            <a:ext cx="11144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http://im0-tub-ru.yandex.net/i?id=55b0f013297647e164ec008b1294b0f9&amp;n=24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72364" y="1785926"/>
            <a:ext cx="1571636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922322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     </a:t>
            </a:r>
            <a:r>
              <a:rPr lang="en-US" dirty="0" smtClean="0">
                <a:latin typeface="Arial Black" pitchFamily="34" charset="0"/>
              </a:rPr>
              <a:t> </a:t>
            </a:r>
            <a:r>
              <a:rPr lang="en-US" dirty="0" smtClean="0">
                <a:latin typeface="Arial Rounded MT Bold" pitchFamily="34" charset="0"/>
              </a:rPr>
              <a:t>    Spring is green,</a:t>
            </a:r>
            <a:endParaRPr lang="ru-RU" dirty="0" smtClean="0">
              <a:latin typeface="Arial Black" pitchFamily="34" charset="0"/>
            </a:endParaRPr>
          </a:p>
          <a:p>
            <a:pPr>
              <a:buNone/>
            </a:pPr>
            <a:r>
              <a:rPr lang="en-US" dirty="0" smtClean="0">
                <a:latin typeface="Arial Rounded MT Bold" pitchFamily="34" charset="0"/>
              </a:rPr>
              <a:t>            Summer is bright,</a:t>
            </a:r>
            <a:endParaRPr lang="ru-RU" dirty="0" smtClean="0">
              <a:latin typeface="Arial Black" pitchFamily="34" charset="0"/>
            </a:endParaRPr>
          </a:p>
          <a:p>
            <a:pPr>
              <a:buNone/>
            </a:pPr>
            <a:r>
              <a:rPr lang="en-US" dirty="0" smtClean="0">
                <a:latin typeface="Arial Rounded MT Bold" pitchFamily="34" charset="0"/>
              </a:rPr>
              <a:t>            Autumn is yellow,</a:t>
            </a:r>
            <a:endParaRPr lang="ru-RU" dirty="0" smtClean="0">
              <a:latin typeface="Arial Black" pitchFamily="34" charset="0"/>
            </a:endParaRPr>
          </a:p>
          <a:p>
            <a:pPr>
              <a:buNone/>
            </a:pPr>
            <a:r>
              <a:rPr lang="en-US" dirty="0" smtClean="0">
                <a:latin typeface="Arial Rounded MT Bold" pitchFamily="34" charset="0"/>
              </a:rPr>
              <a:t>            Winter is white.</a:t>
            </a:r>
            <a:endParaRPr lang="ru-RU" dirty="0" smtClean="0">
              <a:latin typeface="Arial Black" pitchFamily="34" charset="0"/>
            </a:endParaRPr>
          </a:p>
          <a:p>
            <a:endParaRPr lang="ru-RU" dirty="0">
              <a:latin typeface="Arial Black" pitchFamily="34" charset="0"/>
            </a:endParaRPr>
          </a:p>
        </p:txBody>
      </p:sp>
      <p:pic>
        <p:nvPicPr>
          <p:cNvPr id="4" name="Рисунок 3" descr="http://steshka.ru/wp-content/uploads/2013/02/vesnakartinki3-198x30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0"/>
            <a:ext cx="1757364" cy="2837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Демонстрационный материал. Картинки для оформления стендов по временам года (Лето, Зима, Весна, Осень)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42852"/>
            <a:ext cx="2571768" cy="3386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Демонстрационный материал. Картинки для оформления стендов по временам года (Лето, Зима, Весна, Осень)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643314"/>
            <a:ext cx="2428892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Демонстрационный материал. Картинки для оформления стендов по временам года (Лето, Зима, Весна, Осень)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786190"/>
            <a:ext cx="2428892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September, October, November</a:t>
            </a:r>
            <a:endParaRPr lang="ru-RU" dirty="0"/>
          </a:p>
        </p:txBody>
      </p:sp>
      <p:pic>
        <p:nvPicPr>
          <p:cNvPr id="1028" name="Picture 4" descr="http://www.o-prirode.com/_ph/51/1/622982453.jpg?14432626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4250561" cy="3000396"/>
          </a:xfrm>
          <a:prstGeom prst="rect">
            <a:avLst/>
          </a:prstGeom>
          <a:noFill/>
        </p:spPr>
      </p:pic>
      <p:pic>
        <p:nvPicPr>
          <p:cNvPr id="1032" name="Picture 8" descr="http://www.o-prirode.com/_ph/51/1/483788201.jpg?14432626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929066"/>
            <a:ext cx="3571868" cy="2771784"/>
          </a:xfrm>
          <a:prstGeom prst="rect">
            <a:avLst/>
          </a:prstGeom>
          <a:noFill/>
        </p:spPr>
      </p:pic>
      <p:pic>
        <p:nvPicPr>
          <p:cNvPr id="1034" name="Picture 10" descr="http://www.o-prirode.com/_ph/51/1/233366309.jpg?14432626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4929198"/>
            <a:ext cx="2381250" cy="1485900"/>
          </a:xfrm>
          <a:prstGeom prst="rect">
            <a:avLst/>
          </a:prstGeom>
          <a:noFill/>
        </p:spPr>
      </p:pic>
      <p:pic>
        <p:nvPicPr>
          <p:cNvPr id="1036" name="Picture 12" descr="http://www.o-prirode.com/_ph/51/1/599704398.jpg?14432626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1714488"/>
            <a:ext cx="2714644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642918"/>
            <a:ext cx="8358246" cy="6072230"/>
          </a:xfrm>
        </p:spPr>
        <p:txBody>
          <a:bodyPr/>
          <a:lstStyle/>
          <a:p>
            <a:pPr>
              <a:defRPr/>
            </a:pPr>
            <a:r>
              <a:rPr lang="en-US" sz="4000" dirty="0" smtClean="0">
                <a:solidFill>
                  <a:srgbClr val="C00000"/>
                </a:solidFill>
                <a:latin typeface="Bookman Old Style" pitchFamily="18" charset="0"/>
              </a:rPr>
              <a:t>[</a:t>
            </a:r>
            <a:r>
              <a:rPr lang="en-US" sz="4000" dirty="0" err="1" smtClean="0">
                <a:solidFill>
                  <a:srgbClr val="C00000"/>
                </a:solidFill>
                <a:latin typeface="Bookman Old Style" pitchFamily="18" charset="0"/>
              </a:rPr>
              <a:t>i</a:t>
            </a:r>
            <a:r>
              <a:rPr lang="en-US" sz="4000" dirty="0" smtClean="0">
                <a:solidFill>
                  <a:srgbClr val="C00000"/>
                </a:solidFill>
                <a:latin typeface="Bookman Old Style" pitchFamily="18" charset="0"/>
              </a:rPr>
              <a:t>:]</a:t>
            </a:r>
            <a:r>
              <a:rPr lang="en-US" sz="4000" dirty="0" smtClean="0">
                <a:solidFill>
                  <a:schemeClr val="tx1"/>
                </a:solidFill>
                <a:latin typeface="Bookman Old Style" pitchFamily="18" charset="0"/>
              </a:rPr>
              <a:t>- season, spring, </a:t>
            </a:r>
            <a:r>
              <a:rPr lang="en-US" sz="4000" dirty="0" err="1" smtClean="0">
                <a:solidFill>
                  <a:schemeClr val="tx1"/>
                </a:solidFill>
                <a:latin typeface="Bookman Old Style" pitchFamily="18" charset="0"/>
              </a:rPr>
              <a:t>frosty,school</a:t>
            </a:r>
            <a:endParaRPr lang="en-US" sz="40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>
              <a:defRPr/>
            </a:pPr>
            <a:r>
              <a:rPr lang="en-US" sz="4000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[w]</a:t>
            </a:r>
            <a:r>
              <a:rPr lang="en-US" sz="4000" dirty="0" smtClean="0">
                <a:solidFill>
                  <a:schemeClr val="tx1"/>
                </a:solidFill>
                <a:latin typeface="Bookman Old Style" pitchFamily="18" charset="0"/>
              </a:rPr>
              <a:t>-</a:t>
            </a:r>
            <a:r>
              <a:rPr lang="en-US" sz="4000" dirty="0" err="1" smtClean="0">
                <a:solidFill>
                  <a:schemeClr val="tx1"/>
                </a:solidFill>
                <a:latin typeface="Bookman Old Style" pitchFamily="18" charset="0"/>
              </a:rPr>
              <a:t>winter,white,warm,windy,when</a:t>
            </a:r>
            <a:endParaRPr lang="en-US" sz="40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>
              <a:defRPr/>
            </a:pPr>
            <a:r>
              <a:rPr lang="en-US" sz="4000" dirty="0" smtClean="0">
                <a:solidFill>
                  <a:schemeClr val="tx1"/>
                </a:solidFill>
                <a:latin typeface="Bookman Old Style" pitchFamily="18" charset="0"/>
              </a:rPr>
              <a:t>[d</a:t>
            </a:r>
            <a:r>
              <a:rPr lang="ru-RU" sz="4000" dirty="0" err="1" smtClean="0">
                <a:solidFill>
                  <a:schemeClr val="tx1"/>
                </a:solidFill>
                <a:latin typeface="Bookman Old Style" pitchFamily="18" charset="0"/>
              </a:rPr>
              <a:t>з</a:t>
            </a:r>
            <a:r>
              <a:rPr lang="en-US" sz="4000" dirty="0" smtClean="0">
                <a:solidFill>
                  <a:schemeClr val="tx1"/>
                </a:solidFill>
                <a:latin typeface="Bookman Old Style" pitchFamily="18" charset="0"/>
              </a:rPr>
              <a:t>]-</a:t>
            </a:r>
            <a:r>
              <a:rPr lang="ru-RU" sz="40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Bookman Old Style" pitchFamily="18" charset="0"/>
              </a:rPr>
              <a:t>January,June,July</a:t>
            </a:r>
            <a:r>
              <a:rPr lang="en-US" sz="40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</a:p>
          <a:p>
            <a:pPr>
              <a:defRPr/>
            </a:pP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[k]</a:t>
            </a:r>
            <a:r>
              <a:rPr lang="en-US" sz="4000" dirty="0" smtClean="0">
                <a:solidFill>
                  <a:schemeClr val="tx1"/>
                </a:solidFill>
                <a:latin typeface="Bookman Old Style" pitchFamily="18" charset="0"/>
              </a:rPr>
              <a:t>-</a:t>
            </a:r>
            <a:r>
              <a:rPr lang="en-US" sz="4000" dirty="0" err="1" smtClean="0">
                <a:solidFill>
                  <a:schemeClr val="tx1"/>
                </a:solidFill>
                <a:latin typeface="Bookman Old Style" pitchFamily="18" charset="0"/>
              </a:rPr>
              <a:t>cold,October,bike</a:t>
            </a:r>
            <a:r>
              <a:rPr lang="en-US" sz="4000" dirty="0" smtClean="0">
                <a:solidFill>
                  <a:schemeClr val="tx1"/>
                </a:solidFill>
                <a:latin typeface="Bookman Old Style" pitchFamily="18" charset="0"/>
              </a:rPr>
              <a:t>, cloudy</a:t>
            </a:r>
          </a:p>
          <a:p>
            <a:pPr>
              <a:defRPr/>
            </a:pPr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[f]</a:t>
            </a:r>
            <a:r>
              <a:rPr lang="en-US" sz="4000" dirty="0" smtClean="0">
                <a:solidFill>
                  <a:schemeClr val="tx1"/>
                </a:solidFill>
                <a:latin typeface="Bookman Old Style" pitchFamily="18" charset="0"/>
              </a:rPr>
              <a:t>-</a:t>
            </a:r>
            <a:r>
              <a:rPr lang="en-US" sz="4000" dirty="0" err="1" smtClean="0">
                <a:solidFill>
                  <a:schemeClr val="tx1"/>
                </a:solidFill>
                <a:latin typeface="Bookman Old Style" pitchFamily="18" charset="0"/>
              </a:rPr>
              <a:t>favourite,four,February</a:t>
            </a:r>
            <a:endParaRPr lang="ru-RU" sz="40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>
              <a:defRPr/>
            </a:pPr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[n]</a:t>
            </a:r>
            <a:r>
              <a:rPr lang="en-US" sz="4000" dirty="0" smtClean="0">
                <a:solidFill>
                  <a:schemeClr val="tx1"/>
                </a:solidFill>
                <a:latin typeface="Bookman Old Style" pitchFamily="18" charset="0"/>
              </a:rPr>
              <a:t>- </a:t>
            </a:r>
            <a:r>
              <a:rPr lang="en-US" sz="4000" dirty="0" err="1" smtClean="0">
                <a:solidFill>
                  <a:schemeClr val="tx1"/>
                </a:solidFill>
                <a:latin typeface="Bookman Old Style" pitchFamily="18" charset="0"/>
              </a:rPr>
              <a:t>snow,toboggan,rainy,s</a:t>
            </a:r>
            <a:r>
              <a:rPr lang="en-US" sz="3600" dirty="0" err="1" smtClean="0">
                <a:solidFill>
                  <a:schemeClr val="tx1"/>
                </a:solidFill>
                <a:latin typeface="Bookman Old Style" pitchFamily="18" charset="0"/>
              </a:rPr>
              <a:t>unny</a:t>
            </a:r>
            <a:endParaRPr lang="ru-RU" sz="3600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December, January, February</a:t>
            </a:r>
            <a:endParaRPr lang="ru-RU" dirty="0"/>
          </a:p>
        </p:txBody>
      </p:sp>
      <p:pic>
        <p:nvPicPr>
          <p:cNvPr id="3" name="Picture 2" descr="http://im0-tub-ru.yandex.net/i?id=846c719db4cc35e53e5274e2a05aa573&amp;n=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142984"/>
            <a:ext cx="3321867" cy="2214578"/>
          </a:xfrm>
          <a:prstGeom prst="rect">
            <a:avLst/>
          </a:prstGeom>
          <a:noFill/>
        </p:spPr>
      </p:pic>
      <p:pic>
        <p:nvPicPr>
          <p:cNvPr id="24578" name="Picture 2" descr="http://im0-tub-ru.yandex.net/i?id=17e93b18b1fe24f07af617d26fbe310b&amp;n=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142984"/>
            <a:ext cx="3143272" cy="2286015"/>
          </a:xfrm>
          <a:prstGeom prst="rect">
            <a:avLst/>
          </a:prstGeom>
          <a:noFill/>
        </p:spPr>
      </p:pic>
      <p:pic>
        <p:nvPicPr>
          <p:cNvPr id="5" name="Рисунок 4" descr="http://im0-tub-ru.yandex.net/i?id=956c5928269d0e6b6579337576f751df&amp;n=2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3571876"/>
            <a:ext cx="16478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6aabc2b76ee4f0a10f6eba85b44c4516&amp;n=2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3643314"/>
            <a:ext cx="11144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0-tub-ru.yandex.net/i?id=aba6fccb501d08808dee88fee4d792be&amp;n=24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3643314"/>
            <a:ext cx="1171577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0-tub-ru.yandex.net/i?id=f5c61c3bff715f11bb631ec7f6d7cb25&amp;n=24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3786190"/>
            <a:ext cx="13811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Spring:   March, April, May</a:t>
            </a:r>
            <a:endParaRPr lang="ru-RU" dirty="0"/>
          </a:p>
        </p:txBody>
      </p:sp>
      <p:pic>
        <p:nvPicPr>
          <p:cNvPr id="25602" name="Picture 2" descr="http://im0-tub-ru.yandex.net/i?id=763040d448f6e2cf35e5f7fabc7b9a5a&amp;n=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857364"/>
            <a:ext cx="3188882" cy="2396270"/>
          </a:xfrm>
          <a:prstGeom prst="rect">
            <a:avLst/>
          </a:prstGeom>
          <a:noFill/>
        </p:spPr>
      </p:pic>
      <p:pic>
        <p:nvPicPr>
          <p:cNvPr id="25604" name="Picture 4" descr="http://www.o-prirode.com/_ph/36/1/218120528.jpg?14432633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928802"/>
            <a:ext cx="3167068" cy="2368968"/>
          </a:xfrm>
          <a:prstGeom prst="rect">
            <a:avLst/>
          </a:prstGeom>
          <a:noFill/>
        </p:spPr>
      </p:pic>
      <p:pic>
        <p:nvPicPr>
          <p:cNvPr id="5" name="Рисунок 4" descr="http://im0-tub-ru.yandex.net/i?id=55b0f013297647e164ec008b1294b0f9&amp;n=2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4500570"/>
            <a:ext cx="18764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c83045b4c490ecc6a510492951da399c&amp;n=2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4500570"/>
            <a:ext cx="2476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0-tub-ru.yandex.net/i?id=e67227ed5f95057fde98782eab7b2e4e&amp;n=24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4572008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0-tub-ru.yandex.net/i?id=e0847e0f2a72d0a428676f1b0bf8a36a&amp;n=24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16" y="4643446"/>
            <a:ext cx="18573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Summer:    June, July, August</a:t>
            </a:r>
            <a:endParaRPr lang="ru-RU" dirty="0"/>
          </a:p>
        </p:txBody>
      </p:sp>
      <p:pic>
        <p:nvPicPr>
          <p:cNvPr id="26626" name="Picture 2" descr="http://im0-tub-ru.yandex.net/i?id=c0bf437f7bf84ae58d07e58e84d7a321&amp;n=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85926"/>
            <a:ext cx="3165253" cy="2143140"/>
          </a:xfrm>
          <a:prstGeom prst="rect">
            <a:avLst/>
          </a:prstGeom>
          <a:noFill/>
        </p:spPr>
      </p:pic>
      <p:pic>
        <p:nvPicPr>
          <p:cNvPr id="26628" name="Picture 4" descr="http://im0-tub-ru.yandex.net/i?id=725781c542510da9d0e8cca5a0a186d1&amp;n=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786584"/>
            <a:ext cx="3457050" cy="2071044"/>
          </a:xfrm>
          <a:prstGeom prst="rect">
            <a:avLst/>
          </a:prstGeom>
          <a:noFill/>
        </p:spPr>
      </p:pic>
      <p:pic>
        <p:nvPicPr>
          <p:cNvPr id="5" name="Рисунок 4" descr="http://im0-tub-ru.yandex.net/i?id=a6bc10a95ca67c5360552aa14b2714d2&amp;n=2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4214818"/>
            <a:ext cx="18002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85c94ab759bb64a3df3e780d93097856&amp;n=2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4214818"/>
            <a:ext cx="22098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0-tub-ru.yandex.net/i?id=a18ea564f811269b73370cd1339631d5&amp;n=24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4214818"/>
            <a:ext cx="16478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0-tub-ru.yandex.net/i?id=55b0f013297647e164ec008b1294b0f9&amp;n=24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30" y="4286256"/>
            <a:ext cx="18764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September, October, November</a:t>
            </a:r>
            <a:endParaRPr lang="ru-RU" dirty="0"/>
          </a:p>
        </p:txBody>
      </p:sp>
      <p:pic>
        <p:nvPicPr>
          <p:cNvPr id="1028" name="Picture 4" descr="http://www.o-prirode.com/_ph/51/1/622982453.jpg?14432626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4250561" cy="3000396"/>
          </a:xfrm>
          <a:prstGeom prst="rect">
            <a:avLst/>
          </a:prstGeom>
          <a:noFill/>
        </p:spPr>
      </p:pic>
      <p:pic>
        <p:nvPicPr>
          <p:cNvPr id="1032" name="Picture 8" descr="http://www.o-prirode.com/_ph/51/1/483788201.jpg?14432626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929066"/>
            <a:ext cx="3571868" cy="2771784"/>
          </a:xfrm>
          <a:prstGeom prst="rect">
            <a:avLst/>
          </a:prstGeom>
          <a:noFill/>
        </p:spPr>
      </p:pic>
      <p:pic>
        <p:nvPicPr>
          <p:cNvPr id="1034" name="Picture 10" descr="http://www.o-prirode.com/_ph/51/1/233366309.jpg?14432626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4929198"/>
            <a:ext cx="2381250" cy="1485900"/>
          </a:xfrm>
          <a:prstGeom prst="rect">
            <a:avLst/>
          </a:prstGeom>
          <a:noFill/>
        </p:spPr>
      </p:pic>
      <p:pic>
        <p:nvPicPr>
          <p:cNvPr id="1036" name="Picture 12" descr="http://www.o-prirode.com/_ph/51/1/599704398.jpg?14432626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1714488"/>
            <a:ext cx="2714644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Read the text and say if the following sentences are true (T) or false (F)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539750" y="1773238"/>
            <a:ext cx="6480175" cy="4475162"/>
          </a:xfrm>
        </p:spPr>
        <p:txBody>
          <a:bodyPr/>
          <a:lstStyle/>
          <a:p>
            <a:pPr marL="59690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Winter  is white.</a:t>
            </a:r>
          </a:p>
          <a:p>
            <a:pPr marL="59690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Children can swim and ride a bike in summer.</a:t>
            </a:r>
          </a:p>
          <a:p>
            <a:pPr marL="59690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Spring is frosty and snowy.</a:t>
            </a:r>
          </a:p>
          <a:p>
            <a:pPr marL="59690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Summer is  hot and sunny.</a:t>
            </a:r>
          </a:p>
          <a:p>
            <a:pPr marL="59690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Autumn  is yellow.</a:t>
            </a:r>
          </a:p>
          <a:p>
            <a:pPr marL="59690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Children can ski, skate and toboggan in autumn. 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019925" y="1700213"/>
            <a:ext cx="1944688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1142976" y="1428737"/>
            <a:ext cx="71439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82575" eaLnBrk="0" hangingPunct="0">
              <a:spcBef>
                <a:spcPts val="600"/>
              </a:spcBef>
              <a:buClr>
                <a:schemeClr val="accent1"/>
              </a:buClr>
              <a:buSzPct val="80000"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4" descr="svetofor_Denis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2786058"/>
            <a:ext cx="2537796" cy="263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2292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7221852</TotalTime>
  <Words>220</Words>
  <Application>Microsoft Office PowerPoint</Application>
  <PresentationFormat>Экран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“Seasons  and  weather”</vt:lpstr>
      <vt:lpstr>Слайд 2</vt:lpstr>
      <vt:lpstr>September, October, November</vt:lpstr>
      <vt:lpstr>Слайд 4</vt:lpstr>
      <vt:lpstr>December, January, February</vt:lpstr>
      <vt:lpstr>    Spring:   March, April, May</vt:lpstr>
      <vt:lpstr> Summer:    June, July, August</vt:lpstr>
      <vt:lpstr>September, October, November</vt:lpstr>
      <vt:lpstr>Read the text and say if the following sentences are true (T) or false (F)</vt:lpstr>
      <vt:lpstr>Read the text and say if the following sentences are true (T) or false (F)</vt:lpstr>
      <vt:lpstr>           Схема ответа: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weather like?</dc:title>
  <dc:creator>Irond</dc:creator>
  <cp:lastModifiedBy>Домашний</cp:lastModifiedBy>
  <cp:revision>42</cp:revision>
  <dcterms:created xsi:type="dcterms:W3CDTF">2013-11-18T17:55:45Z</dcterms:created>
  <dcterms:modified xsi:type="dcterms:W3CDTF">2015-09-26T21:48:52Z</dcterms:modified>
</cp:coreProperties>
</file>