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52"/>
  </p:notesMasterIdLst>
  <p:sldIdLst>
    <p:sldId id="256" r:id="rId2"/>
    <p:sldId id="386" r:id="rId3"/>
    <p:sldId id="262" r:id="rId4"/>
    <p:sldId id="375" r:id="rId5"/>
    <p:sldId id="376" r:id="rId6"/>
    <p:sldId id="374" r:id="rId7"/>
    <p:sldId id="398" r:id="rId8"/>
    <p:sldId id="266" r:id="rId9"/>
    <p:sldId id="267" r:id="rId10"/>
    <p:sldId id="268" r:id="rId11"/>
    <p:sldId id="269" r:id="rId12"/>
    <p:sldId id="270" r:id="rId13"/>
    <p:sldId id="271" r:id="rId14"/>
    <p:sldId id="285" r:id="rId15"/>
    <p:sldId id="373" r:id="rId16"/>
    <p:sldId id="327" r:id="rId17"/>
    <p:sldId id="328" r:id="rId18"/>
    <p:sldId id="394" r:id="rId19"/>
    <p:sldId id="329" r:id="rId20"/>
    <p:sldId id="393" r:id="rId21"/>
    <p:sldId id="278" r:id="rId22"/>
    <p:sldId id="317" r:id="rId23"/>
    <p:sldId id="279" r:id="rId24"/>
    <p:sldId id="280" r:id="rId25"/>
    <p:sldId id="319" r:id="rId26"/>
    <p:sldId id="304" r:id="rId27"/>
    <p:sldId id="281" r:id="rId28"/>
    <p:sldId id="331" r:id="rId29"/>
    <p:sldId id="323" r:id="rId30"/>
    <p:sldId id="306" r:id="rId31"/>
    <p:sldId id="283" r:id="rId32"/>
    <p:sldId id="284" r:id="rId33"/>
    <p:sldId id="324" r:id="rId34"/>
    <p:sldId id="307" r:id="rId35"/>
    <p:sldId id="379" r:id="rId36"/>
    <p:sldId id="380" r:id="rId37"/>
    <p:sldId id="387" r:id="rId38"/>
    <p:sldId id="397" r:id="rId39"/>
    <p:sldId id="389" r:id="rId40"/>
    <p:sldId id="385" r:id="rId41"/>
    <p:sldId id="382" r:id="rId42"/>
    <p:sldId id="367" r:id="rId43"/>
    <p:sldId id="368" r:id="rId44"/>
    <p:sldId id="369" r:id="rId45"/>
    <p:sldId id="370" r:id="rId46"/>
    <p:sldId id="371" r:id="rId47"/>
    <p:sldId id="378" r:id="rId48"/>
    <p:sldId id="391" r:id="rId49"/>
    <p:sldId id="392" r:id="rId50"/>
    <p:sldId id="395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FDD7BA"/>
    <a:srgbClr val="CCFFCC"/>
    <a:srgbClr val="FF9933"/>
    <a:srgbClr val="FFCC00"/>
    <a:srgbClr val="FFFF00"/>
    <a:srgbClr val="CCCC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5764D-0103-4081-8903-6842D16EBED5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DF1987-1164-4FF3-B287-1C2F6ED566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23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F1987-1164-4FF3-B287-1C2F6ED566B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>
              <a:latin typeface="Arial" pitchFamily="34" charset="0"/>
            </a:endParaRPr>
          </a:p>
        </p:txBody>
      </p:sp>
      <p:sp>
        <p:nvSpPr>
          <p:cNvPr id="645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C2AA95-C2B7-4D36-B63F-ADB4B2D98CEB}" type="slidenum">
              <a:rPr lang="en-US" altLang="ru-RU">
                <a:solidFill>
                  <a:srgbClr val="000000"/>
                </a:solidFill>
              </a:rPr>
              <a:pPr/>
              <a:t>49</a:t>
            </a:fld>
            <a:endParaRPr lang="en-US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артинк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артинка 2"/>
          <p:cNvSpPr>
            <a:spLocks noGrp="1"/>
          </p:cNvSpPr>
          <p:nvPr>
            <p:ph type="clipArt" sz="half" idx="1"/>
          </p:nvPr>
        </p:nvSpPr>
        <p:spPr>
          <a:xfrm>
            <a:off x="1173163" y="1981200"/>
            <a:ext cx="3810000" cy="41148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35563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661DB7-9BD5-4462-96F4-68FB4D6C673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C71359C-423C-43E1-AAFD-64368F1E3504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747169E-048E-4111-9B6D-C5E9A59D02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64;&#1082;&#1086;&#1083;&#1072;\Desktop\&#1040;&#1081;&#1074;&#1077;&#1085;&#1075;&#1086;.mp4" TargetMode="Externa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64;&#1082;&#1086;&#1083;&#1072;\Desktop\&#1057;&#1082;&#1072;&#1079;&#1082;&#1072;.mp4" TargetMode="External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64;&#1082;&#1086;&#1083;&#1072;\Desktop\&#1040;&#1083;&#1099;&#1077;%20&#1087;&#1072;&#1088;&#1091;&#1089;&#1072;.mp4" TargetMode="Externa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атуш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63691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67544" y="0"/>
            <a:ext cx="8496944" cy="563231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prstTxWarp prst="textFadeDow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ru-RU" sz="48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Презентация </a:t>
            </a:r>
          </a:p>
          <a:p>
            <a:pPr algn="ctr"/>
            <a:r>
              <a:rPr lang="ru-RU" sz="48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к уроку </a:t>
            </a:r>
          </a:p>
          <a:p>
            <a:pPr algn="ctr"/>
            <a:r>
              <a:rPr lang="ru-RU" sz="48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математики </a:t>
            </a:r>
          </a:p>
          <a:p>
            <a:pPr algn="ctr"/>
            <a:r>
              <a:rPr lang="ru-RU" sz="48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по теме: </a:t>
            </a:r>
          </a:p>
          <a:p>
            <a:pPr algn="ctr"/>
            <a:r>
              <a:rPr lang="ru-RU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«Задачи на движение»</a:t>
            </a:r>
          </a:p>
          <a:p>
            <a:pPr algn="ctr"/>
            <a:r>
              <a:rPr lang="ru-RU" sz="48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5 класс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499992" y="5657671"/>
            <a:ext cx="4464496" cy="1200329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tx2"/>
            </a:solidFill>
          </a:ln>
          <a:effectLst>
            <a:softEdge rad="31750"/>
          </a:effectLst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r"/>
            <a:r>
              <a:rPr lang="ru-RU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Автор: учитель математики</a:t>
            </a:r>
          </a:p>
          <a:p>
            <a:pPr algn="r"/>
            <a:r>
              <a:rPr lang="ru-RU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 МАОУ  </a:t>
            </a:r>
            <a:r>
              <a:rPr lang="ru-RU" b="1" i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Повадинской</a:t>
            </a:r>
            <a:r>
              <a:rPr lang="ru-RU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 СОШ</a:t>
            </a:r>
          </a:p>
          <a:p>
            <a:pPr algn="r"/>
            <a:r>
              <a:rPr lang="ru-RU" b="1" i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Касьяненко</a:t>
            </a:r>
            <a:r>
              <a:rPr lang="ru-RU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itchFamily="18" charset="0"/>
                <a:cs typeface="Times New Roman" pitchFamily="18" charset="0"/>
              </a:rPr>
              <a:t> Ольга Ивановна</a:t>
            </a:r>
            <a:endParaRPr lang="ru-RU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746064" cy="1143000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Цели урока </a:t>
            </a:r>
            <a:endParaRPr lang="ru-RU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447800"/>
            <a:ext cx="7746064" cy="5149552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ru-RU" sz="7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</a:t>
            </a:r>
          </a:p>
          <a:p>
            <a:pPr>
              <a:buNone/>
            </a:pPr>
            <a:r>
              <a:rPr lang="ru-RU" sz="8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</a:t>
            </a:r>
            <a:r>
              <a:rPr lang="ru-RU" sz="9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Обучающая</a:t>
            </a:r>
            <a:r>
              <a:rPr lang="ru-RU" sz="9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</a:t>
            </a:r>
            <a:r>
              <a:rPr lang="ru-RU" sz="8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–продолжить работу по формированию у учащихся умений решать задачи на движение</a:t>
            </a:r>
          </a:p>
          <a:p>
            <a:endParaRPr lang="ru-RU" sz="8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>
              <a:buNone/>
            </a:pPr>
            <a:r>
              <a:rPr lang="ru-RU" sz="8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</a:t>
            </a:r>
            <a:r>
              <a:rPr lang="ru-RU" sz="9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Воспитательная</a:t>
            </a:r>
            <a:r>
              <a:rPr lang="ru-RU" sz="9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</a:t>
            </a:r>
            <a:r>
              <a:rPr lang="ru-RU" sz="86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– воспитывать волю и настойчивость для достижения поставленной цели</a:t>
            </a:r>
          </a:p>
          <a:p>
            <a:endParaRPr lang="ru-RU" sz="8600" b="1" i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>
              <a:buNone/>
            </a:pPr>
            <a:r>
              <a:rPr lang="ru-RU" sz="8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</a:t>
            </a:r>
            <a:r>
              <a:rPr lang="ru-RU" sz="9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Развивающая</a:t>
            </a:r>
            <a:r>
              <a:rPr lang="ru-RU" sz="9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</a:t>
            </a:r>
            <a:r>
              <a:rPr lang="ru-RU" sz="8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– развивать навыки самоконтроля</a:t>
            </a:r>
          </a:p>
          <a:p>
            <a:pPr algn="ctr">
              <a:buNone/>
            </a:pPr>
            <a:endParaRPr lang="ru-RU" sz="4800" b="1" i="1" dirty="0" smtClean="0">
              <a:solidFill>
                <a:srgbClr val="C00000"/>
              </a:solidFill>
              <a:latin typeface="Georgia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214988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2" y="86916"/>
            <a:ext cx="8640960" cy="704808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Кинематограф</a:t>
            </a:r>
            <a:r>
              <a:rPr lang="ru-RU" sz="4800" b="1" dirty="0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4400" b="1" i="1" dirty="0" smtClean="0">
                <a:ln>
                  <a:solidFill>
                    <a:schemeClr val="bg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(от греч. </a:t>
            </a:r>
            <a:r>
              <a:rPr lang="ru-RU" sz="4400" b="1" i="1" dirty="0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«записывающий </a:t>
            </a:r>
            <a:r>
              <a:rPr lang="ru-RU" sz="5400" b="1" i="1" dirty="0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движение»</a:t>
            </a:r>
            <a:r>
              <a:rPr lang="ru-RU" sz="4400" b="1" i="1" dirty="0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)</a:t>
            </a:r>
            <a:r>
              <a:rPr lang="ru-RU" sz="4800" b="1" i="1" dirty="0" smtClean="0">
                <a:ln>
                  <a:solidFill>
                    <a:schemeClr val="bg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 — отрасль человеческой деятельности, заключающаяся в создании движущихся изображений </a:t>
            </a:r>
            <a:r>
              <a:rPr lang="ru-RU" sz="4800" b="1" i="1" dirty="0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(24 кадра в секунду).</a:t>
            </a:r>
            <a:endParaRPr lang="ru-RU" sz="4800" b="1" i="1" dirty="0">
              <a:ln>
                <a:solidFill>
                  <a:schemeClr val="bg2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6322714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l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Расстояние 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— 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путь, который нужно преодолеть во время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движения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Время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— промежуток действия 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движения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Скорость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— </a:t>
            </a:r>
            <a:r>
              <a:rPr lang="ru-RU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+mn-ea"/>
                <a:cs typeface="Times New Roman" panose="02020603050405020304" pitchFamily="18" charset="0"/>
              </a:rPr>
              <a:t>расстояние, пройденное</a:t>
            </a:r>
            <a:r>
              <a:rPr lang="en-US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+mn-ea"/>
                <a:cs typeface="Times New Roman" panose="02020603050405020304" pitchFamily="18" charset="0"/>
              </a:rPr>
              <a:t>за единицу </a:t>
            </a:r>
            <a:r>
              <a:rPr lang="ru-RU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+mn-ea"/>
                <a:cs typeface="Times New Roman" panose="02020603050405020304" pitchFamily="18" charset="0"/>
              </a:rPr>
              <a:t>времени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641738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4"/>
          <p:cNvSpPr txBox="1">
            <a:spLocks noChangeArrowheads="1"/>
          </p:cNvSpPr>
          <p:nvPr/>
        </p:nvSpPr>
        <p:spPr bwMode="auto">
          <a:xfrm>
            <a:off x="467544" y="188640"/>
            <a:ext cx="8352928" cy="315471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ru-RU" sz="1500" dirty="0">
              <a:latin typeface="Verdana" pitchFamily="34" charset="0"/>
            </a:endParaRPr>
          </a:p>
          <a:p>
            <a:pPr algn="ctr" eaLnBrk="1" hangingPunct="1"/>
            <a:r>
              <a:rPr lang="ru-RU" sz="4400" b="1" dirty="0" smtClean="0">
                <a:solidFill>
                  <a:srgbClr val="C00000"/>
                </a:solidFill>
                <a:latin typeface="Verdana" pitchFamily="34" charset="0"/>
              </a:rPr>
              <a:t>    </a:t>
            </a:r>
            <a:r>
              <a:rPr lang="ru-RU" sz="44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ru-RU" sz="4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4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– 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скорость движения</a:t>
            </a:r>
          </a:p>
          <a:p>
            <a:pPr algn="ctr" eaLnBrk="1" hangingPunct="1"/>
            <a:endParaRPr lang="ru-RU" sz="24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44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t</a:t>
            </a:r>
            <a:r>
              <a:rPr lang="ru-RU" sz="4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4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– 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время </a:t>
            </a: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движения</a:t>
            </a:r>
            <a:endParaRPr lang="en-US" sz="4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 eaLnBrk="1" hangingPunct="1"/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  </a:t>
            </a:r>
            <a:r>
              <a:rPr lang="ru-RU" sz="44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s</a:t>
            </a:r>
            <a:r>
              <a:rPr lang="ru-RU" sz="4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4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– 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пройденный </a:t>
            </a: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путь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078" name="TextBox 5"/>
          <p:cNvSpPr txBox="1">
            <a:spLocks noChangeArrowheads="1"/>
          </p:cNvSpPr>
          <p:nvPr/>
        </p:nvSpPr>
        <p:spPr bwMode="auto">
          <a:xfrm>
            <a:off x="467544" y="3995678"/>
            <a:ext cx="8353623" cy="25853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54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s</a:t>
            </a:r>
            <a:r>
              <a:rPr lang="en-US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= </a:t>
            </a:r>
            <a:r>
              <a:rPr lang="ru-RU" sz="54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en-US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· </a:t>
            </a:r>
            <a:r>
              <a:rPr lang="ru-RU" sz="54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t</a:t>
            </a:r>
            <a:endParaRPr lang="en-US" sz="5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54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t</a:t>
            </a:r>
            <a:r>
              <a:rPr lang="en-US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en-US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= </a:t>
            </a:r>
            <a:r>
              <a:rPr lang="ru-RU" sz="5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s</a:t>
            </a:r>
            <a:r>
              <a:rPr lang="en-US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: </a:t>
            </a:r>
            <a:r>
              <a:rPr lang="ru-RU" sz="5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endParaRPr lang="en-US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5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en-US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= </a:t>
            </a:r>
            <a:r>
              <a:rPr lang="ru-RU" sz="5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s</a:t>
            </a:r>
            <a:r>
              <a:rPr lang="en-US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: </a:t>
            </a:r>
            <a:r>
              <a:rPr lang="ru-RU" sz="54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t</a:t>
            </a:r>
            <a:endParaRPr lang="ru-RU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273839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358246" cy="64325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6000" b="1" i="1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6000" b="1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Монтаж -</a:t>
            </a:r>
            <a:r>
              <a:rPr lang="ru-RU" sz="6000" b="1" i="1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</a:p>
          <a:p>
            <a:r>
              <a:rPr lang="ru-RU" sz="4400" b="1" i="1" dirty="0" smtClean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творческий и технический процесс в кинематографе, позволяющий в результате соединения отдельных фрагментов получить единое произведение.</a:t>
            </a:r>
            <a:endParaRPr lang="ru-RU" sz="4000" b="1" i="1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0"/>
            <a:ext cx="3449484" cy="1730491"/>
          </a:xfrm>
          <a:prstGeom prst="rect">
            <a:avLst/>
          </a:prstGeom>
        </p:spPr>
      </p:pic>
      <p:pic>
        <p:nvPicPr>
          <p:cNvPr id="4" name="Рисунок 3" descr="untitled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14262512">
            <a:off x="6610064" y="178583"/>
            <a:ext cx="2391076" cy="19288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044827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79512" y="332656"/>
            <a:ext cx="8659688" cy="4581270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prstTxWarp prst="textDeflate">
              <a:avLst/>
            </a:prstTxWarp>
            <a:noAutofit/>
          </a:bodyPr>
          <a:lstStyle/>
          <a:p>
            <a:pPr algn="ctr"/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Calibri" panose="020F0502020204030204" pitchFamily="34" charset="0"/>
                <a:cs typeface="Times New Roman" pitchFamily="18" charset="0"/>
              </a:rPr>
              <a:t>Задание «Монтаж»</a:t>
            </a:r>
            <a:b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5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Calibri" panose="020F0502020204030204" pitchFamily="34" charset="0"/>
                <a:cs typeface="Times New Roman" pitchFamily="18" charset="0"/>
              </a:rPr>
              <a:t>(Проверка домашнего задания)</a:t>
            </a:r>
            <a:endParaRPr lang="ru-RU" sz="60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79512" y="5085184"/>
            <a:ext cx="8659688" cy="1584176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r"/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«Выбрать нужное, </a:t>
            </a:r>
          </a:p>
          <a:p>
            <a:pPr algn="r"/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убрать лишнее»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5481" y="0"/>
            <a:ext cx="6298519" cy="212365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44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1. Чтобы найти </a:t>
            </a:r>
          </a:p>
          <a:p>
            <a:r>
              <a:rPr lang="ru-RU" sz="44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скорость движения,</a:t>
            </a:r>
          </a:p>
          <a:p>
            <a:r>
              <a:rPr lang="ru-RU" sz="44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нужно… </a:t>
            </a:r>
            <a:endParaRPr lang="ru-RU" sz="4400" b="1" dirty="0">
              <a:ln w="18415" cmpd="sng">
                <a:noFill/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57356" y="435769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3212976"/>
            <a:ext cx="8340232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расстояние разделить на время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7598" y="2357430"/>
            <a:ext cx="8351966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время  умножить на расстояние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4077072"/>
            <a:ext cx="8338744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из расстояния вычесть время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4941168"/>
            <a:ext cx="8352928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Г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время разделить на расстояние</a:t>
            </a:r>
          </a:p>
        </p:txBody>
      </p:sp>
      <p:sp>
        <p:nvSpPr>
          <p:cNvPr id="17410" name="AutoShape 2" descr="http://ru.stockfresh.com/thumbs/m_pavlov/746853_%D0%BD%D0%BE%D0%B6%D0%BD%D0%B8%D1%86%D1%8B-%D1%84%D0%B8%D0%BB%D1%8C%D0%BC%D0%B0-%D0%B2%D0%B8%D0%B4%D0%B5%D0%BE-%D0%BA%D0%BE%D0%BD%D1%86%D0%B5%D0%BF%D1%86%D0%B8%D1%8F-%D0%B1%D0%B5%D0%BB%D1%8B%D0%B9-%D0%BA%D0%B0%D0%B4%D1%8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untitled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2391076" cy="192880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0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1.2" calcmode="lin" valueType="num">
                                      <p:cBhvr override="childStyl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71736" y="285728"/>
            <a:ext cx="6286544" cy="212365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44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2. Чтобы найти </a:t>
            </a:r>
          </a:p>
          <a:p>
            <a:r>
              <a:rPr lang="ru-RU" sz="44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время движения,</a:t>
            </a:r>
          </a:p>
          <a:p>
            <a:r>
              <a:rPr lang="ru-RU" sz="44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нужно… </a:t>
            </a:r>
            <a:endParaRPr lang="ru-RU" sz="4400" b="1" dirty="0">
              <a:ln w="18415" cmpd="sng">
                <a:noFill/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13670" y="45005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088" y="4437112"/>
            <a:ext cx="9058912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расстояние  разделить на скорость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062" y="2610429"/>
            <a:ext cx="9091938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время  умножить на расстояние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873" y="3501008"/>
            <a:ext cx="9091127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расстояние  умножить на скорость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5373216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Г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скорость  разделить на расстояние</a:t>
            </a:r>
          </a:p>
        </p:txBody>
      </p:sp>
      <p:sp>
        <p:nvSpPr>
          <p:cNvPr id="17410" name="AutoShape 2" descr="http://ru.stockfresh.com/thumbs/m_pavlov/746853_%D0%BD%D0%BE%D0%B6%D0%BD%D0%B8%D1%86%D1%8B-%D1%84%D0%B8%D0%BB%D1%8C%D0%BC%D0%B0-%D0%B2%D0%B8%D0%B4%D0%B5%D0%BE-%D0%BA%D0%BE%D0%BD%D1%86%D0%B5%D0%BF%D1%86%D0%B8%D1%8F-%D0%B1%D0%B5%D0%BB%D1%8B%D0%B9-%D0%BA%D0%B0%D0%B4%D1%8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untitled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2391076" cy="192880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0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1.2" calcmode="lin" valueType="num">
                                      <p:cBhvr override="childStyl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91217" y="214290"/>
            <a:ext cx="6391493" cy="1754326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6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3. Чтобы найти </a:t>
            </a:r>
          </a:p>
          <a:p>
            <a:r>
              <a:rPr lang="ru-RU" sz="36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расстояние, которое </a:t>
            </a:r>
          </a:p>
          <a:p>
            <a:r>
              <a:rPr lang="ru-RU" sz="36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прошёл </a:t>
            </a:r>
            <a:r>
              <a:rPr lang="ru-RU" sz="36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объект, нужно… </a:t>
            </a:r>
            <a:endParaRPr lang="ru-RU" sz="3600" b="1" dirty="0">
              <a:ln w="18415" cmpd="sng">
                <a:noFill/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64153" y="457200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3356992"/>
            <a:ext cx="7685918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скорость умножить на время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36500" y="2500306"/>
            <a:ext cx="7640233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время разделить на скорость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4244688"/>
            <a:ext cx="7679107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скорость разделить на время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5143512"/>
            <a:ext cx="7694835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Г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 скорости прибавить время</a:t>
            </a:r>
          </a:p>
        </p:txBody>
      </p:sp>
      <p:sp>
        <p:nvSpPr>
          <p:cNvPr id="17410" name="AutoShape 2" descr="http://ru.stockfresh.com/thumbs/m_pavlov/746853_%D0%BD%D0%BE%D0%B6%D0%BD%D0%B8%D1%86%D1%8B-%D1%84%D0%B8%D0%BB%D1%8C%D0%BC%D0%B0-%D0%B2%D0%B8%D0%B4%D0%B5%D0%BE-%D0%BA%D0%BE%D0%BD%D1%86%D0%B5%D0%BF%D1%86%D0%B8%D1%8F-%D0%B1%D0%B5%D0%BB%D1%8B%D0%B9-%D0%BA%D0%B0%D0%B4%D1%8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untitled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2391076" cy="192880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0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1.2" calcmode="lin" valueType="num">
                                      <p:cBhvr override="childStyl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275562"/>
            <a:ext cx="8001056" cy="212365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44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4. Пешеход прошёл 28 км за 7 часов. С какой скоростью шёл пешеход?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01602" y="2987101"/>
            <a:ext cx="2674654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4 км/ч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11960" y="4869160"/>
            <a:ext cx="2707793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35 км/ч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3933056"/>
            <a:ext cx="2701381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196 км/ч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11960" y="5805264"/>
            <a:ext cx="2736304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Г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21 км/ч</a:t>
            </a:r>
          </a:p>
        </p:txBody>
      </p:sp>
      <p:sp>
        <p:nvSpPr>
          <p:cNvPr id="17410" name="AutoShape 2" descr="http://ru.stockfresh.com/thumbs/m_pavlov/746853_%D0%BD%D0%BE%D0%B6%D0%BD%D0%B8%D1%86%D1%8B-%D1%84%D0%B8%D0%BB%D1%8C%D0%BC%D0%B0-%D0%B2%D0%B8%D0%B4%D0%B5%D0%BE-%D0%BA%D0%BE%D0%BD%D1%86%D0%B5%D0%BF%D1%86%D0%B8%D1%8F-%D0%B1%D0%B5%D0%BB%D1%8B%D0%B9-%D0%BA%D0%B0%D0%B4%D1%8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untitled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57224" y="3357562"/>
            <a:ext cx="2391076" cy="192880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0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49106"/>
            <a:ext cx="8858280" cy="2308324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6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5. От одной станции до другой 240 км. Это расстояние поезд ехал со скоростью 60 км/ч. Сколько времени поезд был в пути?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87288" y="4993976"/>
            <a:ext cx="2707794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4 часа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90495" y="4071942"/>
            <a:ext cx="2701381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40 часов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15850" y="3143248"/>
            <a:ext cx="2779231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70 часов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995936" y="5949280"/>
            <a:ext cx="2736304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Г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7  часов</a:t>
            </a:r>
          </a:p>
        </p:txBody>
      </p:sp>
      <p:sp>
        <p:nvSpPr>
          <p:cNvPr id="17410" name="AutoShape 2" descr="http://ru.stockfresh.com/thumbs/m_pavlov/746853_%D0%BD%D0%BE%D0%B6%D0%BD%D0%B8%D1%86%D1%8B-%D1%84%D0%B8%D0%BB%D1%8C%D0%BC%D0%B0-%D0%B2%D0%B8%D0%B4%D0%B5%D0%BE-%D0%BA%D0%BE%D0%BD%D1%86%D0%B5%D0%BF%D1%86%D0%B8%D1%8F-%D0%B1%D0%B5%D0%BB%D1%8B%D0%B9-%D0%BA%D0%B0%D0%B4%D1%8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untitled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71472" y="3357562"/>
            <a:ext cx="2391076" cy="192880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0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358245" cy="2308324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6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6. Велосипедист двигался со скоростью 15 км/ч и был в пути 4 часа. Какое расстояние проехал велосипедист?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139952" y="5661248"/>
            <a:ext cx="252028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Г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60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км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3789040"/>
            <a:ext cx="252028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19 км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58726" y="2857496"/>
            <a:ext cx="2601506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11 км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4725144"/>
            <a:ext cx="252028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3,75  км</a:t>
            </a:r>
          </a:p>
        </p:txBody>
      </p:sp>
      <p:sp>
        <p:nvSpPr>
          <p:cNvPr id="17410" name="AutoShape 2" descr="http://ru.stockfresh.com/thumbs/m_pavlov/746853_%D0%BD%D0%BE%D0%B6%D0%BD%D0%B8%D1%86%D1%8B-%D1%84%D0%B8%D0%BB%D1%8C%D0%BC%D0%B0-%D0%B2%D0%B8%D0%B4%D0%B5%D0%BE-%D0%BA%D0%BE%D0%BD%D1%86%D0%B5%D0%BF%D1%86%D0%B8%D1%8F-%D0%B1%D0%B5%D0%BB%D1%8B%D0%B9-%D0%BA%D0%B0%D0%B4%D1%8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untitled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596" y="3357562"/>
            <a:ext cx="2391076" cy="192880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0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358245" cy="144655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4400" b="1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7. Скорость, равная 3 км/ч, в м/мин это…?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01536" y="2571744"/>
            <a:ext cx="347483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50  м/мин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07904" y="4437112"/>
            <a:ext cx="3483647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3000 м/мин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707904" y="3501008"/>
            <a:ext cx="347483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500 м/мин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707904" y="5373216"/>
            <a:ext cx="3490859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Г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30  м/мин</a:t>
            </a:r>
          </a:p>
        </p:txBody>
      </p:sp>
      <p:sp>
        <p:nvSpPr>
          <p:cNvPr id="17410" name="AutoShape 2" descr="http://ru.stockfresh.com/thumbs/m_pavlov/746853_%D0%BD%D0%BE%D0%B6%D0%BD%D0%B8%D1%86%D1%8B-%D1%84%D0%B8%D0%BB%D1%8C%D0%BC%D0%B0-%D0%B2%D0%B8%D0%B4%D0%B5%D0%BE-%D0%BA%D0%BE%D0%BD%D1%86%D0%B5%D0%BF%D1%86%D0%B8%D1%8F-%D0%B1%D0%B5%D0%BB%D1%8B%D0%B9-%D0%BA%D0%B0%D0%B4%D1%8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untitled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57158" y="3071810"/>
            <a:ext cx="2391076" cy="192880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0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08912" cy="1143000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Самопроверка</a:t>
            </a:r>
            <a:endParaRPr lang="ru-RU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601416"/>
            <a:ext cx="8229600" cy="5256584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1. Б</a:t>
            </a:r>
          </a:p>
          <a:p>
            <a:pPr algn="ctr">
              <a:buNone/>
            </a:pP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2. В</a:t>
            </a:r>
          </a:p>
          <a:p>
            <a:pPr algn="ctr">
              <a:buNone/>
            </a:pP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3. Б</a:t>
            </a:r>
          </a:p>
          <a:p>
            <a:pPr algn="ctr">
              <a:buNone/>
            </a:pP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4. А</a:t>
            </a:r>
          </a:p>
          <a:p>
            <a:pPr algn="ctr">
              <a:buNone/>
            </a:pP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5. В</a:t>
            </a:r>
          </a:p>
          <a:p>
            <a:pPr algn="ctr">
              <a:buNone/>
            </a:pP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6. Г</a:t>
            </a:r>
          </a:p>
          <a:p>
            <a:pPr algn="ctr">
              <a:buNone/>
            </a:pP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7. А</a:t>
            </a:r>
            <a:endParaRPr lang="ru-RU" sz="4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208912" cy="5976664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prstTxWarp prst="textInflate">
              <a:avLst/>
            </a:prstTxWarp>
            <a:noAutofit/>
          </a:bodyPr>
          <a:lstStyle/>
          <a:p>
            <a:pPr algn="ctr"/>
            <a:r>
              <a:rPr lang="ru-RU" sz="8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/>
            </a:r>
            <a:br>
              <a:rPr lang="ru-RU" sz="8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</a:br>
            <a:r>
              <a:rPr lang="ru-RU" sz="8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Виды </a:t>
            </a:r>
            <a:br>
              <a:rPr lang="ru-RU" sz="8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</a:br>
            <a:r>
              <a:rPr lang="ru-RU" sz="8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задач </a:t>
            </a:r>
            <a:br>
              <a:rPr lang="ru-RU" sz="8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</a:br>
            <a:r>
              <a:rPr lang="ru-RU" sz="8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на движение</a:t>
            </a:r>
            <a:br>
              <a:rPr lang="ru-RU" sz="8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</a:br>
            <a:r>
              <a:rPr lang="ru-RU" sz="6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 (Обобщение и систематизация изученного) </a:t>
            </a:r>
            <a:r>
              <a:rPr lang="ru-RU" sz="8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/>
            </a:r>
            <a:br>
              <a:rPr lang="ru-RU" sz="8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</a:br>
            <a:endParaRPr lang="ru-RU" sz="72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422237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6466730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/>
            </a:r>
            <a:b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1) Встречное движение</a:t>
            </a: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/>
            </a:r>
            <a:b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   2) Движение в противоположных направлениях</a:t>
            </a:r>
            <a:b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3) Движение</a:t>
            </a:r>
            <a:b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в одном направлении</a:t>
            </a:r>
            <a:b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(вдогонку и с отставанием)</a:t>
            </a: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/>
            </a:r>
            <a:b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   4) Движение по воде</a:t>
            </a: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614344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0" y="0"/>
            <a:ext cx="4572000" cy="6858000"/>
          </a:xfrm>
          <a:blipFill>
            <a:blip r:embed="rId2" cstate="print"/>
            <a:tile tx="0" ty="0" sx="100000" sy="100000" flip="none" algn="tl"/>
          </a:blipFill>
          <a:ln>
            <a:solidFill>
              <a:srgbClr val="C0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  <a:cs typeface="Times New Roman" panose="02020603050405020304" pitchFamily="18" charset="0"/>
              </a:rPr>
              <a:t>  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Скорость сближения -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 </a:t>
            </a:r>
            <a:endPara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   это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скорость, с которой объекты сближаются</a:t>
            </a:r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друг с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другом.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1)Встречное движение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 </a:t>
            </a: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υ</a:t>
            </a:r>
            <a:r>
              <a:rPr lang="ru-RU" b="1" baseline="-25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сбл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= </a:t>
            </a: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υ</a:t>
            </a:r>
            <a:r>
              <a:rPr lang="el-GR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</a:t>
            </a: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+ </a:t>
            </a:r>
            <a:r>
              <a:rPr lang="el-G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υ</a:t>
            </a:r>
            <a:r>
              <a:rPr lang="el-GR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2</a:t>
            </a:r>
            <a:r>
              <a:rPr lang="ru-RU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2)Движение вдогонку</a:t>
            </a:r>
          </a:p>
          <a:p>
            <a:pPr marL="0" indent="0">
              <a:spcBef>
                <a:spcPts val="0"/>
              </a:spcBef>
              <a:buNone/>
            </a:pP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υ</a:t>
            </a:r>
            <a:r>
              <a:rPr lang="ru-RU" b="1" baseline="-25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сбл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= </a:t>
            </a: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υ</a:t>
            </a:r>
            <a:r>
              <a:rPr lang="el-GR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</a:t>
            </a: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-</a:t>
            </a:r>
            <a:r>
              <a:rPr lang="el-G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υ</a:t>
            </a:r>
            <a:r>
              <a:rPr lang="el-GR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2</a:t>
            </a:r>
            <a:r>
              <a:rPr lang="ru-RU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644008" y="0"/>
            <a:ext cx="4499992" cy="6858000"/>
          </a:xfrm>
          <a:blipFill>
            <a:blip r:embed="rId2" cstate="print"/>
            <a:tile tx="0" ty="0" sx="100000" sy="100000" flip="none" algn="tl"/>
          </a:blipFill>
          <a:ln>
            <a:solidFill>
              <a:srgbClr val="C00000"/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   Скорость </a:t>
            </a:r>
          </a:p>
          <a:p>
            <a:pPr>
              <a:buNone/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   удаления -</a:t>
            </a:r>
            <a:endPara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   это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скорость, с которой объекты отдаляются друг от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друга.</a:t>
            </a:r>
            <a:endParaRPr lang="ru-RU" sz="3200" b="1" i="1" u="sng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1)Движение в противоположных направлениях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l-GR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υ</a:t>
            </a:r>
            <a:r>
              <a:rPr lang="ru-RU" b="1" baseline="-25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уд</a:t>
            </a:r>
            <a:r>
              <a:rPr lang="ru-RU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= </a:t>
            </a:r>
            <a:r>
              <a:rPr lang="el-GR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υ</a:t>
            </a:r>
            <a:r>
              <a:rPr lang="el-GR" b="1" baseline="-25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</a:t>
            </a:r>
            <a:r>
              <a:rPr lang="el-GR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+ </a:t>
            </a:r>
            <a:r>
              <a:rPr lang="el-GR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υ</a:t>
            </a:r>
            <a:r>
              <a:rPr lang="el-GR" b="1" baseline="-25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2</a:t>
            </a:r>
            <a:r>
              <a:rPr lang="ru-RU" b="1" baseline="-25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endParaRPr lang="ru-RU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2)Движение с отставанием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l-GR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υ</a:t>
            </a:r>
            <a:r>
              <a:rPr lang="ru-RU" b="1" baseline="-25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уд</a:t>
            </a:r>
            <a:r>
              <a:rPr lang="ru-RU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= </a:t>
            </a:r>
            <a:r>
              <a:rPr lang="el-GR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υ</a:t>
            </a:r>
            <a:r>
              <a:rPr lang="el-GR" b="1" baseline="-25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</a:t>
            </a:r>
            <a:r>
              <a:rPr lang="el-GR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</a:t>
            </a:r>
            <a:r>
              <a:rPr lang="ru-RU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-</a:t>
            </a:r>
            <a:r>
              <a:rPr lang="el-GR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υ</a:t>
            </a:r>
            <a:r>
              <a:rPr lang="el-GR" b="1" baseline="-25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2</a:t>
            </a:r>
            <a:r>
              <a:rPr lang="ru-RU" b="1" baseline="-25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78107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</a:blip>
          <a:srcRect/>
          <a:stretch>
            <a:fillRect/>
          </a:stretch>
        </p:blipFill>
        <p:spPr bwMode="auto">
          <a:xfrm>
            <a:off x="1" y="1"/>
            <a:ext cx="9143999" cy="6858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тушка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-1"/>
            <a:ext cx="3643306" cy="18277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7158" y="1785926"/>
            <a:ext cx="8429683" cy="1538883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Сценарист</a:t>
            </a:r>
            <a:r>
              <a:rPr lang="ru-RU" sz="5400" b="1" i="1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4000" i="1" dirty="0" smtClean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-</a:t>
            </a:r>
            <a:r>
              <a:rPr lang="ru-RU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автор сценария для кинофильма.</a:t>
            </a:r>
          </a:p>
        </p:txBody>
      </p:sp>
      <p:pic>
        <p:nvPicPr>
          <p:cNvPr id="28674" name="Picture 2" descr="http://cs620518.vk.me/v620518024/18b39/pWrj92dolHU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02" y="3308013"/>
            <a:ext cx="3857652" cy="354998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908720"/>
            <a:ext cx="7453336" cy="504056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algn="ctr"/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Задание</a:t>
            </a:r>
          </a:p>
          <a:p>
            <a:pPr algn="ctr"/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«Сценарий</a:t>
            </a:r>
            <a:r>
              <a:rPr lang="ru-RU" sz="7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» </a:t>
            </a:r>
            <a:endParaRPr lang="ru-RU" sz="7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(Решение </a:t>
            </a:r>
            <a:r>
              <a:rPr lang="ru-RU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задач)</a:t>
            </a:r>
          </a:p>
        </p:txBody>
      </p:sp>
    </p:spTree>
    <p:extLst>
      <p:ext uri="{BB962C8B-B14F-4D97-AF65-F5344CB8AC3E}">
        <p14:creationId xmlns="" xmlns:p14="http://schemas.microsoft.com/office/powerpoint/2010/main" val="84998817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29718" cy="1558526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«Баллада о доблестном рыцаре Айвенго»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(</a:t>
            </a: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режиссёр С. Тарасов ,</a:t>
            </a:r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1983 г.)</a:t>
            </a:r>
            <a:b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20482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204864"/>
            <a:ext cx="8172400" cy="465313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5" name="Айвенго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619672" y="2852936"/>
            <a:ext cx="6840760" cy="338437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548680"/>
            <a:ext cx="8429683" cy="5201424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4000" b="1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Задача №1</a:t>
            </a:r>
            <a:endParaRPr lang="ru-RU" sz="4400" b="1" dirty="0" smtClean="0">
              <a:ln w="9525" cmpd="sng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Н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австречу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друг другу скачут два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рыцаря, причём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скорость одного из них 500 м/мин. Сейчас расстояние между ними </a:t>
            </a:r>
            <a:endParaRPr lang="ru-RU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6км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500м. Найдите скорость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другого рыцаря,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если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известно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, что они встретятся через 5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минут.             </a:t>
            </a:r>
          </a:p>
        </p:txBody>
      </p:sp>
      <p:pic>
        <p:nvPicPr>
          <p:cNvPr id="35842" name="Picture 2" descr="http://priroda.inc.ru/animation/rizari/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138" y="4869160"/>
            <a:ext cx="1763862" cy="17728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060848"/>
            <a:ext cx="7772400" cy="3888432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sz="4400" i="1" dirty="0" smtClean="0">
                <a:latin typeface="Georgia" pitchFamily="18" charset="0"/>
                <a:cs typeface="Times New Roman" panose="02020603050405020304" pitchFamily="18" charset="0"/>
              </a:rPr>
              <a:t>  </a:t>
            </a:r>
            <a:r>
              <a:rPr lang="en-US" sz="4400" i="1" dirty="0" smtClean="0">
                <a:latin typeface="Georgia" pitchFamily="18" charset="0"/>
                <a:cs typeface="Times New Roman" panose="02020603050405020304" pitchFamily="18" charset="0"/>
              </a:rPr>
              <a:t>V</a:t>
            </a:r>
            <a:r>
              <a:rPr lang="en-US" sz="4400" i="1" baseline="-25000" dirty="0" smtClean="0">
                <a:latin typeface="Georgia" pitchFamily="18" charset="0"/>
                <a:cs typeface="Times New Roman" panose="02020603050405020304" pitchFamily="18" charset="0"/>
              </a:rPr>
              <a:t>1</a:t>
            </a:r>
            <a:r>
              <a:rPr lang="en-US" sz="4400" i="1" dirty="0">
                <a:latin typeface="Georgia" pitchFamily="18" charset="0"/>
                <a:cs typeface="Times New Roman" panose="02020603050405020304" pitchFamily="18" charset="0"/>
              </a:rPr>
              <a:t> </a:t>
            </a:r>
            <a:r>
              <a:rPr lang="ru-RU" sz="4400" i="1" dirty="0" smtClean="0">
                <a:latin typeface="Georgia" pitchFamily="18" charset="0"/>
                <a:cs typeface="Times New Roman" panose="02020603050405020304" pitchFamily="18" charset="0"/>
              </a:rPr>
              <a:t>=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500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м/мин</a:t>
            </a:r>
            <a:b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 </a:t>
            </a:r>
            <a:r>
              <a:rPr lang="en-US" sz="4400" i="1" dirty="0" smtClean="0">
                <a:latin typeface="Georgia" pitchFamily="18" charset="0"/>
                <a:cs typeface="Times New Roman" panose="02020603050405020304" pitchFamily="18" charset="0"/>
              </a:rPr>
              <a:t>S =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6км 500м</a:t>
            </a:r>
            <a:r>
              <a:rPr lang="en-US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en-US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 </a:t>
            </a:r>
            <a:r>
              <a:rPr lang="en-US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t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4400" i="1" cap="none" dirty="0" err="1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встр</a:t>
            </a:r>
            <a:r>
              <a:rPr lang="en-US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= 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5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мин</a:t>
            </a:r>
            <a:b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 </a:t>
            </a:r>
            <a:r>
              <a:rPr lang="en-US" sz="4400" i="1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V</a:t>
            </a:r>
            <a:r>
              <a:rPr lang="en-US" sz="4400" i="1" baseline="-25000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2</a:t>
            </a:r>
            <a:r>
              <a:rPr lang="ru-RU" sz="4400" i="1" baseline="-25000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 </a:t>
            </a:r>
            <a:r>
              <a:rPr lang="ru-RU" sz="4400" i="1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 -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4400" i="1" dirty="0">
                <a:latin typeface="Georgia" pitchFamily="18" charset="0"/>
                <a:cs typeface="Times New Roman" panose="02020603050405020304" pitchFamily="18" charset="0"/>
              </a:rPr>
              <a:t>? </a:t>
            </a:r>
            <a:r>
              <a:rPr lang="ru-RU" sz="4400" dirty="0">
                <a:latin typeface="Georgia" pitchFamily="18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latin typeface="Georgia" pitchFamily="18" charset="0"/>
                <a:cs typeface="Times New Roman" panose="02020603050405020304" pitchFamily="18" charset="0"/>
              </a:rPr>
            </a:br>
            <a:r>
              <a:rPr lang="ru-RU" sz="4400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ru-RU" sz="4400" i="1" cap="none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4400" i="1" cap="none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177" y="620688"/>
            <a:ext cx="7769255" cy="1140147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/>
            <a:r>
              <a:rPr lang="en-U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1</a:t>
            </a:r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. (Встречное движение)</a:t>
            </a:r>
            <a:endParaRPr lang="ru-RU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732406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Решение</a:t>
            </a:r>
            <a:endParaRPr lang="ru-RU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1) 6500:5  = 1300 (м/мин)  - </a:t>
            </a:r>
            <a:r>
              <a:rPr lang="en-US" sz="40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ru-RU" sz="4000" b="1" i="1" baseline="-25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сбл</a:t>
            </a:r>
            <a:endParaRPr lang="ru-RU" sz="40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2) 1300 – 500 = 800 (м/мин) -</a:t>
            </a:r>
            <a:r>
              <a:rPr lang="en-US" sz="40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en-US" sz="40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en-US" sz="4000" b="1" i="1" baseline="-25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2</a:t>
            </a:r>
            <a:r>
              <a:rPr lang="ru-RU" sz="4000" b="1" i="1" baseline="-25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endParaRPr lang="ru-RU" sz="4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Ответ. </a:t>
            </a:r>
            <a:r>
              <a:rPr lang="ru-RU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800 </a:t>
            </a:r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м/мин</a:t>
            </a:r>
            <a:endParaRPr lang="ru-RU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129383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8" y="214290"/>
            <a:ext cx="8929718" cy="1143000"/>
          </a:xfrm>
          <a:noFill/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«Сказка о царе </a:t>
            </a:r>
            <a:r>
              <a:rPr lang="ru-RU" sz="4400" b="1" dirty="0" err="1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Салтане</a:t>
            </a:r>
            <a:r>
              <a:rPr lang="ru-RU" sz="4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»  </a:t>
            </a:r>
            <a:r>
              <a:rPr lang="ru-RU" sz="4400" b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(</a:t>
            </a:r>
            <a:r>
              <a:rPr lang="ru-RU" sz="4000" b="1" i="1" dirty="0" smtClean="0">
                <a:latin typeface="Georgia" pitchFamily="18" charset="0"/>
                <a:cs typeface="Times New Roman" pitchFamily="18" charset="0"/>
              </a:rPr>
              <a:t>режиссёр А. </a:t>
            </a:r>
            <a:r>
              <a:rPr lang="ru-RU" sz="4000" b="1" i="1" dirty="0" err="1" smtClean="0">
                <a:latin typeface="Georgia" pitchFamily="18" charset="0"/>
                <a:cs typeface="Times New Roman" pitchFamily="18" charset="0"/>
              </a:rPr>
              <a:t>Птушко</a:t>
            </a:r>
            <a:r>
              <a:rPr lang="ru-RU" sz="4000" b="1" i="1" dirty="0" smtClean="0">
                <a:latin typeface="Georgia" pitchFamily="18" charset="0"/>
                <a:cs typeface="Times New Roman" pitchFamily="18" charset="0"/>
              </a:rPr>
              <a:t>, 1967 г.)</a:t>
            </a:r>
            <a:endParaRPr lang="ru-RU" sz="4000" b="1" i="1" dirty="0"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484784"/>
            <a:ext cx="8172400" cy="537321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6" name="Сказк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619672" y="2132856"/>
            <a:ext cx="6840760" cy="403244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1" y="548681"/>
            <a:ext cx="8208912" cy="630942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4000" b="1" i="1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4000" b="1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Задача №2</a:t>
            </a:r>
          </a:p>
          <a:p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Князь </a:t>
            </a:r>
            <a:r>
              <a:rPr lang="ru-RU" sz="36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Гвидон</a:t>
            </a:r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 обличии комара </a:t>
            </a:r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полетел за </a:t>
            </a:r>
            <a:r>
              <a:rPr lang="ru-RU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кораблём </a:t>
            </a:r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со скоростью </a:t>
            </a:r>
            <a:endParaRPr lang="ru-RU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6 </a:t>
            </a:r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км/ч, когда тот отчаливал от острова Буяна. Через сколько </a:t>
            </a:r>
            <a:r>
              <a:rPr lang="ru-RU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часов комар </a:t>
            </a:r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догонит корабль, если сейчас между ними расстояние 2 км, а скорость корабля 4 км/ч? </a:t>
            </a:r>
          </a:p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         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  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0"/>
            <a:ext cx="1675245" cy="14346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0274985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060848"/>
            <a:ext cx="7772400" cy="3888432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sz="4400" i="1" dirty="0" smtClean="0">
                <a:latin typeface="Georgia" pitchFamily="18" charset="0"/>
                <a:cs typeface="Times New Roman" panose="02020603050405020304" pitchFamily="18" charset="0"/>
              </a:rPr>
              <a:t>  </a:t>
            </a:r>
            <a:r>
              <a:rPr lang="en-US" sz="4400" i="1" dirty="0" smtClean="0">
                <a:latin typeface="Georgia" pitchFamily="18" charset="0"/>
                <a:cs typeface="Times New Roman" panose="02020603050405020304" pitchFamily="18" charset="0"/>
              </a:rPr>
              <a:t>V</a:t>
            </a:r>
            <a:r>
              <a:rPr lang="en-US" sz="4400" i="1" baseline="-25000" dirty="0" smtClean="0">
                <a:latin typeface="Georgia" pitchFamily="18" charset="0"/>
                <a:cs typeface="Times New Roman" panose="02020603050405020304" pitchFamily="18" charset="0"/>
              </a:rPr>
              <a:t>1</a:t>
            </a:r>
            <a:r>
              <a:rPr lang="en-US" sz="4400" i="1" dirty="0">
                <a:latin typeface="Georgia" pitchFamily="18" charset="0"/>
                <a:cs typeface="Times New Roman" panose="02020603050405020304" pitchFamily="18" charset="0"/>
              </a:rPr>
              <a:t> </a:t>
            </a:r>
            <a:r>
              <a:rPr lang="ru-RU" sz="4400" i="1" dirty="0" smtClean="0">
                <a:latin typeface="Georgia" pitchFamily="18" charset="0"/>
                <a:cs typeface="Times New Roman" panose="02020603050405020304" pitchFamily="18" charset="0"/>
              </a:rPr>
              <a:t>=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6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км/ч</a:t>
            </a:r>
            <a:b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 </a:t>
            </a:r>
            <a:r>
              <a:rPr lang="en-US" sz="4400" i="1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V</a:t>
            </a:r>
            <a:r>
              <a:rPr lang="en-US" sz="4400" i="1" baseline="-25000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2</a:t>
            </a:r>
            <a:r>
              <a:rPr lang="ru-RU" sz="4400" i="1" baseline="-25000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 </a:t>
            </a:r>
            <a:r>
              <a:rPr lang="ru-RU" sz="4400" i="1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 </a:t>
            </a:r>
            <a:r>
              <a:rPr lang="ru-RU" sz="4400" i="1" dirty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=  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4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км/ч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 </a:t>
            </a:r>
            <a:r>
              <a:rPr lang="en-US" sz="4400" i="1" dirty="0" smtClean="0">
                <a:latin typeface="Georgia" pitchFamily="18" charset="0"/>
                <a:cs typeface="Times New Roman" panose="02020603050405020304" pitchFamily="18" charset="0"/>
              </a:rPr>
              <a:t>S =</a:t>
            </a:r>
            <a:r>
              <a:rPr lang="ru-RU" sz="4400" i="1" dirty="0">
                <a:latin typeface="Georgia" pitchFamily="18" charset="0"/>
                <a:cs typeface="Times New Roman" panose="02020603050405020304" pitchFamily="18" charset="0"/>
              </a:rPr>
              <a:t> </a:t>
            </a:r>
            <a:r>
              <a:rPr lang="ru-RU" sz="4400" i="1" dirty="0" smtClean="0">
                <a:latin typeface="Georgia" pitchFamily="18" charset="0"/>
                <a:cs typeface="Times New Roman" panose="02020603050405020304" pitchFamily="18" charset="0"/>
              </a:rPr>
              <a:t>2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км</a:t>
            </a:r>
            <a:r>
              <a:rPr lang="ru-RU" sz="4400" i="1" dirty="0" smtClean="0">
                <a:latin typeface="Georgia" pitchFamily="18" charset="0"/>
                <a:cs typeface="Times New Roman" panose="02020603050405020304" pitchFamily="18" charset="0"/>
              </a:rPr>
              <a:t/>
            </a:r>
            <a:br>
              <a:rPr lang="ru-RU" sz="4400" i="1" dirty="0" smtClean="0">
                <a:latin typeface="Georgia" pitchFamily="18" charset="0"/>
                <a:cs typeface="Times New Roman" panose="02020603050405020304" pitchFamily="18" charset="0"/>
              </a:rPr>
            </a:br>
            <a:r>
              <a:rPr lang="ru-RU" sz="4400" i="1" dirty="0" smtClean="0">
                <a:latin typeface="Georgia" pitchFamily="18" charset="0"/>
                <a:cs typeface="Times New Roman" panose="02020603050405020304" pitchFamily="18" charset="0"/>
              </a:rPr>
              <a:t>  </a:t>
            </a:r>
            <a:r>
              <a:rPr lang="en-US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t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-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cs typeface="Times New Roman" panose="02020603050405020304" pitchFamily="18" charset="0"/>
              </a:rPr>
              <a:t>?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ru-RU" sz="4900" cap="none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4900" cap="none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177" y="620688"/>
            <a:ext cx="7769255" cy="1140147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2</a:t>
            </a:r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. ( Движение  вдогонку)</a:t>
            </a:r>
            <a:endParaRPr lang="ru-RU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580070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Решение</a:t>
            </a:r>
            <a:endParaRPr lang="ru-RU" sz="4000" b="1" i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marL="742950" indent="-742950">
              <a:lnSpc>
                <a:spcPct val="150000"/>
              </a:lnSpc>
              <a:buNone/>
            </a:pP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1) 6 – 4   = 2 (км/ч)  -</a:t>
            </a:r>
            <a:r>
              <a:rPr lang="en-US" sz="40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ru-RU" sz="4000" b="1" i="1" baseline="-25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сбл</a:t>
            </a: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</a:p>
          <a:p>
            <a:pPr marL="742950" indent="-742950">
              <a:lnSpc>
                <a:spcPct val="150000"/>
              </a:lnSpc>
              <a:buNone/>
            </a:pP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2) 2 : 2  = 1 (ч) – </a:t>
            </a:r>
            <a:r>
              <a:rPr lang="en-US" sz="40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t </a:t>
            </a:r>
            <a:r>
              <a:rPr lang="ru-RU" sz="40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 </a:t>
            </a:r>
            <a:endParaRPr lang="ru-RU" sz="40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marL="742950" indent="-742950">
              <a:lnSpc>
                <a:spcPct val="150000"/>
              </a:lnSpc>
              <a:buNone/>
            </a:pPr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Ответ. 1 час</a:t>
            </a:r>
            <a:endParaRPr lang="ru-RU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656415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32656"/>
            <a:ext cx="8929718" cy="1143000"/>
          </a:xfrm>
          <a:noFill/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«Алые паруса» </a:t>
            </a: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/>
            </a:r>
            <a:b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(</a:t>
            </a: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режиссёр А. </a:t>
            </a:r>
            <a:r>
              <a:rPr lang="ru-RU" sz="4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Птушко</a:t>
            </a: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, 1961 г.)</a:t>
            </a: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12290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3803" y="1516259"/>
            <a:ext cx="8172400" cy="522920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6" name="Алые парус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619672" y="2286000"/>
            <a:ext cx="6840760" cy="387930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052736"/>
            <a:ext cx="8247289" cy="452431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3600" b="1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Задача №3</a:t>
            </a:r>
            <a:endParaRPr lang="ru-RU" sz="3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Кораблик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Ассоль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плыл вниз  по течению  реки 2 ч. Какое расстояние проплыл кораблик, если его </a:t>
            </a:r>
            <a:r>
              <a:rPr lang="ru-RU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собственная </a:t>
            </a:r>
            <a:r>
              <a:rPr lang="ru-RU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скорость равна 6 </a:t>
            </a:r>
            <a:r>
              <a:rPr lang="ru-RU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км/ч, а скорость течения реки – 2 км/ч?</a:t>
            </a:r>
            <a:endParaRPr lang="ru-RU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1986" name="Picture 2" descr="http://bezformata.ru/content/Images/000/042/603/image42603114.pn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40352" y="4653136"/>
            <a:ext cx="1259406" cy="18722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177" y="1988840"/>
            <a:ext cx="7772400" cy="3888432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marL="342900" lvl="0" indent="-342900">
              <a:lnSpc>
                <a:spcPct val="150000"/>
              </a:lnSpc>
              <a:spcBef>
                <a:spcPct val="20000"/>
              </a:spcBef>
            </a:pP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lang="en-US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t 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по </a:t>
            </a:r>
            <a:r>
              <a:rPr lang="ru-RU" sz="4400" i="1" cap="none" dirty="0" err="1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теч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= 2 ч </a:t>
            </a:r>
            <a:b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</a:br>
            <a:r>
              <a:rPr lang="en-US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V</a:t>
            </a:r>
            <a:r>
              <a:rPr lang="ru-RU" sz="4400" i="1" cap="none" dirty="0" err="1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соб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 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= 6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км/ч</a:t>
            </a:r>
            <a:b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</a:br>
            <a:r>
              <a:rPr lang="en-US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V</a:t>
            </a:r>
            <a:r>
              <a:rPr lang="ru-RU" sz="4400" i="1" cap="none" dirty="0" err="1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теч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= 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2 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км/ч</a:t>
            </a:r>
            <a:b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</a:br>
            <a:r>
              <a:rPr lang="en-US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S</a:t>
            </a:r>
            <a:r>
              <a:rPr lang="ru-RU" sz="4400" i="1" cap="none" dirty="0" smtClean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по </a:t>
            </a:r>
            <a:r>
              <a:rPr lang="ru-RU" sz="4400" i="1" cap="none" dirty="0" err="1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теч</a:t>
            </a:r>
            <a:r>
              <a:rPr lang="ru-RU" sz="4400" i="1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> - ?</a:t>
            </a:r>
            <a:r>
              <a:rPr lang="ru-RU" sz="4400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4400" cap="none" dirty="0">
                <a:solidFill>
                  <a:prstClr val="black"/>
                </a:solidFill>
                <a:latin typeface="Georgia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4900" cap="none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4900" cap="none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600" i="1" cap="none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ru-RU" sz="3600" i="1" cap="none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600" i="1" cap="none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177" y="620688"/>
            <a:ext cx="7769255" cy="1140147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/>
            <a:r>
              <a:rPr lang="ru-RU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3</a:t>
            </a: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. (Движение  по течению)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472087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602048" cy="1143000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Решение</a:t>
            </a:r>
            <a:endParaRPr lang="ru-RU" sz="4000" b="1" i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447800"/>
            <a:ext cx="7602048" cy="4800600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lnSpcReduction="10000"/>
          </a:bodyPr>
          <a:lstStyle/>
          <a:p>
            <a:pPr marL="742950" indent="-742950">
              <a:lnSpc>
                <a:spcPct val="150000"/>
              </a:lnSpc>
              <a:buNone/>
            </a:pP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1) 6 +2   = 8 (км/ч)  - </a:t>
            </a:r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ru-RU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по </a:t>
            </a:r>
            <a:r>
              <a:rPr lang="ru-RU" sz="4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теч</a:t>
            </a:r>
            <a:endParaRPr lang="ru-RU" sz="40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2)  8 </a:t>
            </a:r>
            <a:r>
              <a:rPr lang="he-IL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ּ</a:t>
            </a: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2  = 16 (км) – </a:t>
            </a:r>
            <a:r>
              <a:rPr lang="en-US" sz="40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S</a:t>
            </a:r>
            <a:r>
              <a:rPr lang="ru-RU" sz="40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по </a:t>
            </a:r>
            <a:r>
              <a:rPr lang="ru-RU" sz="40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теч</a:t>
            </a:r>
            <a:r>
              <a:rPr lang="ru-RU" sz="40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endParaRPr lang="ru-RU" sz="40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Ответ. 16 км</a:t>
            </a:r>
            <a:endParaRPr lang="ru-RU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030981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prstTxWarp prst="textDeflate">
              <a:avLst/>
            </a:prstTxWarp>
            <a:normAutofit/>
          </a:bodyPr>
          <a:lstStyle/>
          <a:p>
            <a:pPr algn="ctr"/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Памятка </a:t>
            </a:r>
            <a:b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</a:br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по решению задач </a:t>
            </a:r>
            <a:b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</a:br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на движение </a:t>
            </a:r>
            <a:endParaRPr lang="ru-RU" sz="7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172193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cf2.ppt-online.org/files2/slide/n/NoWJCy0QMRVi5zbk8wFGUlncmPqs3SdgTLE16IeXBK/slide-1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26469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5955230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80728"/>
            <a:ext cx="9144000" cy="452431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algn="ctr"/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Задачи </a:t>
            </a:r>
          </a:p>
          <a:p>
            <a:pPr algn="ctr"/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для самостоятельного </a:t>
            </a:r>
          </a:p>
          <a:p>
            <a:pPr algn="ctr"/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решения </a:t>
            </a:r>
          </a:p>
        </p:txBody>
      </p:sp>
    </p:spTree>
    <p:extLst>
      <p:ext uri="{BB962C8B-B14F-4D97-AF65-F5344CB8AC3E}">
        <p14:creationId xmlns="" xmlns:p14="http://schemas.microsoft.com/office/powerpoint/2010/main" val="84998817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9144000" cy="6879751"/>
        </p:xfrm>
        <a:graphic>
          <a:graphicData uri="http://schemas.openxmlformats.org/drawingml/2006/table">
            <a:tbl>
              <a:tblPr/>
              <a:tblGrid>
                <a:gridCol w="4499992"/>
                <a:gridCol w="4644008"/>
              </a:tblGrid>
              <a:tr h="3865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>
                          <a:solidFill>
                            <a:srgbClr val="C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Вариант 1</a:t>
                      </a:r>
                      <a:r>
                        <a:rPr lang="ru-RU" sz="2300" b="1" kern="1200" baseline="0" dirty="0">
                          <a:solidFill>
                            <a:srgbClr val="C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ru-RU" sz="23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717" marR="37717" marT="523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>
                          <a:solidFill>
                            <a:srgbClr val="C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Вариант 2</a:t>
                      </a:r>
                      <a:r>
                        <a:rPr lang="ru-RU" sz="2300" b="1" kern="1200" baseline="0" dirty="0">
                          <a:solidFill>
                            <a:srgbClr val="C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ru-RU" sz="23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717" marR="37717" marT="523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553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 smtClean="0">
                          <a:solidFill>
                            <a:srgbClr val="C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1. </a:t>
                      </a:r>
                      <a:r>
                        <a:rPr lang="ru-RU" sz="2300" b="1" kern="1200" baseline="0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Расстояние 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между паучками 210 км. Они полетели на своих паутинках одновременно навстречу друг другу. Один летел со скоростью </a:t>
                      </a:r>
                      <a:endParaRPr lang="ru-RU" sz="2300" b="1" kern="1200" baseline="0" dirty="0" smtClean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Georgia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40 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км/ч. С какой скоростью летел второй паучок, если они встретились через 3ч?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ru-RU" sz="23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717" marR="37717" marT="523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>
                          <a:solidFill>
                            <a:srgbClr val="C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 С одного </a:t>
                      </a:r>
                      <a:endParaRPr lang="ru-RU" sz="2300" baseline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дерева в противоположных направлениях вылетели две вороны. Скорость одной </a:t>
                      </a:r>
                      <a:endParaRPr lang="ru-RU" sz="2300" b="1" kern="1200" baseline="0" dirty="0" smtClean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Georgia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50 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км/ч, а скорость другой 40 км/ч. Какое  расстояние  будет между ними через </a:t>
                      </a:r>
                      <a:endParaRPr lang="ru-RU" sz="2300" b="1" kern="1200" baseline="0" dirty="0" smtClean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Georgia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2 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часа?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ru-RU" sz="23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717" marR="37717" marT="523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2716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>
                          <a:solidFill>
                            <a:srgbClr val="C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 Скорость лодки в стоячей воде равна 28 км/ч, а скорость течения реки </a:t>
                      </a:r>
                      <a:endParaRPr lang="ru-RU" sz="2300" b="1" kern="1200" baseline="0" dirty="0" smtClean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Georgia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3 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км/ч. Какое расстояние проплыла лодка за  5 часов против </a:t>
                      </a:r>
                      <a:r>
                        <a:rPr lang="ru-RU" sz="2300" b="1" kern="1200" baseline="0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течения реки?</a:t>
                      </a:r>
                      <a:r>
                        <a:rPr lang="ru-RU" sz="2300" b="1" kern="1200" baseline="0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ru-RU" sz="23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717" marR="37717" marT="523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>
                          <a:solidFill>
                            <a:srgbClr val="C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 Скорость катера в стоячей воде равна 48 км/ч, а скорость течения реки </a:t>
                      </a:r>
                      <a:endParaRPr lang="ru-RU" sz="2300" b="1" kern="1200" baseline="0" dirty="0" smtClean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Georgia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300" b="1" kern="1200" baseline="0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5 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Georgia"/>
                          <a:ea typeface="Calibri"/>
                          <a:cs typeface="Times New Roman"/>
                        </a:rPr>
                        <a:t>км/ч. Какое расстояние проплыла лодка за 2 часа по течению реки?</a:t>
                      </a:r>
                      <a:r>
                        <a:rPr lang="ru-RU" sz="2300" b="1" kern="1200" baseline="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ru-RU" sz="23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717" marR="37717" marT="523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74320"/>
            <a:ext cx="8178112" cy="1143000"/>
          </a:xfr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Самопроверка</a:t>
            </a:r>
            <a:endParaRPr lang="ru-RU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7584" y="1524000"/>
            <a:ext cx="4032448" cy="4663440"/>
          </a:xfr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Вариант 1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1.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1) 210 : 3 = 70 (км/ч) -</a:t>
            </a:r>
            <a:r>
              <a:rPr lang="en-US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V</a:t>
            </a:r>
            <a:r>
              <a:rPr lang="ru-RU" sz="2400" b="1" i="1" baseline="-25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сбл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</a:p>
          <a:p>
            <a:pPr>
              <a:buNone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2) 70 – 40 = 30 (км/ч) – </a:t>
            </a:r>
            <a:r>
              <a:rPr lang="en-US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en-US" sz="2400" b="1" i="1" baseline="-25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2</a:t>
            </a:r>
            <a:endParaRPr lang="ru-RU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Ответ. 30 км/ч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2.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1) 28 – 3 = 25 (км/ч) –</a:t>
            </a:r>
            <a:r>
              <a:rPr lang="en-U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пр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теч</a:t>
            </a:r>
            <a:endParaRPr lang="ru-RU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>
              <a:buNone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2) 5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∙ 25 = 125 (км) – </a:t>
            </a:r>
            <a:r>
              <a:rPr lang="en-US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S</a:t>
            </a:r>
            <a:r>
              <a:rPr lang="ru-RU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пр</a:t>
            </a:r>
            <a:r>
              <a:rPr lang="ru-RU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теч</a:t>
            </a:r>
            <a:r>
              <a:rPr lang="ru-RU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endParaRPr lang="ru-RU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Ответ. 125 км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4048" y="1524000"/>
            <a:ext cx="3929640" cy="4663440"/>
          </a:xfr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Вариант 2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1.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1) 50 +40 = 90 (км/ч) - </a:t>
            </a:r>
            <a:r>
              <a:rPr lang="en-US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ru-RU" sz="2400" b="1" i="1" baseline="-25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уд</a:t>
            </a:r>
            <a:endParaRPr lang="ru-RU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>
              <a:buNone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2) 2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∙ 90 = 180 (км) – </a:t>
            </a:r>
            <a:r>
              <a:rPr lang="en-US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S</a:t>
            </a:r>
            <a:endParaRPr lang="ru-RU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Ответ. 180 км </a:t>
            </a:r>
            <a:endParaRPr lang="ru-RU" sz="24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2.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1) 48 +5 = 53 (км/ч) –</a:t>
            </a:r>
            <a:r>
              <a:rPr lang="en-U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V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по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теч</a:t>
            </a:r>
            <a:endParaRPr lang="ru-RU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>
              <a:buNone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2) 2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∙ 53 = 106 (км) – </a:t>
            </a:r>
            <a:r>
              <a:rPr lang="en-US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S</a:t>
            </a:r>
            <a:r>
              <a:rPr lang="ru-RU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по </a:t>
            </a:r>
            <a:r>
              <a:rPr lang="ru-RU" sz="24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теч</a:t>
            </a:r>
            <a:r>
              <a:rPr lang="ru-RU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endParaRPr lang="ru-RU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Ответ. 106 км 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358246" cy="63709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6000" b="1" i="1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Финал кинофильма </a:t>
            </a:r>
            <a:r>
              <a:rPr lang="ru-RU" sz="6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— </a:t>
            </a:r>
            <a:r>
              <a:rPr lang="ru-RU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заключительная часть фильма, знаменующая его смысловое завершение.</a:t>
            </a:r>
            <a:endParaRPr lang="ru-RU" sz="4000" b="1" i="1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60648"/>
            <a:ext cx="3449484" cy="1730491"/>
          </a:xfrm>
          <a:prstGeom prst="rect">
            <a:avLst/>
          </a:prstGeom>
        </p:spPr>
      </p:pic>
      <p:pic>
        <p:nvPicPr>
          <p:cNvPr id="4" name="Рисунок 3" descr="untitled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14262512">
            <a:off x="6494526" y="246028"/>
            <a:ext cx="2391076" cy="19288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044827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260648"/>
            <a:ext cx="7488832" cy="203132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algn="ctr"/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Задание</a:t>
            </a:r>
          </a:p>
          <a:p>
            <a:pPr algn="ctr"/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«Финал» </a:t>
            </a:r>
          </a:p>
        </p:txBody>
      </p:sp>
      <p:pic>
        <p:nvPicPr>
          <p:cNvPr id="59394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924944"/>
            <a:ext cx="5500280" cy="3668687"/>
          </a:xfrm>
          <a:prstGeom prst="verticalScroll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84998817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49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ДА </a:t>
            </a:r>
            <a:r>
              <a:rPr lang="ru-RU" sz="4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или </a:t>
            </a:r>
            <a:r>
              <a:rPr lang="ru-RU" sz="49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НЕТ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49552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1. При 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решении задач на движение двух объектов применяются понятия </a:t>
            </a:r>
            <a:r>
              <a:rPr lang="ru-RU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«скорость сближения» 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и </a:t>
            </a:r>
            <a:r>
              <a:rPr lang="ru-RU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«скорость удаления</a:t>
            </a: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».</a:t>
            </a:r>
            <a:endParaRPr lang="ru-RU" sz="4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692740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49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ДА или НЕТ</a:t>
            </a:r>
            <a:br>
              <a:rPr lang="ru-RU" sz="49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</a:br>
            <a:endParaRPr lang="ru-RU" sz="4900" dirty="0">
              <a:latin typeface="Georgi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49552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37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2. При </a:t>
            </a:r>
            <a:r>
              <a:rPr lang="ru-RU" sz="37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решении задач на встречное движение  и движение в противоположных </a:t>
            </a:r>
            <a:r>
              <a:rPr lang="ru-RU" sz="37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направлениях </a:t>
            </a:r>
            <a:r>
              <a:rPr lang="ru-RU" sz="37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скорость сближения </a:t>
            </a:r>
            <a:r>
              <a:rPr lang="ru-RU" sz="37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и </a:t>
            </a:r>
            <a:r>
              <a:rPr lang="ru-RU" sz="37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скорость удаления </a:t>
            </a:r>
            <a:r>
              <a:rPr lang="ru-RU" sz="37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находятся </a:t>
            </a:r>
            <a:r>
              <a:rPr lang="ru-RU" sz="37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вычитанием </a:t>
            </a:r>
            <a:r>
              <a:rPr lang="ru-RU" sz="37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скоростей движущихся </a:t>
            </a:r>
            <a:r>
              <a:rPr lang="ru-RU" sz="37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объектов.</a:t>
            </a:r>
            <a:endParaRPr lang="ru-RU" sz="37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just"/>
            <a:endParaRPr lang="ru-RU" sz="4400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795292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49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ДА или НЕТ</a:t>
            </a:r>
            <a:br>
              <a:rPr lang="ru-RU" sz="49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</a:br>
            <a:endParaRPr lang="ru-RU" sz="4900" dirty="0"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  <a:buNone/>
            </a:pPr>
            <a:r>
              <a:rPr lang="ru-RU" sz="45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3. При </a:t>
            </a:r>
            <a:r>
              <a:rPr lang="ru-RU" sz="4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решении задач на движение в одном направлении </a:t>
            </a:r>
            <a:r>
              <a:rPr lang="ru-RU" sz="45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скорость сближения </a:t>
            </a:r>
            <a:r>
              <a:rPr lang="ru-RU" sz="4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и </a:t>
            </a:r>
            <a:r>
              <a:rPr lang="ru-RU" sz="45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скорость удаления</a:t>
            </a:r>
            <a:r>
              <a:rPr lang="ru-RU" sz="4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находятся </a:t>
            </a:r>
            <a:r>
              <a:rPr lang="ru-RU" sz="45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вычитанием </a:t>
            </a:r>
            <a:r>
              <a:rPr lang="ru-RU" sz="4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скоростей движущихся </a:t>
            </a:r>
            <a:r>
              <a:rPr lang="ru-RU" sz="45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объектов.</a:t>
            </a:r>
            <a:endParaRPr lang="ru-RU" sz="45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/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94217965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49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ДА или НЕТ</a:t>
            </a:r>
            <a:br>
              <a:rPr lang="ru-RU" sz="49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</a:b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2500"/>
          </a:bodyPr>
          <a:lstStyle/>
          <a:p>
            <a:pPr marL="355600" lvl="0" indent="-355600" eaLnBrk="0" fontAlgn="base" hangingPunct="0">
              <a:lnSpc>
                <a:spcPct val="110000"/>
              </a:lnSpc>
              <a:spcAft>
                <a:spcPts val="600"/>
              </a:spcAft>
              <a:buNone/>
            </a:pPr>
            <a:r>
              <a:rPr lang="ru-RU" altLang="ru-RU" sz="4800" b="1" i="1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4. При </a:t>
            </a:r>
            <a:r>
              <a:rPr lang="ru-RU" altLang="ru-RU" sz="4800" b="1" i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движении </a:t>
            </a:r>
            <a:r>
              <a:rPr lang="ru-RU" altLang="ru-RU" sz="4800" b="1" i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 течению </a:t>
            </a:r>
            <a:r>
              <a:rPr lang="ru-RU" altLang="ru-RU" sz="4800" b="1" i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скорость течения </a:t>
            </a:r>
            <a:r>
              <a:rPr lang="ru-RU" altLang="ru-RU" sz="4800" b="1" i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прибавляется </a:t>
            </a:r>
            <a:r>
              <a:rPr lang="ru-RU" altLang="ru-RU" sz="4800" b="1" i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к скорости плывущего </a:t>
            </a:r>
            <a:r>
              <a:rPr lang="ru-RU" altLang="ru-RU" sz="4800" b="1" i="1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объекта.</a:t>
            </a:r>
            <a:endParaRPr lang="ru-RU" altLang="ru-RU" sz="4800" b="1" i="1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383751357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/>
            <a:r>
              <a:rPr lang="ru-RU" sz="4400" b="1" i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ДА или НЕТ</a:t>
            </a:r>
            <a:br>
              <a:rPr lang="ru-RU" sz="4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</a:br>
            <a:endParaRPr lang="ru-RU" sz="4400" dirty="0"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>
              <a:buNone/>
            </a:pPr>
            <a:r>
              <a:rPr lang="ru-RU" altLang="ru-RU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5. При </a:t>
            </a:r>
            <a:r>
              <a:rPr lang="ru-RU" altLang="ru-RU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движении </a:t>
            </a:r>
            <a:r>
              <a:rPr lang="ru-RU" altLang="ru-RU" sz="4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против </a:t>
            </a:r>
            <a:r>
              <a:rPr lang="ru-RU" altLang="ru-RU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течения</a:t>
            </a:r>
            <a:r>
              <a:rPr lang="ru-RU" altLang="ru-RU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скорость течения </a:t>
            </a:r>
            <a:r>
              <a:rPr lang="ru-RU" altLang="ru-RU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вычитается </a:t>
            </a:r>
            <a:r>
              <a:rPr lang="ru-RU" altLang="ru-RU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из скорости </a:t>
            </a:r>
            <a:r>
              <a:rPr lang="ru-RU" altLang="ru-RU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объекта.</a:t>
            </a:r>
            <a:endParaRPr lang="ru-RU" sz="4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923609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36904" cy="1143000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Самопроверка </a:t>
            </a:r>
            <a:endParaRPr lang="ru-RU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97152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1. Да</a:t>
            </a:r>
          </a:p>
          <a:p>
            <a:pPr algn="ctr">
              <a:buNone/>
            </a:pPr>
            <a:r>
              <a:rPr lang="ru-RU" sz="5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   2. Нет</a:t>
            </a:r>
          </a:p>
          <a:p>
            <a:pPr algn="ctr">
              <a:buNone/>
            </a:pPr>
            <a:r>
              <a:rPr lang="ru-RU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3. Да</a:t>
            </a:r>
          </a:p>
          <a:p>
            <a:pPr algn="ctr">
              <a:buNone/>
            </a:pPr>
            <a:r>
              <a:rPr lang="ru-RU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4. Да</a:t>
            </a:r>
          </a:p>
          <a:p>
            <a:pPr algn="ctr">
              <a:buNone/>
            </a:pPr>
            <a:r>
              <a:rPr lang="ru-RU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5. Да</a:t>
            </a:r>
            <a:endParaRPr lang="ru-RU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тушка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612576" y="0"/>
            <a:ext cx="3643306" cy="18277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03848" y="188640"/>
            <a:ext cx="5605794" cy="175432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Домашнее задание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2348880"/>
            <a:ext cx="7920880" cy="433965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endParaRPr lang="ru-RU" sz="3600" b="1" i="1" u="sng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Придумать  и решить </a:t>
            </a:r>
          </a:p>
          <a:p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2 задачи </a:t>
            </a:r>
          </a:p>
          <a:p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anose="02020603050405020304" pitchFamily="18" charset="0"/>
              </a:rPr>
              <a:t>на разные виды движения с героями ваших любимых фильмов или мультфильмов.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Box 4"/>
          <p:cNvSpPr txBox="1">
            <a:spLocks noChangeArrowheads="1"/>
          </p:cNvSpPr>
          <p:nvPr/>
        </p:nvSpPr>
        <p:spPr bwMode="auto">
          <a:xfrm>
            <a:off x="0" y="0"/>
            <a:ext cx="9144000" cy="1015663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 eaLnBrk="1" hangingPunct="1"/>
            <a:r>
              <a:rPr lang="ru-RU" altLang="ru-RU" sz="6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Рефлексия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0" y="1052736"/>
          <a:ext cx="9144000" cy="5949279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35049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6390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596189">
                <a:tc>
                  <a:txBody>
                    <a:bodyPr/>
                    <a:lstStyle/>
                    <a:p>
                      <a:pPr algn="ctr"/>
                      <a:r>
                        <a:rPr lang="ru-RU" sz="3200" b="1" i="0" u="none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Ваше отношение </a:t>
                      </a:r>
                    </a:p>
                    <a:p>
                      <a:pPr algn="ctr"/>
                      <a:r>
                        <a:rPr lang="ru-RU" sz="3200" b="1" i="0" u="none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к уроку</a:t>
                      </a:r>
                      <a:endParaRPr lang="ru-RU" sz="2800" b="1" i="0" u="non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eorgia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0" u="none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         Ваши действия</a:t>
                      </a:r>
                      <a:endParaRPr lang="ru-RU" sz="3200" b="1" i="0" u="non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eorgia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anchor="ctr"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51030">
                <a:tc>
                  <a:txBody>
                    <a:bodyPr/>
                    <a:lstStyle/>
                    <a:p>
                      <a:pPr algn="ctr"/>
                      <a:r>
                        <a:rPr lang="ru-RU" sz="2800" b="1" i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мне урок не понравился</a:t>
                      </a:r>
                      <a:endParaRPr lang="ru-RU" sz="2800" b="1" i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eorgia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anchor="ctr"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                   </a:t>
                      </a:r>
                      <a:r>
                        <a:rPr lang="ru-RU" sz="2800" b="1" i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+ тишина </a:t>
                      </a:r>
                      <a:endParaRPr lang="ru-RU" sz="2800" b="1" i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eorgia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anchor="ctr"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510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Georgia" pitchFamily="18" charset="0"/>
                          <a:ea typeface="+mn-ea"/>
                          <a:cs typeface="Times New Roman" panose="02020603050405020304" pitchFamily="18" charset="0"/>
                        </a:rPr>
                        <a:t>я безразличен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Georgia" pitchFamily="18" charset="0"/>
                          <a:ea typeface="+mn-ea"/>
                          <a:cs typeface="Times New Roman" panose="02020603050405020304" pitchFamily="18" charset="0"/>
                        </a:rPr>
                        <a:t>(-</a:t>
                      </a:r>
                      <a:r>
                        <a:rPr kumimoji="0" lang="ru-RU" sz="2800" b="1" i="1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Georgia" pitchFamily="18" charset="0"/>
                          <a:ea typeface="+mn-ea"/>
                          <a:cs typeface="Times New Roman" panose="02020603050405020304" pitchFamily="18" charset="0"/>
                        </a:rPr>
                        <a:t>чна</a:t>
                      </a:r>
                      <a:r>
                        <a:rPr kumimoji="0" lang="ru-RU" sz="2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Georgia" pitchFamily="18" charset="0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kumimoji="0" lang="ru-RU" sz="28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eorgia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anchor="ctr"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                      </a:t>
                      </a:r>
                      <a:r>
                        <a:rPr lang="ru-RU" sz="2800" b="1" i="1" dirty="0" smtClean="0">
                          <a:solidFill>
                            <a:schemeClr val="accent5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+  хлопок в ладоши</a:t>
                      </a:r>
                      <a:endParaRPr lang="ru-RU" sz="2800" b="1" i="1" dirty="0">
                        <a:solidFill>
                          <a:schemeClr val="accent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eorgia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anchor="ctr"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51030">
                <a:tc>
                  <a:txBody>
                    <a:bodyPr/>
                    <a:lstStyle/>
                    <a:p>
                      <a:pPr algn="ctr"/>
                      <a:r>
                        <a:rPr lang="ru-RU" sz="28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мне урок понравился</a:t>
                      </a:r>
                      <a:endParaRPr lang="ru-RU" sz="2800" b="1" i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eorgia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anchor="ctr"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                     </a:t>
                      </a:r>
                      <a:r>
                        <a:rPr lang="ru-RU" sz="28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Georgia" pitchFamily="18" charset="0"/>
                          <a:cs typeface="Times New Roman" panose="02020603050405020304" pitchFamily="18" charset="0"/>
                        </a:rPr>
                        <a:t>+  аплодисменты</a:t>
                      </a:r>
                      <a:endParaRPr lang="ru-RU" sz="2800" b="1" i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eorgia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anchor="ctr"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6350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780928"/>
            <a:ext cx="1152525" cy="12112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pic>
        <p:nvPicPr>
          <p:cNvPr id="6350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5686425"/>
            <a:ext cx="1365250" cy="1171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pic>
        <p:nvPicPr>
          <p:cNvPr id="6351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4149080"/>
            <a:ext cx="1409700" cy="1409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de119c669d3fa6ad82d25bf00666da25bd41d9d3-4457981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052736"/>
            <a:ext cx="7704856" cy="4896544"/>
          </a:xfrm>
          <a:prstGeom prst="ellipseRibbon2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7357</TotalTime>
  <Words>1121</Words>
  <Application>Microsoft Office PowerPoint</Application>
  <PresentationFormat>Экран (4:3)</PresentationFormat>
  <Paragraphs>203</Paragraphs>
  <Slides>50</Slides>
  <Notes>2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1" baseType="lpstr">
      <vt:lpstr>Солнцестояние</vt:lpstr>
      <vt:lpstr>Слайд 1</vt:lpstr>
      <vt:lpstr>Цели урока </vt:lpstr>
      <vt:lpstr>Слайд 3</vt:lpstr>
      <vt:lpstr>Расстояние — путь, который нужно преодолеть во время движения Время — промежуток действия движения Скорость — расстояние, пройденное за единицу времени</vt:lpstr>
      <vt:lpstr>Слайд 5</vt:lpstr>
      <vt:lpstr>Слайд 6</vt:lpstr>
      <vt:lpstr>Задание «Монтаж» (Проверка домашнего задания)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Самопроверка</vt:lpstr>
      <vt:lpstr> Виды  задач  на движение  (Обобщение и систематизация изученного)  </vt:lpstr>
      <vt:lpstr> 1) Встречное движение     2) Движение в противоположных направлениях 3) Движение  в одном направлении (вдогонку и с отставанием)     4) Движение по воде </vt:lpstr>
      <vt:lpstr>Слайд 18</vt:lpstr>
      <vt:lpstr>Слайд 19</vt:lpstr>
      <vt:lpstr>Слайд 20</vt:lpstr>
      <vt:lpstr>Слайд 21</vt:lpstr>
      <vt:lpstr>Слайд 22</vt:lpstr>
      <vt:lpstr>«Баллада о доблестном рыцаре Айвенго»  (режиссёр С. Тарасов , 1983 г.) </vt:lpstr>
      <vt:lpstr>Слайд 24</vt:lpstr>
      <vt:lpstr>  V1 = 500 м/мин   S = 6км 500м   t встр = 5 мин   V2  -  ?              </vt:lpstr>
      <vt:lpstr>Решение</vt:lpstr>
      <vt:lpstr>«Сказка о царе Салтане»  (режиссёр А. Птушко, 1967 г.)</vt:lpstr>
      <vt:lpstr>Слайд 28</vt:lpstr>
      <vt:lpstr>  V1 = 6 км/ч   V2  =  4 км/ч   S = 2 км   t  - ?              </vt:lpstr>
      <vt:lpstr>Решение</vt:lpstr>
      <vt:lpstr>«Алые паруса»  (режиссёр А. Птушко, 1961 г.)</vt:lpstr>
      <vt:lpstr>Слайд 32</vt:lpstr>
      <vt:lpstr>   t по теч = 2 ч  Vсоб  = 6 км/ч Vтеч = 2 км/ч S по теч - ?              </vt:lpstr>
      <vt:lpstr>Решение</vt:lpstr>
      <vt:lpstr>Памятка  по решению задач  на движение </vt:lpstr>
      <vt:lpstr>Слайд 36</vt:lpstr>
      <vt:lpstr>Слайд 37</vt:lpstr>
      <vt:lpstr>Слайд 38</vt:lpstr>
      <vt:lpstr>Самопроверка</vt:lpstr>
      <vt:lpstr>Слайд 40</vt:lpstr>
      <vt:lpstr>Слайд 41</vt:lpstr>
      <vt:lpstr> ДА или НЕТ </vt:lpstr>
      <vt:lpstr> ДА или НЕТ </vt:lpstr>
      <vt:lpstr> ДА или НЕТ </vt:lpstr>
      <vt:lpstr> ДА или НЕТ </vt:lpstr>
      <vt:lpstr> ДА или НЕТ </vt:lpstr>
      <vt:lpstr>Самопроверка </vt:lpstr>
      <vt:lpstr>Слайд 48</vt:lpstr>
      <vt:lpstr>Слайд 49</vt:lpstr>
      <vt:lpstr>Слайд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ANNA</cp:lastModifiedBy>
  <cp:revision>376</cp:revision>
  <dcterms:created xsi:type="dcterms:W3CDTF">2016-06-12T22:55:42Z</dcterms:created>
  <dcterms:modified xsi:type="dcterms:W3CDTF">2025-07-07T20:50:25Z</dcterms:modified>
</cp:coreProperties>
</file>