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58" r:id="rId5"/>
    <p:sldId id="266" r:id="rId6"/>
    <p:sldId id="274" r:id="rId7"/>
    <p:sldId id="259" r:id="rId8"/>
    <p:sldId id="268" r:id="rId9"/>
    <p:sldId id="271" r:id="rId10"/>
    <p:sldId id="275" r:id="rId11"/>
    <p:sldId id="260" r:id="rId12"/>
    <p:sldId id="269" r:id="rId13"/>
    <p:sldId id="276" r:id="rId14"/>
    <p:sldId id="261" r:id="rId15"/>
    <p:sldId id="270" r:id="rId16"/>
    <p:sldId id="272" r:id="rId17"/>
    <p:sldId id="277" r:id="rId18"/>
    <p:sldId id="262" r:id="rId19"/>
    <p:sldId id="263" r:id="rId20"/>
    <p:sldId id="264" r:id="rId21"/>
    <p:sldId id="278" r:id="rId22"/>
    <p:sldId id="26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11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b="1" dirty="0" smtClean="0"/>
              <a:t>ПРЕСТУПЛЕНИЕ</a:t>
            </a:r>
            <a:endParaRPr lang="ru-RU" sz="8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600450"/>
            <a:ext cx="8496944" cy="184976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Идейно-композиционное значение первой части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романа «Преступление и наказание» 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283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85821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 какими мыслями Раскольников идет на «пробу»? О чем свидетельствует его внутренний монолог?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79512" y="2420888"/>
            <a:ext cx="8507288" cy="432048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7434"/>
            <a:ext cx="6983388" cy="436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25" t="5899" r="2829" b="-3574"/>
          <a:stretch/>
        </p:blipFill>
        <p:spPr bwMode="auto">
          <a:xfrm>
            <a:off x="-390295" y="2420888"/>
            <a:ext cx="9180000" cy="52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67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552728"/>
          </a:xfrm>
        </p:spPr>
        <p:txBody>
          <a:bodyPr>
            <a:normAutofit/>
          </a:bodyPr>
          <a:lstStyle/>
          <a:p>
            <a:r>
              <a:rPr lang="ru-RU" b="1" dirty="0" smtClean="0"/>
              <a:t>Всем сердцем герой стремится к добру, обостренно воспринимает проявления социальной несправедливости. Кроме того, он горд, самолюбив, а окружающая обстановка способствует росту внутреннего протеста  против петербургской действительности. Доведенный до отчаяния, он восстает против самой морали, созданной обществом: мир преступен , следовательно, «все позволено», и нужно только испытать себя.</a:t>
            </a:r>
          </a:p>
          <a:p>
            <a:r>
              <a:rPr lang="ru-RU" b="1" dirty="0" smtClean="0"/>
              <a:t>Переживая мучительный душевный разлад, Раскольников ставит над собой жестокий «эксперимент»…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2024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29614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Какое впечатление производит на читателя старуха-процентщица?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https://dostoevskyworld.ru/upload/iblock/5df/Protsentshchits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1" b="-8869"/>
          <a:stretch/>
        </p:blipFill>
        <p:spPr bwMode="auto">
          <a:xfrm>
            <a:off x="2195736" y="1556792"/>
            <a:ext cx="4312553" cy="56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9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regnum.ru/uploads/pictures/news/2017/07/25/regnum_picture_15010018691892120_norm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17" y="476672"/>
            <a:ext cx="9252520" cy="601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4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188640"/>
            <a:ext cx="9361040" cy="6552728"/>
          </a:xfrm>
        </p:spPr>
        <p:txBody>
          <a:bodyPr/>
          <a:lstStyle/>
          <a:p>
            <a:r>
              <a:rPr lang="ru-RU" b="1" dirty="0" smtClean="0"/>
              <a:t>Старуха – воплощение «города-монстра», питающегося человеческой болью. Не случайно автор делает ее ростовщицей – отнимая последнее у доведенных до крайности людей, она подталкивает их к нищете либо к самоубийству. Раскольников выбирает иной путь: убив старуху, он хочет оградить мир от зла…</a:t>
            </a:r>
          </a:p>
          <a:p>
            <a:r>
              <a:rPr lang="ru-RU" b="1" dirty="0" smtClean="0"/>
              <a:t>Но и такая жизнь, по Достоевскому, священна. Не случайно жертвой героя станет не только алчная старуха, но и ее кроткая сестра Лизавета, никому не сделавшая ничего дурного.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8941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496" y="260648"/>
            <a:ext cx="4608512" cy="6597290"/>
          </a:xfrm>
        </p:spPr>
        <p:txBody>
          <a:bodyPr/>
          <a:lstStyle/>
          <a:p>
            <a:r>
              <a:rPr lang="ru-RU" sz="4400" b="1" dirty="0"/>
              <a:t>Расскажите о встрече Раскольникова с Мармеладовым. Какое значение для Родиона имела эта встреча?</a:t>
            </a:r>
          </a:p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i.pinimg.com/originals/05/a6/e5/05a6e5deb4b3d3a8e2603147f8769d4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999"/>
            <a:ext cx="5336370" cy="69847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18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371" y="0"/>
            <a:ext cx="9216008" cy="6912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707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39" y="678946"/>
            <a:ext cx="9311680" cy="523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40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552728"/>
          </a:xfrm>
        </p:spPr>
        <p:txBody>
          <a:bodyPr/>
          <a:lstStyle/>
          <a:p>
            <a:r>
              <a:rPr lang="ru-RU" b="1" dirty="0" smtClean="0"/>
              <a:t>В уста своего «маленького человека», спившегося отставного чиновника Мармеладова, Достоевский вложил самую сокровенную мысль о неизбежности Божьего суда. Он верит в Его милосердие, и если в этом мире люди не сочувствуют ни детям, ни пожертвовавшей собой Соне, ни больной Катерине Ивановне, то в мире ином всем воздастся по заслугам.</a:t>
            </a:r>
          </a:p>
          <a:p>
            <a:r>
              <a:rPr lang="ru-RU" b="1" dirty="0" smtClean="0"/>
              <a:t>Встреча с Мармеладовым подталкивает Раскольникова к убийству, к насильственному восстановлению справедливости.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093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93022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Найдите описание жилища Мармеладовых. Какая идея реализуется в образе Катерины Ивановны? Детей Мармеладова?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3068960"/>
            <a:ext cx="7859216" cy="38884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AutoShape 2" descr="https://yandex-images.clstorage.net/VYq472A38/07b5f6aYsdX/5EkdO52FNhlDn56mFiIggB7WA-T9Mp4AUGANiO8WuV6IJKSfL9hT13M7LALV9vZbfYH0IhzX3WmsCMD2GXJChuALmugcleNc187OukAiMgaZw8DzqLWZl8czCl0ux77Yyad_nz_cQMNmLjeA1XbxkLcJM7_SCkTisMOeJRgkQ1KmjAptEg9mVA5fVDgf4uZfVJeL5ne1jENYaNjFJRmvnECtJp0imwQCZ6F5mA1nbVY9TLszHMzFaThAFSVbJIIRadzCrF7A-B7CXRT4lKKiE1jVQ2m6OE4CUaVQSa1VLFOMbu0YbV2CCuGrM5hHrujUNc06edtJBC39S9BpG6zHmuSayq4Uyb8fitPReBetLZlaVYTjdL2PR9iklIWn2i4VTyWtHe3dgocta33UxCNgXTtMuzHdjUqusY_fIVLjT1Oq3MeuFI4_GYAeVHaR4qeT1hhMY_e1QYGS4NdIqxXjFAHvYBaglMMHJqM70oLnr5Y2RLC-m0MG4X9KkaVdLU6YKNyKal2FdtWPE9k4V-8n0dkWDWz0MEmLky1UQ6vd5t5IbG_fYByCj2BtPVLDoiDRMgx_dZSKCaI1zBEv2moO22VeyynXyjYYwhhXMJ5prtmdlw5kfTeGBpIrHUTsGa4Thydik6VcDUqgIvPdDSzvlHmKt3zWxQol9IvdbRXpyZoknMdjUMO60Uab0v8TZuEWnhWBZjH_hkAfIZNKLBEjkcAkaZimUMVOYWr1FsOqrJ6wB3Z61U2EZLNLVOrVoYIf41VLYp6C_5_KFVw1WyHkm1PTBKd6Mc9A0u3dzG_fLBSI629QLtmLCKTq-9KN5KxbOIi7dxeAQas8hFxlUOYJVuFRguTUjjQfSJHWOFRjZlNSHoNpODLMT9mvnMzsEebVSKIvmK5ag4lvLLgUxGfpWnNPd32egUAgfAyRL14hS5jj3ELs3EP8lsjZ2DZQ52Be3VoEbjX-x4FbqVDJ7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yandex-images.clstorage.net/VYq472A38/07b5f6aYsdX/5EkdO52FNhlDn56mFiIggB7WA-T9Mp4AUGANiO8WuV6IJKSfL9hT13M7LALV9vZbfYH0IhzX3WmsCMD2GXJChuALmugcleNc187OukAiMgaZw8DzqLWZl8czCl0ux77Yyad_nz_cQMNmLjeA1XbxkLcJM7_SCkTisMOeJRgkQ1KmjAptEg9mVA5fVDgf4uZfVJeL5ne1jENYaNjFJRmvnECtJp0imwQCZ6F5mA1nbVY9TLszHMzFaThAFSVbJIIRadzCrF7A-B7CXRT4lKKiE1jVQ2m6OE4CUaVQSa1VLFOMbu0YbV2CCuGrM5hHrujUNc06edtJBC39S9BpG6zHmuSayq4Uyb8fitPReBetLZlaVYTjdL2PR9iklIWn2i4VTyWtHe3dgocta33UxCNgXTtMuzHdjUqusY_fIVLjT1Oq3MeuFI4_GYAeVHaR4qeT1hhMY_e1QYGS4NdIqxXjFAHvYBaglMMHJqM70oLnr5Y2RLC-m0MG4X9KkaVdLU6YKNyKal2FdtWPE9k4V-8n0dkWDWz0MEmLky1UQ6vd5t5IbG_fYByCj2BtPVLDoiDRMgx_dZSKCaI1zBEv2moO22VeyynXyjYYwhhXMJ5prtmdlw5kfTeGBpIrHUTsGa4Thydik6VcDUqgIvPdDSzvlHmKt3zWxQol9IvdbRXpyZoknMdjUMO60Uab0v8TZuEWnhWBZjH_hkAfIZNKLBEjkcAkaZimUMVOYWr1FsOqrJ6wB3Z61U2EZLNLVOrVoYIf41VLYp6C_5_KFVw1WyHkm1PTBKd6Mc9A0u3dzG_fLBSI629QLtmLCKTq-9KN5KxbOIi7dxeAQas8hFxlUOYJVuFRguTUjjQfSJHWOFRjZlNSHoNpODLMT9mvnMzsEebVSKIvmK5ag4lvLLgUxGfpWnNPd32egUAgfAyRL14hS5jj3ELs3EP8lsjZ2DZQ52Be3VoEbjX-x4FbqVDJ7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54" y="2531438"/>
            <a:ext cx="8235915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04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https://images.kinorium.com/movie/shot/60579/w1500_409294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4705" y="0"/>
            <a:ext cx="7639483" cy="305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419600"/>
            <a:ext cx="6096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3474"/>
            <a:ext cx="514806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8098" y="-119876"/>
            <a:ext cx="3347864" cy="4539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96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0"/>
            <a:ext cx="9036496" cy="6741368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Семья Мармеладовых – жертвы Петербурга. Невинные дети (по Достоевскому – образ Христов)  и их несчастная мать обречены на страдания, бесчисленные унижения, голод. У них нет собственного угла, нет защитника, нет надежды.</a:t>
            </a:r>
          </a:p>
          <a:p>
            <a:r>
              <a:rPr lang="ru-RU" b="1" dirty="0" smtClean="0"/>
              <a:t>Катерина Ивановна пытается бороться против окружающей «грязи» (стирает белье, моет, соблюдает внешние приличия) и «уходит» в иллюзии, в воспоминания о прошедшей блистательной жизни.</a:t>
            </a:r>
          </a:p>
          <a:p>
            <a:r>
              <a:rPr lang="ru-RU" b="1" dirty="0" smtClean="0"/>
              <a:t>Мармеладов опускается на самое «дно»: он, отец, не смог защитить дочь от бесчестья. Он вполне понимает глубину своего падения, но сил бороться у него нет.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1291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85821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Почему письмо матери так повлияло на героя? Расскажите о судьбе Дуни. Какими  предстают Лужин и Свидригайлов?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204864"/>
            <a:ext cx="8579296" cy="3921299"/>
          </a:xfrm>
        </p:spPr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888"/>
            <a:ext cx="8192909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566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99" y="-2526"/>
            <a:ext cx="6854777" cy="4119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466" y="3284984"/>
            <a:ext cx="9130483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546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102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809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8640"/>
            <a:ext cx="9108504" cy="6552728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Герой пытается подавить в себе проявления человечности, но его истинная, не «сверхчеловеческая» природа берет верх. Он презирает свою «обыкновенность» как свидетельство слабости, но именно это в нем ценит автор.</a:t>
            </a:r>
          </a:p>
          <a:p>
            <a:r>
              <a:rPr lang="ru-RU" sz="3600" b="1" dirty="0" smtClean="0"/>
              <a:t> Конфликт с самим собой изматывает Родиона, доводит его до болезненного состояния.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5335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115212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Как характеризует Родиона эпизод с пьяной девочкой на бульваре?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2" y="1412776"/>
            <a:ext cx="9128402" cy="513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159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9036496" cy="129614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Расскажите о сне Раскольникова. В чем его символический смысл?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59" y="1663225"/>
            <a:ext cx="9217023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203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8" cy="129614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 чем беседуют студент и офицер и как их разговор влияет на решение Раскольникова?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39"/>
            <a:ext cx="11249025" cy="541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618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-10794"/>
            <a:ext cx="9138096" cy="6868794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Допустимо ли ради счастья большинства уничтожение «ненужного» меньшинства? Достоевский всем содержанием своего романа отвечает: нет – и последовательно опровергает теорию Раскольникова. «Простая арифметика» не работает для решения этических проблем.</a:t>
            </a:r>
          </a:p>
          <a:p>
            <a:r>
              <a:rPr lang="ru-RU" sz="3600" b="1" dirty="0" smtClean="0"/>
              <a:t>Присваивая себе роль Мессии, спасителя человечества, герой неизбежно впадает в гордыню, в презрение к «тварям дрожащим», ради которых и пойдет на преступление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964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496944" cy="128215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Домашнее задание:</a:t>
            </a:r>
            <a:br>
              <a:rPr lang="ru-RU" b="1" dirty="0" smtClean="0"/>
            </a:br>
            <a:r>
              <a:rPr lang="ru-RU" b="1" dirty="0" smtClean="0"/>
              <a:t>Как </a:t>
            </a:r>
            <a:r>
              <a:rPr lang="ru-RU" b="1" dirty="0" smtClean="0"/>
              <a:t>совершается задуманное убийство? Какие детали важны для понимания идеи Достоевского?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204864"/>
            <a:ext cx="8784976" cy="43924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9" y="2420888"/>
            <a:ext cx="6174432" cy="3318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584" y="3933056"/>
            <a:ext cx="40671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829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568</Words>
  <Application>Microsoft Office PowerPoint</Application>
  <PresentationFormat>Экран (4:3)</PresentationFormat>
  <Paragraphs>24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Arial</vt:lpstr>
      <vt:lpstr>Calibri</vt:lpstr>
      <vt:lpstr>Тема Office</vt:lpstr>
      <vt:lpstr>ПРЕСТУПЛЕНИЕ</vt:lpstr>
      <vt:lpstr>С какими мыслями Раскольников идет на «пробу»? О чем свидетельствует его внутренний монолог?</vt:lpstr>
      <vt:lpstr>Презентация PowerPoint</vt:lpstr>
      <vt:lpstr>Какое впечатление производит на читателя старуха-процентщица?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Найдите описание жилища Мармеладовых. Какая идея реализуется в образе Катерины Ивановны? Детей Мармеладова?</vt:lpstr>
      <vt:lpstr>Презентация PowerPoint</vt:lpstr>
      <vt:lpstr>Презентация PowerPoint</vt:lpstr>
      <vt:lpstr>Почему письмо матери так повлияло на героя? Расскажите о судьбе Дуни. Какими  предстают Лужин и Свидригайлов?</vt:lpstr>
      <vt:lpstr>Презентация PowerPoint</vt:lpstr>
      <vt:lpstr>Презентация PowerPoint</vt:lpstr>
      <vt:lpstr>Презентация PowerPoint</vt:lpstr>
      <vt:lpstr>Как характеризует Родиона эпизод с пьяной девочкой на бульваре?</vt:lpstr>
      <vt:lpstr>Расскажите о сне Раскольникова. В чем его символический смысл?</vt:lpstr>
      <vt:lpstr>О чем беседуют студент и офицер и как их разговор влияет на решение Раскольникова?</vt:lpstr>
      <vt:lpstr>Презентация PowerPoint</vt:lpstr>
      <vt:lpstr> Домашнее задание: Как совершается задуманное убийство? Какие детали важны для понимания идеи Достоевского?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ПРЕСТУПЛЕНИЕ</dc:title>
  <dc:creator>main</dc:creator>
  <cp:lastModifiedBy>Admin</cp:lastModifiedBy>
  <cp:revision>19</cp:revision>
  <dcterms:created xsi:type="dcterms:W3CDTF">2021-09-14T15:47:42Z</dcterms:created>
  <dcterms:modified xsi:type="dcterms:W3CDTF">2026-05-31T19:18:59Z</dcterms:modified>
</cp:coreProperties>
</file>