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7" r:id="rId2"/>
    <p:sldId id="258" r:id="rId3"/>
    <p:sldId id="268" r:id="rId4"/>
    <p:sldId id="260" r:id="rId5"/>
    <p:sldId id="261" r:id="rId6"/>
    <p:sldId id="272" r:id="rId7"/>
    <p:sldId id="262" r:id="rId8"/>
    <p:sldId id="263" r:id="rId9"/>
    <p:sldId id="265" r:id="rId10"/>
    <p:sldId id="266" r:id="rId11"/>
    <p:sldId id="267" r:id="rId12"/>
    <p:sldId id="270" r:id="rId13"/>
    <p:sldId id="27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713" autoAdjust="0"/>
  </p:normalViewPr>
  <p:slideViewPr>
    <p:cSldViewPr>
      <p:cViewPr varScale="1">
        <p:scale>
          <a:sx n="110" d="100"/>
          <a:sy n="110" d="100"/>
        </p:scale>
        <p:origin x="-163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02.05.2020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02.05.2020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11188" y="116632"/>
            <a:ext cx="8353300" cy="5976664"/>
          </a:xfrm>
          <a:prstGeom prst="rect">
            <a:avLst/>
          </a:prstGeom>
        </p:spPr>
        <p:txBody>
          <a:bodyPr rtlCol="0"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Муниципальное бюджетное</a:t>
            </a:r>
            <a:r>
              <a:rPr kumimoji="0" lang="ru-RU" sz="48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дошкольное образовательное учреждение №125 г.Мурманска</a:t>
            </a:r>
            <a:endParaRPr kumimoji="0" lang="ru-RU" sz="4800" i="1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800" b="1" i="0" u="none" strike="noStrike" kern="1200" cap="none" spc="0" normalizeH="0" baseline="0" noProof="0" dirty="0" smtClean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9800" b="1" dirty="0" smtClean="0">
              <a:solidFill>
                <a:srgbClr val="008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9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1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Эффективные технологии и практики развития познавательно-исследовательской деятельности воспитанников дошкольной организации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1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400" b="1" i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400" b="1" i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400" b="1" i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400" b="1" i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400" b="1" i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400" b="1" i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400" b="1" i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400" b="1" i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400" b="1" i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400" b="1" i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“Расскажи – и я забуду,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покажи – и я запомню,</a:t>
            </a:r>
            <a:br>
              <a:rPr kumimoji="0" lang="ru-RU" sz="5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0" lang="ru-RU" sz="5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дай попробовать – и я пойму”</a:t>
            </a:r>
            <a:r>
              <a:rPr kumimoji="0" lang="ru-RU" sz="27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kumimoji="0" lang="ru-RU" sz="27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0" lang="ru-RU" sz="2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/>
            </a:r>
            <a:br>
              <a:rPr kumimoji="0" lang="ru-RU" sz="2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</a:br>
            <a:r>
              <a:rPr kumimoji="0" lang="ru-RU" sz="2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2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br>
              <a:rPr kumimoji="0" lang="ru-RU" sz="2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2700" b="1" i="1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Прямоугольник 4"/>
          <p:cNvSpPr>
            <a:spLocks noChangeArrowheads="1"/>
          </p:cNvSpPr>
          <p:nvPr/>
        </p:nvSpPr>
        <p:spPr bwMode="auto">
          <a:xfrm>
            <a:off x="6516216" y="5877272"/>
            <a:ext cx="2627784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latin typeface="Times New Roman" pitchFamily="18" charset="0"/>
                <a:ea typeface="PMingLiU-ExtB" pitchFamily="18" charset="-120"/>
                <a:cs typeface="Times New Roman" pitchFamily="18" charset="0"/>
              </a:rPr>
              <a:t>Воспитатель высшей квалификационной категории: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r">
              <a:spcAft>
                <a:spcPts val="600"/>
              </a:spcAft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Жукова Ольга Викторовна</a:t>
            </a:r>
            <a:r>
              <a:rPr lang="ru-RU" sz="12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ts val="600"/>
              </a:spcAft>
            </a:pP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C:\Users\сурин\Desktop\biolo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996952"/>
            <a:ext cx="2176463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99592" y="692696"/>
            <a:ext cx="5472608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Исследовательская деятельность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это особый вид интеллектуально-творческой деятельности на основе поисковой активности и на базе исследовательского поведения; это активность ребенка, направленная на постижение устройства вещей, связей между явлениями окружающего мира, их упорядочение и систематизацию.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4077072"/>
            <a:ext cx="3686971" cy="26651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260648"/>
            <a:ext cx="66967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исследовательской деятельности в детском саду 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формирование у дошкольников основных ключевых компетенций, способность к исследовательскому типу мышления. </a:t>
            </a: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 исследовательской деятельности:</a:t>
            </a:r>
            <a:endParaRPr lang="ru-RU" sz="2000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расширить и систематизировать элементарные естественнонаучные и экологические представления детей.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формировать навыки постановки элементарных опытов и умения делать выводы на основе полученных результатов.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развивать стремление к поисково-познавательной деятельности.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способствовать овладению приемами практического взаимодействия с окружающими предметами.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развивать мыслительную активность, умение наблюдать, анализировать, делать выводы.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воспитывать интерес к познанию окружающего мира.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стимулировать желание детей экспериментировать.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1800200" cy="2518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457200" y="116632"/>
            <a:ext cx="8229600" cy="115212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УСПЕШНОСТЬ ИССЛЕДОВАТЕЛЬСКОЙ ДЕЯТЕЛЬНОСТИ </a:t>
            </a:r>
            <a:endParaRPr kumimoji="0" lang="ru-RU" sz="2400" b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39552" y="1340768"/>
            <a:ext cx="5184576" cy="403244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274320" marR="0" lvl="0" indent="-274320" algn="just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Работать по этой технологии может каждый, так как это интересно и детям и взрослым. </a:t>
            </a:r>
          </a:p>
          <a:p>
            <a:pPr marL="274320" marR="0" lvl="0" indent="-274320" algn="just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Ребёнок – исследователь с рождения, но осознанно что-то делает в 5 лет 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 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готовить ребёнка к этой деятельности можно с раннего возраста. Способность к интеллектуальным усилиям, исследовательские умения, логика и смекалка сами по себе не окрепнут.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noProof="0" dirty="0" smtClean="0">
                <a:latin typeface="Times New Roman" pitchFamily="18" charset="0"/>
                <a:cs typeface="Times New Roman" pitchFamily="18" charset="0"/>
              </a:rPr>
              <a:t>Первые помощники в этой деятельности 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родители и педагоги.</a:t>
            </a:r>
            <a:endParaRPr kumimoji="0" lang="ru-RU" sz="1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274320" marR="0" lvl="0" indent="-274320" algn="just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Важно, чтобы была атмосфера лаборатории. 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274320" marR="0" lvl="0" indent="-274320" algn="l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Рисунок 4" descr="IMG-20200426-WA00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6176" y="3140968"/>
            <a:ext cx="2499742" cy="33329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60648"/>
            <a:ext cx="8363272" cy="115212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НЕОБХОДИМО НАУЧИТЬ ДЕТЕЙ СЛЕДУЮЩИМ УМЕНИЯМ</a:t>
            </a:r>
            <a:endParaRPr kumimoji="0" lang="ru-RU" sz="2400" b="1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Содержимое 2"/>
          <p:cNvSpPr txBox="1">
            <a:spLocks/>
          </p:cNvSpPr>
          <p:nvPr/>
        </p:nvSpPr>
        <p:spPr>
          <a:xfrm>
            <a:off x="683568" y="1268760"/>
            <a:ext cx="5112568" cy="442108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74320" marR="0" lvl="0" indent="-274320" algn="just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kumimoji="0" lang="ru-RU" sz="19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идеть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проблемы; </a:t>
            </a:r>
          </a:p>
          <a:p>
            <a:pPr marL="274320" marR="0" lvl="0" indent="-274320" algn="just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адавать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вопросы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; </a:t>
            </a:r>
            <a:endParaRPr kumimoji="0" lang="ru-RU" sz="19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274320" marR="0" lvl="0" indent="-274320" algn="just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kumimoji="0" lang="ru-RU" sz="19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ыдвигать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гипотезы; </a:t>
            </a:r>
          </a:p>
          <a:p>
            <a:pPr marL="274320" marR="0" lvl="0" indent="-274320" algn="just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kumimoji="0" lang="ru-RU" sz="19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авать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определение понятиям; </a:t>
            </a:r>
            <a:r>
              <a:rPr kumimoji="0" lang="ru-RU" sz="1900" b="0" i="0" u="none" strike="noStrike" kern="1200" cap="none" spc="0" normalizeH="0" baseline="3000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19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274320" marR="0" lvl="0" indent="-274320" algn="just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kumimoji="0" lang="ru-RU" sz="19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лассифицировать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274320" marR="0" lvl="0" indent="-274320" algn="just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kumimoji="0" lang="ru-RU" sz="19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аблюдать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; </a:t>
            </a:r>
            <a:r>
              <a:rPr kumimoji="0" lang="ru-RU" sz="1900" b="0" i="0" u="none" strike="noStrike" kern="1200" cap="none" spc="0" normalizeH="0" baseline="3000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19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274320" marR="0" lvl="0" indent="-274320" algn="just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формировать 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у</a:t>
            </a:r>
            <a:r>
              <a:rPr kumimoji="0" lang="ru-RU" sz="19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мения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и навыки 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проведения экспериментов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; </a:t>
            </a:r>
            <a:r>
              <a:rPr kumimoji="0" lang="ru-RU" sz="1900" b="0" i="0" u="none" strike="noStrike" kern="1200" cap="none" spc="0" normalizeH="0" baseline="3000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19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274320" marR="0" lvl="0" indent="-274320" algn="just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елать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выводы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и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умозаключения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; </a:t>
            </a:r>
            <a:endParaRPr kumimoji="0" lang="ru-RU" sz="19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274320" marR="0" lvl="0" indent="-274320" algn="just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оказывать и защищать свои идеи</a:t>
            </a:r>
            <a:r>
              <a:rPr lang="ru-RU" sz="1900" noProof="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kumimoji="0" lang="ru-RU" sz="19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274320" indent="-274320" algn="just" hangingPunct="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структурировать полученный в ходе исследований материал.</a:t>
            </a:r>
            <a:r>
              <a:rPr lang="ru-RU" sz="1900" baseline="300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marR="0" lvl="0" indent="-274320" algn="l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endParaRPr kumimoji="0" lang="ru-RU" sz="19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274320" marR="0" lvl="0" indent="-274320" algn="l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" name="Picture 5" descr="C:\Users\All\Desktop\Новая папка (2)\kids-looking-for-bug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573016"/>
            <a:ext cx="3333750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6548" y="332656"/>
            <a:ext cx="24942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НАБЛЮДЕНИЕ</a:t>
            </a:r>
            <a:endParaRPr lang="ru-RU" sz="20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980728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Самый популярный и доступный метод исследования. Чтобы наблюдать важно иметь наблюдательность – это сплав внимательности и мышления.</a:t>
            </a:r>
            <a:endParaRPr lang="ru-RU" dirty="0"/>
          </a:p>
        </p:txBody>
      </p:sp>
      <p:pic>
        <p:nvPicPr>
          <p:cNvPr id="7" name="Рисунок 6" descr="C:\Users\Ноутбук\Desktop\презентации\20171121_105028.jpg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203848" y="1988840"/>
            <a:ext cx="3240360" cy="20162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 descr="DMpwLqyaxN0.jpg"/>
          <p:cNvPicPr>
            <a:picLocks noChangeAspect="1"/>
          </p:cNvPicPr>
          <p:nvPr/>
        </p:nvPicPr>
        <p:blipFill>
          <a:blip r:embed="rId3" cstate="print"/>
          <a:srcRect t="6069"/>
          <a:stretch>
            <a:fillRect/>
          </a:stretch>
        </p:blipFill>
        <p:spPr>
          <a:xfrm>
            <a:off x="6876256" y="3573016"/>
            <a:ext cx="1779662" cy="22288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 descr="H-_PA3Eo0Nw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3645024"/>
            <a:ext cx="2376264" cy="17821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792" y="332656"/>
            <a:ext cx="34949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ВИДЕТЬ  ПРОБЛЕМЫ</a:t>
            </a:r>
            <a:endParaRPr lang="ru-RU" sz="24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908720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 проблемой понимается явно сформулированный, а чаще комплекс вопросов и задач, возникающих в ходе работы и заставляют задуматься. Таким образом проблема – это затруднение, неопределённость, требующие каких-то действий. 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Игра « Волшебные превращения»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основе этой игры проводим мысленный эксперимент: Что будет, если воду греть? Что случиться со снегом в группе? Что будет если поджечь бумагу? И т.д.</a:t>
            </a:r>
          </a:p>
          <a:p>
            <a:pPr hangingPunc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Ноутбук\Desktop\презентации\20171130_102606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21600000">
            <a:off x="3275856" y="4221088"/>
            <a:ext cx="2955466" cy="19270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C:\Users\Ноутбук\Desktop\презентации\20171130_104548.jpg"/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99592" y="3140968"/>
            <a:ext cx="1638311" cy="21844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 descr="IMG_20150529_170809.jpg"/>
          <p:cNvPicPr>
            <a:picLocks noChangeAspect="1"/>
          </p:cNvPicPr>
          <p:nvPr/>
        </p:nvPicPr>
        <p:blipFill>
          <a:blip r:embed="rId4" cstate="print"/>
          <a:srcRect t="8001" b="22700"/>
          <a:stretch>
            <a:fillRect/>
          </a:stretch>
        </p:blipFill>
        <p:spPr>
          <a:xfrm>
            <a:off x="6660232" y="3140968"/>
            <a:ext cx="1948295" cy="1800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0"/>
            <a:ext cx="7272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ВЫДВИГАТЬ  ГИПОТЕЗЫ, ПРЕДПОЛОЖЕНИЯ</a:t>
            </a:r>
            <a:endParaRPr lang="ru-RU" sz="2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548680"/>
            <a:ext cx="84969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Можно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специально потренироваться  при помощи упражнения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«Давайте вместе подумаем ….. Как муравьи узнают дорогу домой?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вот какие могут быть гипотезы: «муравьи определяют дорогу по солнцу», муравьи  идут за теми, кто знает дорогу», « запоминают дорогу по окружающим предметам»…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Таким образом гипотезы, предположения, провокационные идеи позволяют ставить реальные и мысленные эксперименты. Для того чтобы научиться вырабатывать гипотезы , надо научиться размышляя, задавать вопросы.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этого используем слова:</a:t>
            </a:r>
          </a:p>
          <a:p>
            <a:pPr lvl="0" hangingPunct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Может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быть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Предположим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….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hangingPunct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Допустим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Возможно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…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hangingPunct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 если …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MG_2147.JPG"/>
          <p:cNvPicPr>
            <a:picLocks noChangeAspect="1"/>
          </p:cNvPicPr>
          <p:nvPr/>
        </p:nvPicPr>
        <p:blipFill>
          <a:blip r:embed="rId2" cstate="print"/>
          <a:srcRect l="12988" t="9362" r="9051"/>
          <a:stretch>
            <a:fillRect/>
          </a:stretch>
        </p:blipFill>
        <p:spPr>
          <a:xfrm>
            <a:off x="1115616" y="4005064"/>
            <a:ext cx="2956734" cy="1931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 descr="IMG_20190410_160048.jpg"/>
          <p:cNvPicPr>
            <a:picLocks noChangeAspect="1"/>
          </p:cNvPicPr>
          <p:nvPr/>
        </p:nvPicPr>
        <p:blipFill>
          <a:blip r:embed="rId3" cstate="print"/>
          <a:srcRect b="12201"/>
          <a:stretch>
            <a:fillRect/>
          </a:stretch>
        </p:blipFill>
        <p:spPr>
          <a:xfrm>
            <a:off x="4644008" y="3861048"/>
            <a:ext cx="2016224" cy="23603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 descr="IMG_20170112_1546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280" y="2996952"/>
            <a:ext cx="1900844" cy="24204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57200" y="116632"/>
            <a:ext cx="8229600" cy="72008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УМЕНИЯ И НАВЫКИ ПРОВЕДЕНИЯ ЭКСПЕРИМЕНТОВ</a:t>
            </a:r>
            <a:endParaRPr kumimoji="0" lang="ru-RU" sz="2400" b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196752"/>
            <a:ext cx="77048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1.Мысленный эксперимент</a:t>
            </a:r>
          </a:p>
          <a:p>
            <a:pPr lvl="0" hangingPunct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 можно сделать из куска бумаги? 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hangingPunct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Представьте мальчик играя в футбол, разбивает окно. Что скажет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ему хозяйка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этого окна,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родители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Экспериментирование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hangingPunct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i6Y1iTkFSwY.jpg"/>
          <p:cNvPicPr>
            <a:picLocks noChangeAspect="1"/>
          </p:cNvPicPr>
          <p:nvPr/>
        </p:nvPicPr>
        <p:blipFill>
          <a:blip r:embed="rId2" cstate="print"/>
          <a:srcRect t="18500"/>
          <a:stretch>
            <a:fillRect/>
          </a:stretch>
        </p:blipFill>
        <p:spPr>
          <a:xfrm>
            <a:off x="6444208" y="2060848"/>
            <a:ext cx="2120492" cy="23042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Рисунок 13" descr="IMG_20180413_134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4149080"/>
            <a:ext cx="2280253" cy="17101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Рисунок 14" descr="IMG_20181003_090336.jpg"/>
          <p:cNvPicPr>
            <a:picLocks noChangeAspect="1"/>
          </p:cNvPicPr>
          <p:nvPr/>
        </p:nvPicPr>
        <p:blipFill>
          <a:blip r:embed="rId4" cstate="print"/>
          <a:srcRect t="10101" b="48950"/>
          <a:stretch>
            <a:fillRect/>
          </a:stretch>
        </p:blipFill>
        <p:spPr>
          <a:xfrm>
            <a:off x="2555776" y="2636912"/>
            <a:ext cx="2931790" cy="16007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Рисунок 15" descr="Zwb8JJToQNg.jpg"/>
          <p:cNvPicPr>
            <a:picLocks noChangeAspect="1"/>
          </p:cNvPicPr>
          <p:nvPr/>
        </p:nvPicPr>
        <p:blipFill>
          <a:blip r:embed="rId5" cstate="print"/>
          <a:srcRect t="21639"/>
          <a:stretch>
            <a:fillRect/>
          </a:stretch>
        </p:blipFill>
        <p:spPr>
          <a:xfrm>
            <a:off x="3923928" y="4653136"/>
            <a:ext cx="3563888" cy="18610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16632"/>
            <a:ext cx="71105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ДЕЛАТЬ  ВЫВОДЫ  И  УМОЗАКЛЮЧЕНИЯ</a:t>
            </a:r>
            <a:endParaRPr lang="ru-RU" sz="2400" i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620689"/>
            <a:ext cx="86409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 hangingPunc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1.« Как люди смотрят на мир»: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листе бумаги(на доске) нарисовать несложные композиции из геометрических тел и линий не изображающих ничего конкретного. –«Что здесь изображено?».Выслушав всех - « Кто же прав?» – « Все правы по своему» – « Так как разные люди на мир смотрят по-разному».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Скажите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что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похожи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ветки ели.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3.Поиск предметов имеющих общие признаки:</a:t>
            </a:r>
          </a:p>
          <a:p>
            <a:pPr lvl="0" hangingPunct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- Назовите предметы, которые одновременно твёрдые и прозрачные </a:t>
            </a:r>
          </a:p>
          <a:p>
            <a:pPr lvl="0" hangingPunct="0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блестящие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синие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тв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ё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рдые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- Назовите как можно больше живых существ с признаками: добрый, шумный, подвижный, сильный.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_22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3933056"/>
            <a:ext cx="1656184" cy="17702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 descr="IMG_20181203_1754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4365104"/>
            <a:ext cx="1656184" cy="22082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 descr="im-upload-image-153996929286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99792" y="3717032"/>
            <a:ext cx="1800200" cy="24002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 descr="IMG-20180915-WA0008.jpg"/>
          <p:cNvPicPr>
            <a:picLocks noChangeAspect="1"/>
          </p:cNvPicPr>
          <p:nvPr/>
        </p:nvPicPr>
        <p:blipFill>
          <a:blip r:embed="rId5" cstate="print"/>
          <a:srcRect l="23800" t="10500" r="4801" b="12851"/>
          <a:stretch>
            <a:fillRect/>
          </a:stretch>
        </p:blipFill>
        <p:spPr>
          <a:xfrm>
            <a:off x="7164288" y="3645024"/>
            <a:ext cx="1656184" cy="23706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971600" y="116632"/>
            <a:ext cx="7618040" cy="64807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ЧТО  ДАЁТ  ИССЛЕДОВАТЕЛЬСКАЯ  РАБОТА</a:t>
            </a:r>
            <a:endParaRPr kumimoji="0" lang="ru-RU" sz="2400" b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395536" y="764704"/>
            <a:ext cx="5256584" cy="5112568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274320" marR="0" lvl="0" indent="-274320" algn="just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Ребёнок почувствовавший себя исследователем, овладевший искусством эксперимента, побеждает нерешительность и неуверенность в себе. 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274320" marR="0" lvl="0" indent="-274320" algn="just" defTabSz="914400" rtl="0" eaLnBrk="1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У него просыпаются инициатива, способность бодро преодолевать трудности, переживать неудачи и достигать успеха, умение оценивать и восхищаться достижением товарища и готовность прийти ему на помощь. Вообще опыт собственных открытий – одна из лучших школ характера.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ru-RU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Очень ценно то, что наши дети не ждут от нас сиюминутного ответа, а стараются сами найти ответ, говоря: - «Я думаю… Я знаю… Я видел...», таким образом, умеют рассуждать, обмениваться мнениями, знаниями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5" name="Рисунок 4" descr="IMG_20140522_091452.jpg"/>
          <p:cNvPicPr>
            <a:picLocks noChangeAspect="1"/>
          </p:cNvPicPr>
          <p:nvPr/>
        </p:nvPicPr>
        <p:blipFill>
          <a:blip r:embed="rId2" cstate="print"/>
          <a:srcRect t="4851" r="9401" b="5901"/>
          <a:stretch>
            <a:fillRect/>
          </a:stretch>
        </p:blipFill>
        <p:spPr>
          <a:xfrm>
            <a:off x="6084168" y="2492896"/>
            <a:ext cx="2808312" cy="36885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0"/>
          <p:cNvSpPr txBox="1">
            <a:spLocks noChangeArrowheads="1"/>
          </p:cNvSpPr>
          <p:nvPr/>
        </p:nvSpPr>
        <p:spPr bwMode="auto">
          <a:xfrm>
            <a:off x="4067944" y="1268760"/>
            <a:ext cx="468052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То, что я услышал, я забыл.</a:t>
            </a:r>
            <a:br>
              <a:rPr lang="ru-RU" sz="24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То, что я увидел, я помню.</a:t>
            </a:r>
            <a:br>
              <a:rPr lang="ru-RU" sz="24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То, что я сделал сам, я знаю</a:t>
            </a:r>
            <a:endParaRPr lang="ru-RU" sz="2400" b="1" i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Содержимое 3" descr="clip_image0070.png"/>
          <p:cNvPicPr>
            <a:picLocks noGrp="1"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92696"/>
            <a:ext cx="3056955" cy="3165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755576" y="4293096"/>
            <a:ext cx="81369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Исследовательская технология как специально – организованная деятельность способствует становлению целостной картины мира и познанию окружающей действительности дошкольника.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L6R7tlaz8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556792"/>
            <a:ext cx="5715000" cy="413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10"/>
          <p:cNvSpPr txBox="1">
            <a:spLocks noChangeArrowheads="1"/>
          </p:cNvSpPr>
          <p:nvPr/>
        </p:nvSpPr>
        <p:spPr bwMode="auto">
          <a:xfrm>
            <a:off x="539552" y="188640"/>
            <a:ext cx="770413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ru-RU" sz="2800" dirty="0">
              <a:solidFill>
                <a:srgbClr val="FF0000"/>
              </a:solidFill>
            </a:endParaRPr>
          </a:p>
          <a:p>
            <a:pPr algn="ctr"/>
            <a:r>
              <a:rPr lang="ru-RU" sz="44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Спасибо за внимание!</a:t>
            </a:r>
            <a:endParaRPr lang="ru-RU" sz="4400" b="1" i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лако 3"/>
          <p:cNvSpPr/>
          <p:nvPr/>
        </p:nvSpPr>
        <p:spPr>
          <a:xfrm>
            <a:off x="6228184" y="5301208"/>
            <a:ext cx="1512168" cy="936104"/>
          </a:xfrm>
          <a:prstGeom prst="cloud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блако 4"/>
          <p:cNvSpPr/>
          <p:nvPr/>
        </p:nvSpPr>
        <p:spPr>
          <a:xfrm>
            <a:off x="971600" y="3717032"/>
            <a:ext cx="2088232" cy="1152128"/>
          </a:xfrm>
          <a:prstGeom prst="cloud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321</TotalTime>
  <Words>428</Words>
  <Application>Microsoft Office PowerPoint</Application>
  <PresentationFormat>Экран (4:3)</PresentationFormat>
  <Paragraphs>91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Ноутбук</dc:creator>
  <cp:lastModifiedBy>1</cp:lastModifiedBy>
  <cp:revision>59</cp:revision>
  <dcterms:created xsi:type="dcterms:W3CDTF">2017-12-03T07:45:28Z</dcterms:created>
  <dcterms:modified xsi:type="dcterms:W3CDTF">2020-05-02T11:56:04Z</dcterms:modified>
</cp:coreProperties>
</file>