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5" r:id="rId5"/>
    <p:sldId id="267" r:id="rId6"/>
    <p:sldId id="263" r:id="rId7"/>
    <p:sldId id="264" r:id="rId8"/>
    <p:sldId id="257" r:id="rId9"/>
    <p:sldId id="262" r:id="rId10"/>
    <p:sldId id="258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1080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36377" y="3406306"/>
            <a:ext cx="5150224" cy="23876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Урок английского языка в 3 классе</a:t>
            </a:r>
            <a:endParaRPr lang="ru-RU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36377" y="5793906"/>
            <a:ext cx="5150224" cy="48587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 теме: «</a:t>
            </a:r>
            <a:r>
              <a:rPr lang="en-US" sz="2400" dirty="0" err="1" smtClean="0"/>
              <a:t>Colours</a:t>
            </a:r>
            <a:r>
              <a:rPr lang="en-US" sz="2400" dirty="0" smtClean="0"/>
              <a:t>/What is </a:t>
            </a:r>
            <a:r>
              <a:rPr lang="en-US" sz="2400" dirty="0" err="1" smtClean="0"/>
              <a:t>colour</a:t>
            </a:r>
            <a:r>
              <a:rPr lang="en-US" sz="2400" dirty="0" smtClean="0"/>
              <a:t>…</a:t>
            </a:r>
            <a:r>
              <a:rPr lang="ru-RU" sz="2400" dirty="0" smtClean="0"/>
              <a:t>?»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9108" y="550985"/>
            <a:ext cx="6276242" cy="762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Поведение итогов.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19755" y="1872517"/>
            <a:ext cx="5814646" cy="4351338"/>
          </a:xfrm>
        </p:spPr>
        <p:txBody>
          <a:bodyPr/>
          <a:lstStyle/>
          <a:p>
            <a:r>
              <a:rPr lang="ru-RU" dirty="0"/>
              <a:t>Что нового узнали на уроке</a:t>
            </a:r>
            <a:r>
              <a:rPr lang="ru-RU" dirty="0" smtClean="0"/>
              <a:t>?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Какие задания были наиболее интересны</a:t>
            </a:r>
            <a:r>
              <a:rPr lang="ru-RU" dirty="0" smtClean="0"/>
              <a:t>?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Над чем еще следует поработать?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09"/>
          <a:stretch/>
        </p:blipFill>
        <p:spPr bwMode="auto">
          <a:xfrm>
            <a:off x="1364273" y="650387"/>
            <a:ext cx="87483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78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41231" y="1477108"/>
            <a:ext cx="6682153" cy="4699855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/>
              <a:t>Р.Т. (</a:t>
            </a:r>
            <a:r>
              <a:rPr lang="ru-RU" sz="2800" dirty="0"/>
              <a:t>стр. 41-42, упр. </a:t>
            </a:r>
            <a:r>
              <a:rPr lang="ru-RU" sz="2800" dirty="0" smtClean="0"/>
              <a:t>2,4,5</a:t>
            </a:r>
            <a:r>
              <a:rPr lang="ru-RU" sz="2800" dirty="0"/>
              <a:t>) </a:t>
            </a:r>
            <a:endParaRPr lang="ru-RU" sz="2800" dirty="0" smtClean="0"/>
          </a:p>
          <a:p>
            <a:pPr marL="0" indent="0" algn="ctr">
              <a:buNone/>
            </a:pP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/>
              <a:t>Дополнительно( по желанию)</a:t>
            </a:r>
          </a:p>
          <a:p>
            <a:pPr marL="0" indent="0" algn="ctr">
              <a:buNone/>
            </a:pPr>
            <a:r>
              <a:rPr lang="ru-RU" sz="2800" dirty="0" smtClean="0"/>
              <a:t>Составить  кроссворд по теме цвета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2815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373" y="984738"/>
            <a:ext cx="7886700" cy="99133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Фонетическая зарядка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4646" y="2262553"/>
            <a:ext cx="6510703" cy="3914409"/>
          </a:xfrm>
        </p:spPr>
        <p:txBody>
          <a:bodyPr>
            <a:normAutofit/>
          </a:bodyPr>
          <a:lstStyle/>
          <a:p>
            <a:r>
              <a:rPr lang="en-US" sz="3200" dirty="0" smtClean="0"/>
              <a:t>[</a:t>
            </a:r>
            <a:r>
              <a:rPr lang="en-US" sz="3200" dirty="0" err="1" smtClean="0"/>
              <a:t>ai</a:t>
            </a:r>
            <a:r>
              <a:rPr lang="en-US" sz="3200" dirty="0" smtClean="0"/>
              <a:t>] bike, sky, </a:t>
            </a:r>
            <a:r>
              <a:rPr lang="en-US" sz="3200" dirty="0" err="1" smtClean="0"/>
              <a:t>fly,white</a:t>
            </a:r>
            <a:endParaRPr lang="en-US" sz="3200" dirty="0"/>
          </a:p>
          <a:p>
            <a:r>
              <a:rPr lang="en-US" sz="3200" dirty="0"/>
              <a:t>[</a:t>
            </a:r>
            <a:r>
              <a:rPr lang="en-US" sz="3200" dirty="0" err="1"/>
              <a:t>əʊ</a:t>
            </a:r>
            <a:r>
              <a:rPr lang="en-US" sz="3200" dirty="0"/>
              <a:t>] sparrow, rainbow, </a:t>
            </a:r>
            <a:r>
              <a:rPr lang="en-US" sz="3200" dirty="0" smtClean="0"/>
              <a:t>yellow</a:t>
            </a:r>
            <a:endParaRPr lang="en-US" sz="3200" dirty="0"/>
          </a:p>
          <a:p>
            <a:r>
              <a:rPr lang="en-US" sz="3200" dirty="0" smtClean="0"/>
              <a:t>[</a:t>
            </a:r>
            <a:r>
              <a:rPr lang="en-US" sz="3200" dirty="0" err="1" smtClean="0"/>
              <a:t>i</a:t>
            </a:r>
            <a:r>
              <a:rPr lang="en-US" sz="3200" dirty="0" smtClean="0"/>
              <a:t>:] street, green, tree, 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61"/>
          <a:stretch/>
        </p:blipFill>
        <p:spPr bwMode="auto">
          <a:xfrm>
            <a:off x="1340824" y="1089880"/>
            <a:ext cx="91000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5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22031"/>
            <a:ext cx="7886700" cy="890954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dirty="0" smtClean="0"/>
              <a:t>Игра «Закончи предложение»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203" y="586154"/>
            <a:ext cx="7886700" cy="59904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Цвета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Учить цвета я стала</a:t>
            </a:r>
          </a:p>
          <a:p>
            <a:pPr marL="0" indent="0">
              <a:buNone/>
            </a:pPr>
            <a:r>
              <a:rPr lang="ru-RU" sz="2000" dirty="0"/>
              <a:t>Цвет </a:t>
            </a:r>
            <a:r>
              <a:rPr lang="ru-RU" sz="2000" dirty="0" smtClean="0"/>
              <a:t>по-английски  будет  </a:t>
            </a:r>
            <a:r>
              <a:rPr lang="ru-RU" sz="2000" dirty="0" err="1"/>
              <a:t>color</a:t>
            </a:r>
            <a:r>
              <a:rPr lang="ru-RU" sz="2000" dirty="0"/>
              <a:t>.</a:t>
            </a:r>
          </a:p>
          <a:p>
            <a:pPr marL="0" indent="0">
              <a:buNone/>
            </a:pPr>
            <a:r>
              <a:rPr lang="ru-RU" sz="2000" dirty="0" smtClean="0"/>
              <a:t>                                      У </a:t>
            </a:r>
            <a:r>
              <a:rPr lang="ru-RU" sz="2000" dirty="0"/>
              <a:t>меня сомнений нет</a:t>
            </a:r>
          </a:p>
          <a:p>
            <a:pPr marL="0" indent="0">
              <a:buNone/>
            </a:pPr>
            <a:r>
              <a:rPr lang="ru-RU" sz="2000" dirty="0" smtClean="0"/>
              <a:t>                                       Красный </a:t>
            </a:r>
            <a:r>
              <a:rPr lang="ru-RU" sz="2000" dirty="0"/>
              <a:t>цвет конечно … </a:t>
            </a:r>
            <a:r>
              <a:rPr lang="ru-RU" sz="2000" dirty="0" err="1">
                <a:solidFill>
                  <a:srgbClr val="FF0000"/>
                </a:solidFill>
              </a:rPr>
              <a:t>red</a:t>
            </a:r>
            <a:r>
              <a:rPr lang="ru-RU" sz="2000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000" dirty="0"/>
              <a:t>Облизнувшись кошка съела</a:t>
            </a:r>
          </a:p>
          <a:p>
            <a:pPr marL="0" indent="0">
              <a:buNone/>
            </a:pPr>
            <a:r>
              <a:rPr lang="ru-RU" sz="2000" dirty="0"/>
              <a:t>Желток желтый. Желтый </a:t>
            </a:r>
            <a:r>
              <a:rPr lang="ru-RU" sz="2000" dirty="0">
                <a:solidFill>
                  <a:srgbClr val="FFFF00"/>
                </a:solidFill>
              </a:rPr>
              <a:t>… </a:t>
            </a:r>
            <a:r>
              <a:rPr lang="ru-RU" sz="2000" dirty="0" err="1">
                <a:solidFill>
                  <a:srgbClr val="FFFF00"/>
                </a:solidFill>
              </a:rPr>
              <a:t>yellow</a:t>
            </a:r>
            <a:r>
              <a:rPr lang="ru-RU" sz="2000" dirty="0">
                <a:solidFill>
                  <a:srgbClr val="FFFF0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000" dirty="0" smtClean="0"/>
              <a:t>                                                             Я </a:t>
            </a:r>
            <a:r>
              <a:rPr lang="ru-RU" sz="2000" dirty="0"/>
              <a:t>тону, иду ко дну</a:t>
            </a:r>
          </a:p>
          <a:p>
            <a:pPr marL="0" indent="0">
              <a:buNone/>
            </a:pPr>
            <a:r>
              <a:rPr lang="ru-RU" sz="2000" dirty="0" smtClean="0"/>
              <a:t>                                                             Синий </a:t>
            </a:r>
            <a:r>
              <a:rPr lang="ru-RU" sz="2000" dirty="0"/>
              <a:t>цвет конечно … </a:t>
            </a:r>
            <a:r>
              <a:rPr lang="ru-RU" sz="2000" dirty="0" err="1">
                <a:solidFill>
                  <a:srgbClr val="00B0F0"/>
                </a:solidFill>
              </a:rPr>
              <a:t>blue</a:t>
            </a:r>
            <a:r>
              <a:rPr lang="ru-RU" sz="2000" dirty="0">
                <a:solidFill>
                  <a:srgbClr val="00B0F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000" dirty="0" smtClean="0"/>
              <a:t>               Очень </a:t>
            </a:r>
            <a:r>
              <a:rPr lang="ru-RU" sz="2000" dirty="0"/>
              <a:t>черный негр Джек,</a:t>
            </a:r>
          </a:p>
          <a:p>
            <a:pPr marL="0" indent="0">
              <a:buNone/>
            </a:pPr>
            <a:r>
              <a:rPr lang="ru-RU" sz="2000" dirty="0" smtClean="0"/>
              <a:t>               Черный </a:t>
            </a:r>
            <a:r>
              <a:rPr lang="ru-RU" sz="2000" dirty="0"/>
              <a:t>по-английски … </a:t>
            </a:r>
            <a:r>
              <a:rPr lang="ru-RU" sz="2000" dirty="0" err="1"/>
              <a:t>black</a:t>
            </a:r>
            <a:r>
              <a:rPr lang="ru-RU" sz="2000" dirty="0"/>
              <a:t>.</a:t>
            </a:r>
          </a:p>
          <a:p>
            <a:pPr marL="0" indent="0">
              <a:buNone/>
            </a:pPr>
            <a:r>
              <a:rPr lang="ru-RU" sz="2000" dirty="0" smtClean="0"/>
              <a:t>                                                             Ох</a:t>
            </a:r>
            <a:r>
              <a:rPr lang="ru-RU" sz="2000" dirty="0"/>
              <a:t>, не спелый мандарин.</a:t>
            </a:r>
          </a:p>
          <a:p>
            <a:pPr marL="0" indent="0">
              <a:buNone/>
            </a:pPr>
            <a:r>
              <a:rPr lang="ru-RU" sz="2000" dirty="0" smtClean="0"/>
              <a:t>                                                             Он </a:t>
            </a:r>
            <a:r>
              <a:rPr lang="ru-RU" sz="2000" dirty="0"/>
              <a:t>зеленый, просто … </a:t>
            </a:r>
            <a:r>
              <a:rPr lang="ru-RU" sz="2000" dirty="0" err="1">
                <a:solidFill>
                  <a:srgbClr val="00B050"/>
                </a:solidFill>
              </a:rPr>
              <a:t>green</a:t>
            </a:r>
            <a:r>
              <a:rPr lang="ru-RU" sz="2000" dirty="0">
                <a:solidFill>
                  <a:srgbClr val="00B05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000" dirty="0" smtClean="0"/>
              <a:t>              Розовые </a:t>
            </a:r>
            <a:r>
              <a:rPr lang="ru-RU" sz="2000" dirty="0"/>
              <a:t>розы падают на ринг.</a:t>
            </a:r>
          </a:p>
          <a:p>
            <a:pPr marL="0" indent="0">
              <a:buNone/>
            </a:pPr>
            <a:r>
              <a:rPr lang="ru-RU" sz="2000" dirty="0" smtClean="0"/>
              <a:t>               Цвет </a:t>
            </a:r>
            <a:r>
              <a:rPr lang="ru-RU" sz="2000" dirty="0"/>
              <a:t>красивый розовый, по-английски </a:t>
            </a:r>
            <a:r>
              <a:rPr lang="ru-RU" sz="2000" dirty="0">
                <a:solidFill>
                  <a:srgbClr val="FF66FF"/>
                </a:solidFill>
              </a:rPr>
              <a:t>… </a:t>
            </a:r>
            <a:r>
              <a:rPr lang="ru-RU" sz="2000" dirty="0" err="1">
                <a:solidFill>
                  <a:srgbClr val="FF66FF"/>
                </a:solidFill>
              </a:rPr>
              <a:t>pink</a:t>
            </a:r>
            <a:r>
              <a:rPr lang="ru-RU" sz="2000" dirty="0">
                <a:solidFill>
                  <a:srgbClr val="FF66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866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574431"/>
            <a:ext cx="8135816" cy="844061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403229"/>
            <a:ext cx="9144000" cy="3305909"/>
          </a:xfrm>
        </p:spPr>
        <p:txBody>
          <a:bodyPr>
            <a:normAutofit fontScale="55000" lnSpcReduction="20000"/>
          </a:bodyPr>
          <a:lstStyle/>
          <a:p>
            <a:r>
              <a:rPr lang="en-US" sz="4600" dirty="0" err="1" smtClean="0"/>
              <a:t>Redbluedarkbrownorangegreenyellowpinkwhitegrey</a:t>
            </a:r>
            <a:endParaRPr lang="ru-RU" sz="4600" dirty="0" smtClean="0"/>
          </a:p>
          <a:p>
            <a:r>
              <a:rPr lang="en-US" sz="4600" dirty="0"/>
              <a:t/>
            </a:r>
            <a:br>
              <a:rPr lang="en-US" sz="4600" dirty="0"/>
            </a:br>
            <a:r>
              <a:rPr lang="en-US" sz="4600" dirty="0" smtClean="0"/>
              <a:t>Red</a:t>
            </a:r>
            <a:r>
              <a:rPr lang="ru-RU" sz="4600" dirty="0" smtClean="0"/>
              <a:t>  </a:t>
            </a:r>
            <a:r>
              <a:rPr lang="en-US" sz="4600" dirty="0" smtClean="0"/>
              <a:t>blue</a:t>
            </a:r>
            <a:r>
              <a:rPr lang="ru-RU" sz="4600" dirty="0" smtClean="0"/>
              <a:t>  </a:t>
            </a:r>
            <a:r>
              <a:rPr lang="en-US" sz="4600" dirty="0" smtClean="0"/>
              <a:t>dark</a:t>
            </a:r>
            <a:r>
              <a:rPr lang="ru-RU" sz="4600" dirty="0" smtClean="0"/>
              <a:t>  </a:t>
            </a:r>
            <a:r>
              <a:rPr lang="en-US" sz="4600" dirty="0" smtClean="0"/>
              <a:t>brown</a:t>
            </a:r>
            <a:r>
              <a:rPr lang="ru-RU" sz="4600" dirty="0" smtClean="0"/>
              <a:t>  </a:t>
            </a:r>
            <a:r>
              <a:rPr lang="en-US" sz="4600" dirty="0" smtClean="0"/>
              <a:t>orange</a:t>
            </a:r>
            <a:r>
              <a:rPr lang="ru-RU" sz="4600" dirty="0" smtClean="0"/>
              <a:t>  </a:t>
            </a:r>
            <a:r>
              <a:rPr lang="en-US" sz="4600" dirty="0" smtClean="0"/>
              <a:t>green</a:t>
            </a:r>
            <a:r>
              <a:rPr lang="ru-RU" sz="4600" dirty="0" smtClean="0"/>
              <a:t>  </a:t>
            </a:r>
            <a:r>
              <a:rPr lang="en-US" sz="4600" dirty="0" smtClean="0"/>
              <a:t>yellow</a:t>
            </a:r>
            <a:r>
              <a:rPr lang="ru-RU" sz="4600" dirty="0" smtClean="0"/>
              <a:t>  </a:t>
            </a:r>
            <a:r>
              <a:rPr lang="en-US" sz="4600" dirty="0" smtClean="0"/>
              <a:t>pink</a:t>
            </a:r>
            <a:r>
              <a:rPr lang="ru-RU" sz="4600" dirty="0" smtClean="0"/>
              <a:t>  </a:t>
            </a:r>
            <a:r>
              <a:rPr lang="en-US" sz="4600" dirty="0" smtClean="0"/>
              <a:t>white</a:t>
            </a:r>
            <a:r>
              <a:rPr lang="ru-RU" sz="4600" dirty="0" smtClean="0"/>
              <a:t>  </a:t>
            </a:r>
            <a:r>
              <a:rPr lang="en-US" sz="4600" dirty="0" smtClean="0"/>
              <a:t>grey</a:t>
            </a:r>
            <a:endParaRPr lang="ru-RU" sz="4600" dirty="0"/>
          </a:p>
          <a:p>
            <a:endParaRPr lang="ru-RU" sz="4600" dirty="0" smtClean="0"/>
          </a:p>
          <a:p>
            <a:endParaRPr lang="ru-RU" sz="3300" dirty="0" smtClean="0"/>
          </a:p>
          <a:p>
            <a:r>
              <a:rPr lang="ru-RU" sz="3300" dirty="0" smtClean="0"/>
              <a:t>Критерии оценивания:</a:t>
            </a:r>
          </a:p>
          <a:p>
            <a:r>
              <a:rPr lang="ru-RU" sz="3300" dirty="0" smtClean="0"/>
              <a:t>«5»-1 –ошибка</a:t>
            </a:r>
          </a:p>
          <a:p>
            <a:r>
              <a:rPr lang="ru-RU" sz="3300" dirty="0" smtClean="0"/>
              <a:t>«4»- 2 ошибки</a:t>
            </a:r>
          </a:p>
          <a:p>
            <a:r>
              <a:rPr lang="ru-RU" sz="3300" dirty="0" smtClean="0"/>
              <a:t>«3»- 3-4 ошибки</a:t>
            </a:r>
          </a:p>
          <a:p>
            <a:r>
              <a:rPr lang="ru-RU" sz="3300" dirty="0" smtClean="0"/>
              <a:t>«2»- более 4 ошибок</a:t>
            </a:r>
            <a:endParaRPr lang="ru-RU" sz="33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763" y="562708"/>
            <a:ext cx="5889991" cy="1535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844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52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778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44615" y="1122363"/>
            <a:ext cx="6307015" cy="75809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Введение нового материала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554" y="2203938"/>
            <a:ext cx="7221414" cy="3774831"/>
          </a:xfrm>
        </p:spPr>
        <p:txBody>
          <a:bodyPr>
            <a:normAutofit fontScale="85000" lnSpcReduction="20000"/>
          </a:bodyPr>
          <a:lstStyle/>
          <a:p>
            <a:r>
              <a:rPr lang="en-US" sz="2400" b="1" dirty="0"/>
              <a:t> </a:t>
            </a:r>
            <a:r>
              <a:rPr lang="en-US" sz="3500" b="1" dirty="0">
                <a:solidFill>
                  <a:srgbClr val="FFFF00"/>
                </a:solidFill>
              </a:rPr>
              <a:t>c</a:t>
            </a:r>
            <a:r>
              <a:rPr lang="en-US" sz="3500" dirty="0"/>
              <a:t>ow + t</a:t>
            </a:r>
            <a:r>
              <a:rPr lang="en-US" sz="3500" b="1" dirty="0">
                <a:solidFill>
                  <a:srgbClr val="FF0000"/>
                </a:solidFill>
              </a:rPr>
              <a:t>o</a:t>
            </a:r>
            <a:r>
              <a:rPr lang="en-US" sz="3500" dirty="0"/>
              <a:t>wer </a:t>
            </a:r>
            <a:r>
              <a:rPr lang="en-US" sz="3500" dirty="0" smtClean="0"/>
              <a:t>+ </a:t>
            </a:r>
            <a:r>
              <a:rPr lang="en-US" sz="3500" dirty="0"/>
              <a:t>c</a:t>
            </a:r>
            <a:r>
              <a:rPr lang="en-US" sz="3500" b="1" dirty="0">
                <a:solidFill>
                  <a:srgbClr val="00B050"/>
                </a:solidFill>
              </a:rPr>
              <a:t>l</a:t>
            </a:r>
            <a:r>
              <a:rPr lang="en-US" sz="3500" dirty="0"/>
              <a:t>own + b</a:t>
            </a:r>
            <a:r>
              <a:rPr lang="en-US" sz="3500" b="1" dirty="0">
                <a:solidFill>
                  <a:srgbClr val="00B0F0"/>
                </a:solidFill>
              </a:rPr>
              <a:t>o</a:t>
            </a:r>
            <a:r>
              <a:rPr lang="en-US" sz="3500" dirty="0"/>
              <a:t>ok+ </a:t>
            </a:r>
            <a:r>
              <a:rPr lang="en-US" sz="3500" dirty="0" smtClean="0"/>
              <a:t>ho</a:t>
            </a:r>
            <a:r>
              <a:rPr lang="en-US" sz="35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  <a:r>
              <a:rPr lang="en-US" sz="3500" dirty="0" smtClean="0"/>
              <a:t>se </a:t>
            </a:r>
            <a:r>
              <a:rPr lang="en-US" sz="3500" dirty="0"/>
              <a:t>+</a:t>
            </a:r>
            <a:r>
              <a:rPr lang="en-US" sz="3500" b="1" dirty="0">
                <a:solidFill>
                  <a:srgbClr val="C00000"/>
                </a:solidFill>
              </a:rPr>
              <a:t>r</a:t>
            </a:r>
            <a:r>
              <a:rPr lang="en-US" sz="3500" dirty="0"/>
              <a:t>ing= </a:t>
            </a:r>
            <a:endParaRPr lang="en-US" sz="3500" dirty="0" smtClean="0"/>
          </a:p>
          <a:p>
            <a:pPr algn="l"/>
            <a:r>
              <a:rPr lang="ru-RU" sz="2800" b="1" dirty="0"/>
              <a:t> Т</a:t>
            </a:r>
            <a:r>
              <a:rPr lang="ru-RU" sz="2800" b="1" dirty="0" smtClean="0"/>
              <a:t>ема нашего урока сегодня:</a:t>
            </a:r>
          </a:p>
          <a:p>
            <a:r>
              <a:rPr lang="ru-RU" sz="2800" b="1" dirty="0" smtClean="0"/>
              <a:t> «</a:t>
            </a:r>
            <a:r>
              <a:rPr lang="en-US" sz="2800" b="1" dirty="0" err="1" smtClean="0"/>
              <a:t>Colour</a:t>
            </a:r>
            <a:r>
              <a:rPr lang="ru-RU" sz="2800" b="1" dirty="0" smtClean="0"/>
              <a:t>»</a:t>
            </a:r>
            <a:endParaRPr lang="en-US" sz="2800" b="1" dirty="0" smtClean="0"/>
          </a:p>
          <a:p>
            <a:endParaRPr lang="en-US" sz="2800" b="1" dirty="0"/>
          </a:p>
          <a:p>
            <a:r>
              <a:rPr lang="ru-RU" sz="2800" b="1" dirty="0"/>
              <a:t>Чтобы задать вопрос «Какого цвета … </a:t>
            </a:r>
            <a:r>
              <a:rPr lang="ru-RU" sz="2800" b="1" dirty="0" smtClean="0"/>
              <a:t>?»</a:t>
            </a:r>
            <a:endParaRPr lang="en-US" sz="2800" b="1" dirty="0" smtClean="0"/>
          </a:p>
          <a:p>
            <a:r>
              <a:rPr lang="ru-RU" sz="2800" b="1" dirty="0" smtClean="0"/>
              <a:t> </a:t>
            </a:r>
            <a:r>
              <a:rPr lang="ru-RU" sz="2800" b="1" dirty="0"/>
              <a:t>Нам нужны фразы:</a:t>
            </a:r>
          </a:p>
          <a:p>
            <a:endParaRPr lang="en-US" sz="2800" b="1" dirty="0" smtClean="0"/>
          </a:p>
          <a:p>
            <a:r>
              <a:rPr lang="ru-RU" sz="2800" b="1" dirty="0" err="1" smtClean="0"/>
              <a:t>What</a:t>
            </a:r>
            <a:r>
              <a:rPr lang="ru-RU" sz="2800" b="1" dirty="0" smtClean="0"/>
              <a:t> </a:t>
            </a:r>
            <a:r>
              <a:rPr lang="ru-RU" sz="2800" b="1" dirty="0" err="1"/>
              <a:t>colour</a:t>
            </a:r>
            <a:r>
              <a:rPr lang="ru-RU" sz="2800" b="1" dirty="0"/>
              <a:t> </a:t>
            </a:r>
            <a:r>
              <a:rPr lang="ru-RU" sz="2800" b="1" dirty="0" err="1">
                <a:solidFill>
                  <a:srgbClr val="FF0000"/>
                </a:solidFill>
              </a:rPr>
              <a:t>is</a:t>
            </a:r>
            <a:r>
              <a:rPr lang="ru-RU" sz="2800" b="1" dirty="0"/>
              <a:t> </a:t>
            </a:r>
            <a:r>
              <a:rPr lang="ru-RU" sz="2800" b="1" dirty="0" err="1"/>
              <a:t>it</a:t>
            </a:r>
            <a:r>
              <a:rPr lang="ru-RU" sz="2800" b="1" dirty="0"/>
              <a:t>? </a:t>
            </a:r>
            <a:endParaRPr lang="en-US" sz="2800" b="1" dirty="0" smtClean="0"/>
          </a:p>
          <a:p>
            <a:endParaRPr lang="en-US" sz="2800" b="1" dirty="0" smtClean="0"/>
          </a:p>
          <a:p>
            <a:r>
              <a:rPr lang="ru-RU" sz="2800" b="1" dirty="0" err="1" smtClean="0"/>
              <a:t>What</a:t>
            </a:r>
            <a:r>
              <a:rPr lang="ru-RU" sz="2800" b="1" dirty="0" smtClean="0"/>
              <a:t> </a:t>
            </a:r>
            <a:r>
              <a:rPr lang="ru-RU" sz="2800" b="1" dirty="0" err="1"/>
              <a:t>colour</a:t>
            </a:r>
            <a:r>
              <a:rPr lang="ru-RU" sz="2800" b="1" dirty="0"/>
              <a:t> </a:t>
            </a:r>
            <a:r>
              <a:rPr lang="ru-RU" sz="2800" b="1" dirty="0" err="1">
                <a:solidFill>
                  <a:srgbClr val="FF0000"/>
                </a:solidFill>
              </a:rPr>
              <a:t>are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err="1"/>
              <a:t>they</a:t>
            </a:r>
            <a:r>
              <a:rPr lang="ru-RU" sz="2800" b="1" dirty="0"/>
              <a:t>? </a:t>
            </a:r>
          </a:p>
          <a:p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46"/>
          <a:stretch/>
        </p:blipFill>
        <p:spPr bwMode="auto">
          <a:xfrm>
            <a:off x="1657350" y="688731"/>
            <a:ext cx="1320311" cy="1034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4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246" y="281354"/>
            <a:ext cx="6330462" cy="638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32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65" y="539939"/>
            <a:ext cx="6819989" cy="6674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Работа в парах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1671914" y="605023"/>
            <a:ext cx="5819131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758766" y="1723292"/>
            <a:ext cx="71273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Учебник стр. 59 упр.6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1 ряд – задает вопрос к предмету в ед. ч.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2 ряд –задает вопрос к предметам во </a:t>
            </a:r>
            <a:r>
              <a:rPr lang="ru-RU" sz="2800" dirty="0" err="1" smtClean="0"/>
              <a:t>мн.ч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6677" y="365126"/>
            <a:ext cx="6088673" cy="1325563"/>
          </a:xfrm>
        </p:spPr>
        <p:txBody>
          <a:bodyPr/>
          <a:lstStyle/>
          <a:p>
            <a:r>
              <a:rPr lang="ru-RU" dirty="0" err="1" smtClean="0"/>
              <a:t>Аудирование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Послушайте, как собеседники обсуждают цвета </a:t>
            </a:r>
            <a:r>
              <a:rPr lang="ru-RU" dirty="0" smtClean="0"/>
              <a:t>и соедините вопрос с тем  цветом , которое упоминается в ответе.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65"/>
          <a:stretch/>
        </p:blipFill>
        <p:spPr bwMode="auto">
          <a:xfrm>
            <a:off x="1430216" y="638663"/>
            <a:ext cx="98034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55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279</Words>
  <Application>Microsoft Office PowerPoint</Application>
  <PresentationFormat>Экран (4:3)</PresentationFormat>
  <Paragraphs>64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Урок английского языка в 3 классе</vt:lpstr>
      <vt:lpstr>Фонетическая зарядка</vt:lpstr>
      <vt:lpstr> Игра «Закончи предложение»</vt:lpstr>
      <vt:lpstr>                    </vt:lpstr>
      <vt:lpstr>Презентация PowerPoint</vt:lpstr>
      <vt:lpstr>Введение нового материала</vt:lpstr>
      <vt:lpstr>Презентация PowerPoint</vt:lpstr>
      <vt:lpstr>Работа в парах</vt:lpstr>
      <vt:lpstr>Аудирование</vt:lpstr>
      <vt:lpstr> Поведение итогов. </vt:lpstr>
      <vt:lpstr>Домашнее задание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teacher2</cp:lastModifiedBy>
  <cp:revision>36</cp:revision>
  <dcterms:created xsi:type="dcterms:W3CDTF">2014-11-21T11:00:06Z</dcterms:created>
  <dcterms:modified xsi:type="dcterms:W3CDTF">2019-11-14T10:35:57Z</dcterms:modified>
</cp:coreProperties>
</file>