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60" r:id="rId2"/>
    <p:sldId id="359" r:id="rId3"/>
    <p:sldId id="259" r:id="rId4"/>
    <p:sldId id="260" r:id="rId5"/>
    <p:sldId id="262" r:id="rId6"/>
    <p:sldId id="263" r:id="rId7"/>
    <p:sldId id="352" r:id="rId8"/>
    <p:sldId id="322" r:id="rId9"/>
    <p:sldId id="268" r:id="rId10"/>
    <p:sldId id="321" r:id="rId11"/>
    <p:sldId id="269" r:id="rId12"/>
    <p:sldId id="320" r:id="rId13"/>
    <p:sldId id="358" r:id="rId14"/>
    <p:sldId id="323" r:id="rId15"/>
    <p:sldId id="354" r:id="rId16"/>
    <p:sldId id="324" r:id="rId17"/>
    <p:sldId id="355" r:id="rId18"/>
    <p:sldId id="326" r:id="rId19"/>
    <p:sldId id="356" r:id="rId20"/>
    <p:sldId id="344" r:id="rId21"/>
    <p:sldId id="357" r:id="rId22"/>
    <p:sldId id="325" r:id="rId23"/>
    <p:sldId id="287" r:id="rId24"/>
    <p:sldId id="329" r:id="rId25"/>
    <p:sldId id="281" r:id="rId26"/>
    <p:sldId id="331" r:id="rId27"/>
    <p:sldId id="284" r:id="rId28"/>
    <p:sldId id="333" r:id="rId29"/>
    <p:sldId id="283" r:id="rId30"/>
    <p:sldId id="332" r:id="rId31"/>
    <p:sldId id="282" r:id="rId32"/>
    <p:sldId id="330" r:id="rId33"/>
    <p:sldId id="285" r:id="rId34"/>
    <p:sldId id="345" r:id="rId35"/>
    <p:sldId id="294" r:id="rId36"/>
    <p:sldId id="346" r:id="rId37"/>
    <p:sldId id="295" r:id="rId38"/>
    <p:sldId id="336" r:id="rId39"/>
    <p:sldId id="296" r:id="rId40"/>
    <p:sldId id="337" r:id="rId41"/>
    <p:sldId id="298" r:id="rId42"/>
    <p:sldId id="349" r:id="rId43"/>
    <p:sldId id="297" r:id="rId44"/>
    <p:sldId id="339" r:id="rId45"/>
    <p:sldId id="308" r:id="rId46"/>
    <p:sldId id="353" r:id="rId47"/>
    <p:sldId id="309" r:id="rId48"/>
    <p:sldId id="341" r:id="rId49"/>
    <p:sldId id="310" r:id="rId50"/>
    <p:sldId id="342" r:id="rId51"/>
    <p:sldId id="311" r:id="rId52"/>
    <p:sldId id="343" r:id="rId53"/>
    <p:sldId id="361" r:id="rId54"/>
  </p:sldIdLst>
  <p:sldSz cx="9144000" cy="6858000" type="screen4x3"/>
  <p:notesSz cx="6858000" cy="9144000"/>
  <p:custDataLst>
    <p:tags r:id="rId55"/>
  </p:custDataLst>
  <p:defaultTextStyle>
    <a:defPPr>
      <a:defRPr lang="ru-RU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4800" b="0" i="0" u="none" baseline="0">
        <a:solidFill>
          <a:srgbClr val="66FFFF"/>
        </a:solidFill>
        <a:effectLst/>
        <a:latin typeface="Times New Roman" pitchFamily="18" charset="0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4800" b="0" i="0" u="none" baseline="0">
        <a:solidFill>
          <a:srgbClr val="66FFFF"/>
        </a:solidFill>
        <a:effectLst/>
        <a:latin typeface="Times New Roman" pitchFamily="18" charset="0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4800" b="0" i="0" u="none" baseline="0">
        <a:solidFill>
          <a:srgbClr val="66FFFF"/>
        </a:solidFill>
        <a:effectLst/>
        <a:latin typeface="Times New Roman" pitchFamily="18" charset="0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4800" b="0" i="0" u="none" baseline="0">
        <a:solidFill>
          <a:srgbClr val="66FFFF"/>
        </a:solidFill>
        <a:effectLst/>
        <a:latin typeface="Times New Roman" pitchFamily="18" charset="0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4800" b="0" i="0" u="none" baseline="0">
        <a:solidFill>
          <a:srgbClr val="66FFFF"/>
        </a:solidFill>
        <a:effectLst/>
        <a:latin typeface="Times New Roman" pitchFamily="18" charset="0"/>
      </a:defRPr>
    </a:lvl5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39" autoAdjust="0"/>
    <p:restoredTop sz="94679" autoAdjust="0"/>
  </p:normalViewPr>
  <p:slideViewPr>
    <p:cSldViewPr>
      <p:cViewPr varScale="1">
        <p:scale>
          <a:sx n="86" d="100"/>
          <a:sy n="86" d="100"/>
        </p:scale>
        <p:origin x="13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D2FD61-AF39-4534-A291-B8BB7244472D}" type="doc">
      <dgm:prSet loTypeId="urn:microsoft.com/office/officeart/2005/8/layout/default#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BC8B75D-4E77-4BCE-9EB0-F53E179AC077}" type="parTrans" cxnId="{10397AA2-AA76-445A-AF40-88D64BF04C7D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ADC047A4-CB84-47F0-9B7A-52BC8228C431}">
      <dgm:prSet phldrT="[Текст]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b="1" i="0" smtClean="0">
              <a:solidFill>
                <a:schemeClr val="tx1"/>
              </a:solidFill>
            </a:rPr>
            <a:t>Что нового Вы узнали, в ходе прохождения Игры?</a:t>
          </a:r>
        </a:p>
      </dgm:t>
    </dgm:pt>
    <dgm:pt modelId="{503CCB2E-FE6E-4346-B8DE-12AD9EA93230}" type="sibTrans" cxnId="{10397AA2-AA76-445A-AF40-88D64BF04C7D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7C4194CE-749A-43EA-8A3A-7E0E9E4962C3}" type="parTrans" cxnId="{897CB6F6-F470-446B-8A70-F5C027FA7A92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7841F5BF-2102-4F3A-AD16-0D77C895A445}">
      <dgm:prSet phldrT="[Текст]"/>
      <dgm:spPr/>
      <dgm:t>
        <a:bodyPr/>
        <a:lstStyle/>
        <a:p>
          <a:r>
            <a:rPr lang="ru-RU" b="1" i="0" smtClean="0">
              <a:solidFill>
                <a:schemeClr val="tx1"/>
              </a:solidFill>
            </a:rPr>
            <a:t>Трудны ли были вопросы Игры в ходе прохождения?</a:t>
          </a:r>
        </a:p>
      </dgm:t>
    </dgm:pt>
    <dgm:pt modelId="{66F10FFA-4315-4F96-A04D-087F8B29F10C}" type="sibTrans" cxnId="{897CB6F6-F470-446B-8A70-F5C027FA7A92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64A4A2A6-907B-479E-9153-A4B17F6A6D26}" type="parTrans" cxnId="{6B23030C-391B-4264-ADEA-AB051249FA2E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285D42EE-DCDB-453C-BCDD-B1487C97730F}">
      <dgm:prSet phldrT="[Текст]"/>
      <dgm:spPr/>
      <dgm:t>
        <a:bodyPr/>
        <a:lstStyle/>
        <a:p>
          <a:r>
            <a:rPr lang="ru-RU" b="1" i="0" smtClean="0">
              <a:solidFill>
                <a:schemeClr val="tx1"/>
              </a:solidFill>
            </a:rPr>
            <a:t>Как Вы оцениваете уровень своих знаний по указанной теме?</a:t>
          </a:r>
        </a:p>
      </dgm:t>
    </dgm:pt>
    <dgm:pt modelId="{4D2EDBC3-C5F1-4E56-96AC-09F982544380}" type="sibTrans" cxnId="{6B23030C-391B-4264-ADEA-AB051249FA2E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57164639-29F7-4D42-B461-BCF41609F4FD}" type="parTrans" cxnId="{B19F8475-7654-4CE2-8EC4-335A73E93541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91DD5E29-E2AF-409A-92E3-25ADB43A430A}">
      <dgm:prSet phldrT="[Текст]"/>
      <dgm:spPr/>
      <dgm:t>
        <a:bodyPr/>
        <a:lstStyle/>
        <a:p>
          <a:r>
            <a:rPr lang="ru-RU" b="1" i="0" smtClean="0">
              <a:solidFill>
                <a:schemeClr val="tx1"/>
              </a:solidFill>
            </a:rPr>
            <a:t>Есть ли у Вас пожелания по совершенствованию Игры?</a:t>
          </a:r>
          <a:endParaRPr lang="ru-RU" b="1" i="0">
            <a:solidFill>
              <a:schemeClr val="tx1"/>
            </a:solidFill>
          </a:endParaRPr>
        </a:p>
      </dgm:t>
    </dgm:pt>
    <dgm:pt modelId="{5062027A-2263-4040-B264-CE4409F75C87}" type="sibTrans" cxnId="{B19F8475-7654-4CE2-8EC4-335A73E93541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555EB4C3-9049-40C2-B178-65BCC674E206}" type="parTrans" cxnId="{DFD7FED5-476D-41FC-B69F-6C6BD30D384A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78697E17-C31A-4E53-B534-3D6241C942EF}">
      <dgm:prSet phldrT="[Текст]"/>
      <dgm:spPr>
        <a:solidFill>
          <a:srgbClr val="FFFF99"/>
        </a:solidFill>
      </dgm:spPr>
      <dgm:t>
        <a:bodyPr/>
        <a:lstStyle/>
        <a:p>
          <a:r>
            <a:rPr lang="ru-RU" b="1" i="0" smtClean="0">
              <a:solidFill>
                <a:schemeClr val="tx1"/>
              </a:solidFill>
            </a:rPr>
            <a:t>Понравилось ли Вам участие в Игре?</a:t>
          </a:r>
          <a:endParaRPr lang="ru-RU" b="1" i="0">
            <a:solidFill>
              <a:schemeClr val="tx1"/>
            </a:solidFill>
          </a:endParaRPr>
        </a:p>
      </dgm:t>
    </dgm:pt>
    <dgm:pt modelId="{887B4845-8F0F-4537-BDC0-4450885BF643}" type="sibTrans" cxnId="{DFD7FED5-476D-41FC-B69F-6C6BD30D384A}">
      <dgm:prSet/>
      <dgm:spPr/>
      <dgm:t>
        <a:bodyPr/>
        <a:lstStyle/>
        <a:p>
          <a:endParaRPr lang="ru-RU" b="1" i="0">
            <a:solidFill>
              <a:schemeClr val="tx1"/>
            </a:solidFill>
          </a:endParaRPr>
        </a:p>
      </dgm:t>
    </dgm:pt>
    <dgm:pt modelId="{AAA9006F-9991-469F-907E-CFC01CF1A1F0}" type="pres">
      <dgm:prSet presAssocID="{09D2FD61-AF39-4534-A291-B8BB7244472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9565B8-F228-425A-A0D2-F4B84429C598}" type="pres">
      <dgm:prSet presAssocID="{ADC047A4-CB84-47F0-9B7A-52BC8228C431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30C28A-3BFE-4680-8EB5-BD711F646074}" type="pres">
      <dgm:prSet presAssocID="{503CCB2E-FE6E-4346-B8DE-12AD9EA93230}" presName="sibTrans" presStyleCnt="0"/>
      <dgm:spPr/>
      <dgm:t>
        <a:bodyPr/>
        <a:lstStyle/>
        <a:p>
          <a:endParaRPr/>
        </a:p>
      </dgm:t>
    </dgm:pt>
    <dgm:pt modelId="{D7D8BDF9-242F-495D-A910-76B9904F5055}" type="pres">
      <dgm:prSet presAssocID="{7841F5BF-2102-4F3A-AD16-0D77C895A445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37BCF7-04BD-48FD-A60D-BBAFF13C2850}" type="pres">
      <dgm:prSet presAssocID="{66F10FFA-4315-4F96-A04D-087F8B29F10C}" presName="sibTrans" presStyleCnt="0"/>
      <dgm:spPr/>
      <dgm:t>
        <a:bodyPr/>
        <a:lstStyle/>
        <a:p>
          <a:endParaRPr/>
        </a:p>
      </dgm:t>
    </dgm:pt>
    <dgm:pt modelId="{2891445D-7E70-4AB2-ACA9-6AA8DFE57ADB}" type="pres">
      <dgm:prSet presAssocID="{285D42EE-DCDB-453C-BCDD-B1487C97730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D15452-0FAD-4029-A350-C47F82280D0F}" type="pres">
      <dgm:prSet presAssocID="{4D2EDBC3-C5F1-4E56-96AC-09F982544380}" presName="sibTrans" presStyleCnt="0"/>
      <dgm:spPr/>
      <dgm:t>
        <a:bodyPr/>
        <a:lstStyle/>
        <a:p>
          <a:endParaRPr/>
        </a:p>
      </dgm:t>
    </dgm:pt>
    <dgm:pt modelId="{9E15F028-4B3F-4A2B-8C7B-4905F5253AAA}" type="pres">
      <dgm:prSet presAssocID="{91DD5E29-E2AF-409A-92E3-25ADB43A430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371DDC-5ABB-430D-9ED3-C56621A9EEF8}" type="pres">
      <dgm:prSet presAssocID="{5062027A-2263-4040-B264-CE4409F75C87}" presName="sibTrans" presStyleCnt="0"/>
      <dgm:spPr/>
      <dgm:t>
        <a:bodyPr/>
        <a:lstStyle/>
        <a:p>
          <a:endParaRPr/>
        </a:p>
      </dgm:t>
    </dgm:pt>
    <dgm:pt modelId="{500A1A09-D284-41AA-91F2-BD597BCC3B7E}" type="pres">
      <dgm:prSet presAssocID="{78697E17-C31A-4E53-B534-3D6241C942E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D0C793-BF4E-450D-B750-D88B49A1A2CC}" type="presOf" srcId="{78697E17-C31A-4E53-B534-3D6241C942EF}" destId="{500A1A09-D284-41AA-91F2-BD597BCC3B7E}" srcOrd="0" destOrd="0" presId="urn:microsoft.com/office/officeart/2005/8/layout/default#1"/>
    <dgm:cxn modelId="{897CB6F6-F470-446B-8A70-F5C027FA7A92}" srcId="{09D2FD61-AF39-4534-A291-B8BB7244472D}" destId="{7841F5BF-2102-4F3A-AD16-0D77C895A445}" srcOrd="1" destOrd="0" parTransId="{7C4194CE-749A-43EA-8A3A-7E0E9E4962C3}" sibTransId="{66F10FFA-4315-4F96-A04D-087F8B29F10C}"/>
    <dgm:cxn modelId="{1238966A-C98A-48C7-9995-ACB700160A8D}" type="presOf" srcId="{09D2FD61-AF39-4534-A291-B8BB7244472D}" destId="{AAA9006F-9991-469F-907E-CFC01CF1A1F0}" srcOrd="0" destOrd="0" presId="urn:microsoft.com/office/officeart/2005/8/layout/default#1"/>
    <dgm:cxn modelId="{7D17A100-0EE4-4777-8FD8-518573292C11}" type="presOf" srcId="{7841F5BF-2102-4F3A-AD16-0D77C895A445}" destId="{D7D8BDF9-242F-495D-A910-76B9904F5055}" srcOrd="0" destOrd="0" presId="urn:microsoft.com/office/officeart/2005/8/layout/default#1"/>
    <dgm:cxn modelId="{10397AA2-AA76-445A-AF40-88D64BF04C7D}" srcId="{09D2FD61-AF39-4534-A291-B8BB7244472D}" destId="{ADC047A4-CB84-47F0-9B7A-52BC8228C431}" srcOrd="0" destOrd="0" parTransId="{3BC8B75D-4E77-4BCE-9EB0-F53E179AC077}" sibTransId="{503CCB2E-FE6E-4346-B8DE-12AD9EA93230}"/>
    <dgm:cxn modelId="{B19F8475-7654-4CE2-8EC4-335A73E93541}" srcId="{09D2FD61-AF39-4534-A291-B8BB7244472D}" destId="{91DD5E29-E2AF-409A-92E3-25ADB43A430A}" srcOrd="3" destOrd="0" parTransId="{57164639-29F7-4D42-B461-BCF41609F4FD}" sibTransId="{5062027A-2263-4040-B264-CE4409F75C87}"/>
    <dgm:cxn modelId="{6B23030C-391B-4264-ADEA-AB051249FA2E}" srcId="{09D2FD61-AF39-4534-A291-B8BB7244472D}" destId="{285D42EE-DCDB-453C-BCDD-B1487C97730F}" srcOrd="2" destOrd="0" parTransId="{64A4A2A6-907B-479E-9153-A4B17F6A6D26}" sibTransId="{4D2EDBC3-C5F1-4E56-96AC-09F982544380}"/>
    <dgm:cxn modelId="{881E7975-1D00-40A7-836E-AFA155E93FAF}" type="presOf" srcId="{285D42EE-DCDB-453C-BCDD-B1487C97730F}" destId="{2891445D-7E70-4AB2-ACA9-6AA8DFE57ADB}" srcOrd="0" destOrd="0" presId="urn:microsoft.com/office/officeart/2005/8/layout/default#1"/>
    <dgm:cxn modelId="{DFD7FED5-476D-41FC-B69F-6C6BD30D384A}" srcId="{09D2FD61-AF39-4534-A291-B8BB7244472D}" destId="{78697E17-C31A-4E53-B534-3D6241C942EF}" srcOrd="4" destOrd="0" parTransId="{555EB4C3-9049-40C2-B178-65BCC674E206}" sibTransId="{887B4845-8F0F-4537-BDC0-4450885BF643}"/>
    <dgm:cxn modelId="{26A10280-CFB0-441A-80AA-6283C89093AA}" type="presOf" srcId="{ADC047A4-CB84-47F0-9B7A-52BC8228C431}" destId="{5E9565B8-F228-425A-A0D2-F4B84429C598}" srcOrd="0" destOrd="0" presId="urn:microsoft.com/office/officeart/2005/8/layout/default#1"/>
    <dgm:cxn modelId="{EDD4A1CD-E416-4F43-9B43-9D61F2920337}" type="presOf" srcId="{91DD5E29-E2AF-409A-92E3-25ADB43A430A}" destId="{9E15F028-4B3F-4A2B-8C7B-4905F5253AAA}" srcOrd="0" destOrd="0" presId="urn:microsoft.com/office/officeart/2005/8/layout/default#1"/>
    <dgm:cxn modelId="{B8C40EE8-4E32-4D7F-849D-828485AFC256}" type="presParOf" srcId="{AAA9006F-9991-469F-907E-CFC01CF1A1F0}" destId="{5E9565B8-F228-425A-A0D2-F4B84429C598}" srcOrd="0" destOrd="0" presId="urn:microsoft.com/office/officeart/2005/8/layout/default#1"/>
    <dgm:cxn modelId="{AF5F64D7-9AE1-411B-9BFD-8CA608F9D272}" type="presParOf" srcId="{AAA9006F-9991-469F-907E-CFC01CF1A1F0}" destId="{CF30C28A-3BFE-4680-8EB5-BD711F646074}" srcOrd="1" destOrd="0" presId="urn:microsoft.com/office/officeart/2005/8/layout/default#1"/>
    <dgm:cxn modelId="{FBD36D3F-9736-4F16-B299-FD50F015D671}" type="presParOf" srcId="{AAA9006F-9991-469F-907E-CFC01CF1A1F0}" destId="{D7D8BDF9-242F-495D-A910-76B9904F5055}" srcOrd="2" destOrd="0" presId="urn:microsoft.com/office/officeart/2005/8/layout/default#1"/>
    <dgm:cxn modelId="{93458598-97CC-4D7C-B2E7-31C3ACD07ACD}" type="presParOf" srcId="{AAA9006F-9991-469F-907E-CFC01CF1A1F0}" destId="{4337BCF7-04BD-48FD-A60D-BBAFF13C2850}" srcOrd="3" destOrd="0" presId="urn:microsoft.com/office/officeart/2005/8/layout/default#1"/>
    <dgm:cxn modelId="{59B610E6-5EF0-4B6D-A946-2617BF1EDD48}" type="presParOf" srcId="{AAA9006F-9991-469F-907E-CFC01CF1A1F0}" destId="{2891445D-7E70-4AB2-ACA9-6AA8DFE57ADB}" srcOrd="4" destOrd="0" presId="urn:microsoft.com/office/officeart/2005/8/layout/default#1"/>
    <dgm:cxn modelId="{686968DD-80CC-4993-9C92-990BD8DEA16D}" type="presParOf" srcId="{AAA9006F-9991-469F-907E-CFC01CF1A1F0}" destId="{5DD15452-0FAD-4029-A350-C47F82280D0F}" srcOrd="5" destOrd="0" presId="urn:microsoft.com/office/officeart/2005/8/layout/default#1"/>
    <dgm:cxn modelId="{4D6AE2FF-8922-4144-A6AA-9DD3B43888ED}" type="presParOf" srcId="{AAA9006F-9991-469F-907E-CFC01CF1A1F0}" destId="{9E15F028-4B3F-4A2B-8C7B-4905F5253AAA}" srcOrd="6" destOrd="0" presId="urn:microsoft.com/office/officeart/2005/8/layout/default#1"/>
    <dgm:cxn modelId="{54F3C90C-BCEC-4CF6-9BDF-3386D5FB4EDB}" type="presParOf" srcId="{AAA9006F-9991-469F-907E-CFC01CF1A1F0}" destId="{D2371DDC-5ABB-430D-9ED3-C56621A9EEF8}" srcOrd="7" destOrd="0" presId="urn:microsoft.com/office/officeart/2005/8/layout/default#1"/>
    <dgm:cxn modelId="{59C4C56A-572F-4980-8D81-D6A74F6E9A6D}" type="presParOf" srcId="{AAA9006F-9991-469F-907E-CFC01CF1A1F0}" destId="{500A1A09-D284-41AA-91F2-BD597BCC3B7E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main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9565B8-F228-425A-A0D2-F4B84429C598}">
      <dsp:nvSpPr>
        <dsp:cNvPr id="0" name=""/>
        <dsp:cNvSpPr/>
      </dsp:nvSpPr>
      <dsp:spPr>
        <a:xfrm>
          <a:off x="0" y="815780"/>
          <a:ext cx="2677696" cy="1606618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smtClean="0">
              <a:solidFill>
                <a:schemeClr val="tx1"/>
              </a:solidFill>
            </a:rPr>
            <a:t>Что нового Вы узнали, в ходе прохождения Игры?</a:t>
          </a:r>
        </a:p>
      </dsp:txBody>
      <dsp:txXfrm>
        <a:off x="0" y="815780"/>
        <a:ext cx="2677696" cy="1606618"/>
      </dsp:txXfrm>
    </dsp:sp>
    <dsp:sp modelId="{D7D8BDF9-242F-495D-A910-76B9904F5055}">
      <dsp:nvSpPr>
        <dsp:cNvPr id="0" name=""/>
        <dsp:cNvSpPr/>
      </dsp:nvSpPr>
      <dsp:spPr>
        <a:xfrm>
          <a:off x="2945466" y="815780"/>
          <a:ext cx="2677696" cy="1606618"/>
        </a:xfrm>
        <a:prstGeom prst="rect">
          <a:avLst/>
        </a:prstGeom>
        <a:solidFill>
          <a:schemeClr val="accent2">
            <a:hueOff val="-3239998"/>
            <a:satOff val="-25000"/>
            <a:lumOff val="125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smtClean="0">
              <a:solidFill>
                <a:schemeClr val="tx1"/>
              </a:solidFill>
            </a:rPr>
            <a:t>Трудны ли были вопросы Игры в ходе прохождения?</a:t>
          </a:r>
        </a:p>
      </dsp:txBody>
      <dsp:txXfrm>
        <a:off x="2945466" y="815780"/>
        <a:ext cx="2677696" cy="1606618"/>
      </dsp:txXfrm>
    </dsp:sp>
    <dsp:sp modelId="{2891445D-7E70-4AB2-ACA9-6AA8DFE57ADB}">
      <dsp:nvSpPr>
        <dsp:cNvPr id="0" name=""/>
        <dsp:cNvSpPr/>
      </dsp:nvSpPr>
      <dsp:spPr>
        <a:xfrm>
          <a:off x="5890933" y="815780"/>
          <a:ext cx="2677696" cy="1606618"/>
        </a:xfrm>
        <a:prstGeom prst="rect">
          <a:avLst/>
        </a:prstGeom>
        <a:solidFill>
          <a:schemeClr val="accent2">
            <a:hueOff val="-6479996"/>
            <a:satOff val="-50000"/>
            <a:lumOff val="250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smtClean="0">
              <a:solidFill>
                <a:schemeClr val="tx1"/>
              </a:solidFill>
            </a:rPr>
            <a:t>Как Вы оцениваете уровень своих знаний по указанной теме?</a:t>
          </a:r>
        </a:p>
      </dsp:txBody>
      <dsp:txXfrm>
        <a:off x="5890933" y="815780"/>
        <a:ext cx="2677696" cy="1606618"/>
      </dsp:txXfrm>
    </dsp:sp>
    <dsp:sp modelId="{9E15F028-4B3F-4A2B-8C7B-4905F5253AAA}">
      <dsp:nvSpPr>
        <dsp:cNvPr id="0" name=""/>
        <dsp:cNvSpPr/>
      </dsp:nvSpPr>
      <dsp:spPr>
        <a:xfrm>
          <a:off x="1472733" y="2690168"/>
          <a:ext cx="2677696" cy="1606618"/>
        </a:xfrm>
        <a:prstGeom prst="rect">
          <a:avLst/>
        </a:prstGeom>
        <a:solidFill>
          <a:schemeClr val="accent2">
            <a:hueOff val="-9719994"/>
            <a:satOff val="-75000"/>
            <a:lumOff val="3750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smtClean="0">
              <a:solidFill>
                <a:schemeClr val="tx1"/>
              </a:solidFill>
            </a:rPr>
            <a:t>Есть ли у Вас пожелания по совершенствованию Игры?</a:t>
          </a:r>
          <a:endParaRPr lang="ru-RU" sz="2100" b="1" i="0" kern="1200">
            <a:solidFill>
              <a:schemeClr val="tx1"/>
            </a:solidFill>
          </a:endParaRPr>
        </a:p>
      </dsp:txBody>
      <dsp:txXfrm>
        <a:off x="1472733" y="2690168"/>
        <a:ext cx="2677696" cy="1606618"/>
      </dsp:txXfrm>
    </dsp:sp>
    <dsp:sp modelId="{500A1A09-D284-41AA-91F2-BD597BCC3B7E}">
      <dsp:nvSpPr>
        <dsp:cNvPr id="0" name=""/>
        <dsp:cNvSpPr/>
      </dsp:nvSpPr>
      <dsp:spPr>
        <a:xfrm>
          <a:off x="4418199" y="2690168"/>
          <a:ext cx="2677696" cy="1606618"/>
        </a:xfrm>
        <a:prstGeom prst="rect">
          <a:avLst/>
        </a:prstGeom>
        <a:solidFill>
          <a:srgbClr val="FF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0" kern="1200" smtClean="0">
              <a:solidFill>
                <a:schemeClr val="tx1"/>
              </a:solidFill>
            </a:rPr>
            <a:t>Понравилось ли Вам участие в Игре?</a:t>
          </a:r>
          <a:endParaRPr lang="ru-RU" sz="2100" b="1" i="0" kern="1200">
            <a:solidFill>
              <a:schemeClr val="tx1"/>
            </a:solidFill>
          </a:endParaRPr>
        </a:p>
      </dsp:txBody>
      <dsp:txXfrm>
        <a:off x="4418199" y="2690168"/>
        <a:ext cx="2677696" cy="16066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B20EF87-C511-4C52-83A8-F64FFB8A12FA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CC04865-9FF8-4118-9306-4D8584C94CDB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D13672F-24B9-42C3-8DDC-90B02F4F58EF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4D2242F-0DA1-4135-A1BD-1336C561A1BF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Рисунок с подписью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59EC4BF-4DFC-42B0-B936-8B455CD29C19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ru-RU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92A5563-8B68-4028-8348-BAD0E16857C9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1FD734D-52AC-46A8-802E-CDDC273974CF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5774A7A-99A0-446D-B7AF-6ADAC37D682A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0CBA770-9798-43B3-8001-1DDC5FDE6E2C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audio" Target="../media/audio1.wav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77D6B0C-519C-4C20-9860-452771314035}" type="slidenum">
              <a:rPr kumimoji="0" lang="ru-RU" altLang="ru-RU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‹#›</a:t>
            </a:fld>
            <a:endParaRPr kumimoji="0" lang="ru-RU" alt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0" r:id="rId1"/>
    <p:sldLayoutId id="2147484372" r:id="rId2"/>
    <p:sldLayoutId id="2147484380" r:id="rId3"/>
    <p:sldLayoutId id="2147484382" r:id="rId4"/>
    <p:sldLayoutId id="2147484386" r:id="rId5"/>
    <p:sldLayoutId id="2147484392" r:id="rId6"/>
    <p:sldLayoutId id="2147484394" r:id="rId7"/>
    <p:sldLayoutId id="2147484396" r:id="rId8"/>
    <p:sldLayoutId id="2147484398" r:id="rId9"/>
  </p:sldLayoutIdLst>
  <p:transition>
    <p:sndAc>
      <p:stSnd>
        <p:snd r:embed="rId11" name="chimes.wav"/>
      </p:stSnd>
    </p:sndAc>
  </p:transition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+mn-lt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+mn-lt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+mn-lt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35.xml"/><Relationship Id="rId26" Type="http://schemas.openxmlformats.org/officeDocument/2006/relationships/slide" Target="slide51.xml"/><Relationship Id="rId3" Type="http://schemas.openxmlformats.org/officeDocument/2006/relationships/slide" Target="slide5.xml"/><Relationship Id="rId21" Type="http://schemas.openxmlformats.org/officeDocument/2006/relationships/slide" Target="slide41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33.xml"/><Relationship Id="rId25" Type="http://schemas.openxmlformats.org/officeDocument/2006/relationships/slide" Target="slide49.xml"/><Relationship Id="rId2" Type="http://schemas.openxmlformats.org/officeDocument/2006/relationships/slide" Target="slide4.xml"/><Relationship Id="rId16" Type="http://schemas.openxmlformats.org/officeDocument/2006/relationships/slide" Target="slide31.xml"/><Relationship Id="rId20" Type="http://schemas.openxmlformats.org/officeDocument/2006/relationships/slide" Target="slide39.xml"/><Relationship Id="rId1" Type="http://schemas.openxmlformats.org/officeDocument/2006/relationships/slideLayout" Target="../slideLayouts/slideLayout6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24" Type="http://schemas.openxmlformats.org/officeDocument/2006/relationships/slide" Target="slide47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23" Type="http://schemas.openxmlformats.org/officeDocument/2006/relationships/slide" Target="slide45.xml"/><Relationship Id="rId10" Type="http://schemas.openxmlformats.org/officeDocument/2006/relationships/slide" Target="slide19.xml"/><Relationship Id="rId19" Type="http://schemas.openxmlformats.org/officeDocument/2006/relationships/slide" Target="slide37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Relationship Id="rId22" Type="http://schemas.openxmlformats.org/officeDocument/2006/relationships/slide" Target="slide43.xml"/><Relationship Id="rId27" Type="http://schemas.openxmlformats.org/officeDocument/2006/relationships/slide" Target="slide5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elkin52.narod.ru/optika.htm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Картинки по запросу своя игра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350" y="404813"/>
            <a:ext cx="6264275" cy="3486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1" name="Текст 3"/>
          <p:cNvSpPr>
            <a:spLocks noGrp="1"/>
          </p:cNvSpPr>
          <p:nvPr>
            <p:ph type="body" sz="half" idx="2"/>
          </p:nvPr>
        </p:nvSpPr>
        <p:spPr>
          <a:xfrm>
            <a:off x="306388" y="3933825"/>
            <a:ext cx="8713787" cy="12954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>
              <a:buNone/>
            </a:pPr>
            <a:r>
              <a:rPr lang="ru-RU" altLang="ru-RU" sz="2400" b="1" dirty="0">
                <a:ea typeface="Times New Roman" pitchFamily="18" charset="0"/>
              </a:rPr>
              <a:t>Посвященная 12 апреля – </a:t>
            </a:r>
          </a:p>
          <a:p>
            <a:pPr marL="0" lvl="0" indent="0" algn="ctr">
              <a:buNone/>
            </a:pPr>
            <a:r>
              <a:rPr lang="ru-RU" altLang="ru-RU" sz="2400" b="1" dirty="0">
                <a:ea typeface="Times New Roman" pitchFamily="18" charset="0"/>
              </a:rPr>
              <a:t>Международному дню полёта </a:t>
            </a:r>
            <a:endParaRPr lang="ru-RU" altLang="ru-RU" sz="2400" b="1" dirty="0" smtClean="0">
              <a:ea typeface="Times New Roman" pitchFamily="18" charset="0"/>
            </a:endParaRPr>
          </a:p>
          <a:p>
            <a:pPr marL="0" lvl="0" indent="0" algn="ctr">
              <a:buNone/>
            </a:pPr>
            <a:r>
              <a:rPr lang="ru-RU" altLang="ru-RU" sz="2400" b="1" dirty="0" smtClean="0">
                <a:ea typeface="Times New Roman" pitchFamily="18" charset="0"/>
              </a:rPr>
              <a:t>человека </a:t>
            </a:r>
            <a:r>
              <a:rPr lang="ru-RU" altLang="ru-RU" sz="2400" b="1" dirty="0">
                <a:ea typeface="Times New Roman" pitchFamily="18" charset="0"/>
              </a:rPr>
              <a:t>в космос</a:t>
            </a:r>
          </a:p>
        </p:txBody>
      </p:sp>
      <p:sp>
        <p:nvSpPr>
          <p:cNvPr id="17412" name="Прямоугольник 8"/>
          <p:cNvSpPr/>
          <p:nvPr/>
        </p:nvSpPr>
        <p:spPr>
          <a:xfrm>
            <a:off x="3432175" y="6381750"/>
            <a:ext cx="2030413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>
                <a:ea typeface="Times New Roman" pitchFamily="18" charset="0"/>
              </a:rPr>
              <a:t>Прокопьевск, 2025</a:t>
            </a:r>
          </a:p>
        </p:txBody>
      </p:sp>
      <p:sp>
        <p:nvSpPr>
          <p:cNvPr id="17413" name="Прямоугольник 9"/>
          <p:cNvSpPr/>
          <p:nvPr/>
        </p:nvSpPr>
        <p:spPr>
          <a:xfrm>
            <a:off x="3708400" y="5157788"/>
            <a:ext cx="5311775" cy="1477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ru-RU" altLang="ru-RU" sz="1800" b="1" u="sng">
                <a:ea typeface="Times New Roman" pitchFamily="18" charset="0"/>
              </a:rPr>
              <a:t>Разработчики</a:t>
            </a:r>
            <a:r>
              <a:rPr lang="ru-RU" altLang="ru-RU" sz="1800" b="1">
                <a:ea typeface="Times New Roman" pitchFamily="18" charset="0"/>
              </a:rPr>
              <a:t>: </a:t>
            </a: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ru-RU" altLang="ru-RU" sz="1800">
                <a:ea typeface="Times New Roman" pitchFamily="18" charset="0"/>
              </a:rPr>
              <a:t>Габидулина А.И., учитель биологии</a:t>
            </a: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ru-RU" altLang="ru-RU" sz="1800">
                <a:ea typeface="Times New Roman" pitchFamily="18" charset="0"/>
              </a:rPr>
              <a:t>Губенко В.Л., учитель русского языка </a:t>
            </a: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ru-RU" altLang="ru-RU" sz="1800">
                <a:ea typeface="Times New Roman" pitchFamily="18" charset="0"/>
              </a:rPr>
              <a:t>и литературы</a:t>
            </a:r>
          </a:p>
          <a:p>
            <a:pPr marL="0" lvl="0" indent="0" algn="r" eaLnBrk="1" hangingPunct="1">
              <a:spcBef>
                <a:spcPct val="0"/>
              </a:spcBef>
              <a:buNone/>
            </a:pPr>
            <a:endParaRPr lang="ru-RU" altLang="ru-RU" sz="1800">
              <a:ea typeface="Times New Roman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8497887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rPr lang="ru-RU" altLang="ru-RU" b="1"/>
              <a:t>Цели и задачи:</a:t>
            </a:r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>
          <a:xfrm>
            <a:off x="395288" y="1412875"/>
            <a:ext cx="8497887" cy="4683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18" charset="0"/>
                <a:ea typeface="+mn-ea"/>
                <a:cs typeface="+mn-cs"/>
              </a:rPr>
              <a:t>«Своя игра» проводится в рамках празднования 12 апреля – Международного дня полёта человека в космос - ставит своей </a:t>
            </a:r>
            <a:r>
              <a:rPr kumimoji="0" lang="ru-RU" sz="2000" b="0" i="0" u="sng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18" charset="0"/>
                <a:ea typeface="+mn-ea"/>
                <a:cs typeface="+mn-cs"/>
              </a:rPr>
              <a:t>целью </a:t>
            </a:r>
            <a:r>
              <a:rPr kumimoji="0" lang="ru-RU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18" charset="0"/>
                <a:ea typeface="+mn-ea"/>
                <a:cs typeface="+mn-cs"/>
              </a:rPr>
              <a:t>вовлечение учащихся в процесс изучения достижений отечественной космонавтики и актуализации знаний по поэтическим произведениям, касающимся этого события; приобщение учащихся к чтению произведений художественной литературы.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0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18" charset="0"/>
                <a:ea typeface="+mn-ea"/>
                <a:cs typeface="+mn-cs"/>
              </a:rPr>
              <a:t>Задачи :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ru-RU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18" charset="0"/>
                <a:ea typeface="+mn-ea"/>
                <a:cs typeface="+mn-cs"/>
              </a:rPr>
              <a:t>1. Развивать познавательный интерес к изучению достижений отечественной космонавтики.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ru-RU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18" charset="0"/>
                <a:ea typeface="+mn-ea"/>
                <a:cs typeface="+mn-cs"/>
              </a:rPr>
              <a:t>2. Развивать современную информационную культуру обучающихся.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ru-RU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18" charset="0"/>
                <a:ea typeface="+mn-ea"/>
                <a:cs typeface="+mn-cs"/>
              </a:rPr>
              <a:t>3. Воспитывать чувство коллективизма, умение работать в команде.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0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>
          <a:xfrm>
            <a:off x="1403350" y="260350"/>
            <a:ext cx="6804025" cy="9810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rPr lang="ru-RU" altLang="ru-RU" sz="4000" b="1">
                <a:solidFill>
                  <a:srgbClr val="002060"/>
                </a:solidFill>
              </a:rPr>
              <a:t>БАНК ВОПРОСОВ</a:t>
            </a:r>
          </a:p>
        </p:txBody>
      </p:sp>
      <p:graphicFrame>
        <p:nvGraphicFramePr>
          <p:cNvPr id="19459" name="Group 123"/>
          <p:cNvGraphicFramePr>
            <a:graphicFrameLocks noGrp="1"/>
          </p:cNvGraphicFramePr>
          <p:nvPr>
            <p:ph type="tbl" idx="4294967295"/>
          </p:nvPr>
        </p:nvGraphicFramePr>
        <p:xfrm>
          <a:off x="395288" y="1341438"/>
          <a:ext cx="8496300" cy="5078412"/>
        </p:xfrm>
        <a:graphic>
          <a:graphicData uri="http://schemas.openxmlformats.org/drawingml/2006/table">
            <a:tbl>
              <a:tblPr/>
              <a:tblGrid>
                <a:gridCol w="30527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7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9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9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9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493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423988"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2400" b="1">
                          <a:solidFill>
                            <a:schemeClr val="tx1"/>
                          </a:solidFill>
                        </a:rPr>
                        <a:t>Из истории отечественной космонавтики</a:t>
                      </a:r>
                    </a:p>
                  </a:txBody>
                  <a:tcPr marL="91433" marR="91433" marT="45726" marB="45726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chemeClr val="tx1"/>
                          </a:solidFill>
                          <a:hlinkClick r:id="rId2" action="ppaction://hlinksldjump"/>
                        </a:rPr>
                        <a:t>100</a:t>
                      </a:r>
                      <a:endParaRPr sz="3200" b="1">
                        <a:solidFill>
                          <a:schemeClr val="tx1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3" action="ppaction://hlinksldjump"/>
                        </a:rPr>
                        <a:t>200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4" action="ppaction://hlinksldjump"/>
                        </a:rPr>
                        <a:t>300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5" action="ppaction://hlinksldjump"/>
                        </a:rPr>
                        <a:t>400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6" action="ppaction://hlinksldjump"/>
                        </a:rPr>
                        <a:t>500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162"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2400" b="1">
                          <a:solidFill>
                            <a:schemeClr val="tx1"/>
                          </a:solidFill>
                        </a:rPr>
                        <a:t>Кто есть кто?</a:t>
                      </a:r>
                      <a:endParaRPr sz="2400" b="1">
                        <a:solidFill>
                          <a:schemeClr val="bg1"/>
                        </a:solidFill>
                      </a:endParaRPr>
                    </a:p>
                  </a:txBody>
                  <a:tcPr marL="91433" marR="91433" marT="45726" marB="45726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7" action="ppaction://hlinksldjump"/>
                        </a:rPr>
                        <a:t>100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8" action="ppaction://hlinksldjump"/>
                        </a:rPr>
                        <a:t>200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9" action="ppaction://hlinksldjump"/>
                        </a:rPr>
                        <a:t>300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0" action="ppaction://hlinksldjump"/>
                        </a:rPr>
                        <a:t>400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1" action="ppaction://hlinksldjump"/>
                        </a:rPr>
                        <a:t>500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3600"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2400" b="1">
                          <a:solidFill>
                            <a:schemeClr val="tx1"/>
                          </a:solidFill>
                        </a:rPr>
                        <a:t>Первый полёт в космос</a:t>
                      </a:r>
                    </a:p>
                  </a:txBody>
                  <a:tcPr marL="91433" marR="91433" marT="45726" marB="45726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2" action="ppaction://hlinksldjump"/>
                        </a:rPr>
                        <a:t>100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3" action="ppaction://hlinksldjump"/>
                        </a:rPr>
                        <a:t>200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4" action="ppaction://hlinksldjump"/>
                        </a:rPr>
                        <a:t>300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5" action="ppaction://hlinksldjump"/>
                        </a:rPr>
                        <a:t>400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6" action="ppaction://hlinksldjump"/>
                        </a:rPr>
                        <a:t>500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2062"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2400" b="1">
                          <a:solidFill>
                            <a:schemeClr val="tx1"/>
                          </a:solidFill>
                        </a:rPr>
                        <a:t>Космос в отечественной</a:t>
                      </a: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2400" b="1">
                          <a:solidFill>
                            <a:schemeClr val="tx1"/>
                          </a:solidFill>
                        </a:rPr>
                        <a:t>поэзии</a:t>
                      </a:r>
                    </a:p>
                  </a:txBody>
                  <a:tcPr marL="91433" marR="91433" marT="45726" marB="45726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7" action="ppaction://hlinksldjump"/>
                        </a:rPr>
                        <a:t>100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8" action="ppaction://hlinksldjump"/>
                        </a:rPr>
                        <a:t>200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19" action="ppaction://hlinksldjump"/>
                        </a:rPr>
                        <a:t>300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20" action="ppaction://hlinksldjump"/>
                        </a:rPr>
                        <a:t>400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21" action="ppaction://hlinksldjump"/>
                        </a:rPr>
                        <a:t>500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3600"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2400" b="1">
                          <a:solidFill>
                            <a:schemeClr val="tx1"/>
                          </a:solidFill>
                        </a:rPr>
                        <a:t>Космический алфавит </a:t>
                      </a:r>
                    </a:p>
                  </a:txBody>
                  <a:tcPr marL="91433" marR="91433" marT="45726" marB="45726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22" action="ppaction://hlinksldjump"/>
                        </a:rPr>
                        <a:t>100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23" action="ppaction://hlinksldjump"/>
                        </a:rPr>
                        <a:t>200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24" action="ppaction://hlinksldjump"/>
                        </a:rPr>
                        <a:t>300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25" action="ppaction://hlinksldjump"/>
                        </a:rPr>
                        <a:t>400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ru-RU" altLang="en-US" sz="4800" b="0" i="0" u="none" baseline="0">
                          <a:solidFill>
                            <a:srgbClr val="66FFFF"/>
                          </a:solidFill>
                          <a:effectLst/>
                          <a:latin typeface="Times New Roman" pitchFamily="18" charset="0"/>
                        </a:defRPr>
                      </a:lvl5pPr>
                    </a:lstStyle>
                    <a:p>
                      <a:pPr marL="0" lvl="0" indent="0" algn="ctr" eaLnBrk="1" hangingPunct="1">
                        <a:spcBef>
                          <a:spcPct val="20000"/>
                        </a:spcBef>
                      </a:pPr>
                      <a:r>
                        <a:rPr sz="3200" b="1">
                          <a:solidFill>
                            <a:srgbClr val="66A3FF"/>
                          </a:solidFill>
                          <a:hlinkClick r:id="rId26" action="ppaction://hlinksldjump"/>
                        </a:rPr>
                        <a:t>500</a:t>
                      </a:r>
                      <a:endParaRPr sz="3200" b="1">
                        <a:solidFill>
                          <a:srgbClr val="66A3FF"/>
                        </a:solidFill>
                      </a:endParaRPr>
                    </a:p>
                  </a:txBody>
                  <a:tcPr marL="91433" marR="91433" marT="45726" marB="45726" anchor="ctr">
                    <a:lnL w="38100">
                      <a:solidFill>
                        <a:schemeClr val="bg1"/>
                      </a:solidFill>
                      <a:miter lim="800000"/>
                    </a:lnL>
                    <a:lnR w="38100">
                      <a:solidFill>
                        <a:schemeClr val="bg1"/>
                      </a:solidFill>
                      <a:miter lim="800000"/>
                    </a:lnR>
                    <a:lnT w="38100">
                      <a:solidFill>
                        <a:schemeClr val="bg1"/>
                      </a:solidFill>
                      <a:miter lim="800000"/>
                    </a:lnT>
                    <a:lnB w="38100">
                      <a:solidFill>
                        <a:schemeClr val="bg1"/>
                      </a:solidFill>
                      <a:miter lim="800000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503" name="Text Box 125">
            <a:hlinkClick r:id="" action="ppaction://noaction"/>
          </p:cNvPr>
          <p:cNvSpPr/>
          <p:nvPr/>
        </p:nvSpPr>
        <p:spPr>
          <a:xfrm>
            <a:off x="3132138" y="6165850"/>
            <a:ext cx="308451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b="1" i="1">
                <a:solidFill>
                  <a:srgbClr val="CCFF99"/>
                </a:solidFill>
                <a:hlinkClick r:id="rId27" action="ppaction://hlinksldjump"/>
              </a:rPr>
              <a:t>ЗАВЕРШЕНИЕ</a:t>
            </a:r>
            <a:endParaRPr lang="ru-RU" altLang="ru-RU" b="1" i="1">
              <a:solidFill>
                <a:srgbClr val="CCFF99"/>
              </a:solidFill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609600"/>
            <a:ext cx="8535987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 pitchFamily="18" charset="0"/>
                <a:ea typeface="+mj-ea"/>
                <a:cs typeface="+mj-cs"/>
              </a:rPr>
              <a:t>Из истории русской литературы </a:t>
            </a:r>
            <a:r>
              <a:rPr kumimoji="0" lang="en-US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 pitchFamily="18" charset="0"/>
                <a:ea typeface="+mj-ea"/>
                <a:cs typeface="+mj-cs"/>
              </a:rPr>
              <a:t/>
            </a:r>
            <a:br>
              <a:rPr kumimoji="0" lang="en-US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 pitchFamily="18" charset="0"/>
                <a:ea typeface="+mj-ea"/>
                <a:cs typeface="+mj-cs"/>
              </a:rPr>
            </a:b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 pitchFamily="18" charset="0"/>
                <a:ea typeface="+mj-ea"/>
                <a:cs typeface="+mj-cs"/>
              </a:rPr>
              <a:t>100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704850" y="2266950"/>
            <a:ext cx="6229350" cy="7080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4800">
                <a:solidFill>
                  <a:srgbClr val="66FFFF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4800">
                <a:solidFill>
                  <a:srgbClr val="66FFFF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4800">
                <a:solidFill>
                  <a:srgbClr val="66FFFF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4800">
                <a:solidFill>
                  <a:srgbClr val="66FFFF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4800">
                <a:solidFill>
                  <a:srgbClr val="66FFFF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rgbClr val="66FFFF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rgbClr val="66FFFF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rgbClr val="66FFFF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rgbClr val="66FFFF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4000" b="0" i="0" u="none" strike="noStrike" kern="1200" cap="none" spc="0" normalizeH="0" baseline="0" noProof="0" smtClean="0">
              <a:ln>
                <a:noFill/>
              </a:ln>
              <a:solidFill>
                <a:srgbClr val="FFFF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84" name="Прямоугольник 4"/>
          <p:cNvSpPr>
            <a:spLocks noChangeArrowheads="1"/>
          </p:cNvSpPr>
          <p:nvPr/>
        </p:nvSpPr>
        <p:spPr bwMode="auto">
          <a:xfrm>
            <a:off x="428625" y="2071688"/>
            <a:ext cx="4503738" cy="25542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 pitchFamily="18" charset="0"/>
                <a:ea typeface="+mn-ea"/>
                <a:cs typeface="+mn-cs"/>
              </a:rPr>
              <a:t>Кто был первым теоретиком отечественной космонавтики?</a:t>
            </a:r>
          </a:p>
        </p:txBody>
      </p:sp>
      <p:pic>
        <p:nvPicPr>
          <p:cNvPr id="20485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7311" y="2420888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0488" name="Скругленный прямоугольник 1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0486" name="Скругленный прямоугольник 1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0487" name="Прямоугольник 20486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Из истории отечественной космонавтики 200</a:t>
            </a:r>
          </a:p>
        </p:txBody>
      </p:sp>
      <p:sp>
        <p:nvSpPr>
          <p:cNvPr id="21507" name="Прямоугольник 4"/>
          <p:cNvSpPr/>
          <p:nvPr/>
        </p:nvSpPr>
        <p:spPr>
          <a:xfrm>
            <a:off x="571500" y="2781300"/>
            <a:ext cx="7745413" cy="1322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/>
              <a:t>Кто был первым практиком отечественной космонавтики?</a:t>
            </a:r>
          </a:p>
        </p:txBody>
      </p:sp>
      <p:grpSp>
        <p:nvGrpSpPr>
          <p:cNvPr id="21510" name="Скругленный прямоугольник 4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1508" name="Скругленный прямоугольник 4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1509" name="Прямоугольник 21508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Ответ</a:t>
              </a:r>
            </a:p>
          </p:txBody>
        </p:sp>
      </p:grp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2531" name="Rectangle 9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2532" name="Text Box 1036"/>
          <p:cNvSpPr/>
          <p:nvPr/>
        </p:nvSpPr>
        <p:spPr>
          <a:xfrm>
            <a:off x="0" y="5634038"/>
            <a:ext cx="144621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2800">
              <a:solidFill>
                <a:srgbClr val="66FFFF"/>
              </a:solidFill>
            </a:endParaRPr>
          </a:p>
        </p:txBody>
      </p:sp>
      <p:sp>
        <p:nvSpPr>
          <p:cNvPr id="22533" name="Rectangle 1037"/>
          <p:cNvSpPr>
            <a:spLocks noGrp="1"/>
          </p:cNvSpPr>
          <p:nvPr>
            <p:ph type="title"/>
          </p:nvPr>
        </p:nvSpPr>
        <p:spPr>
          <a:xfrm>
            <a:off x="1143000" y="476250"/>
            <a:ext cx="6858000" cy="10001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200" b="1">
                <a:solidFill>
                  <a:srgbClr val="7030A0"/>
                </a:solidFill>
              </a:rPr>
              <a:t>Королёв С.П.</a:t>
            </a:r>
          </a:p>
        </p:txBody>
      </p:sp>
      <p:sp>
        <p:nvSpPr>
          <p:cNvPr id="22534" name="Rectangle 1061"/>
          <p:cNvSpPr/>
          <p:nvPr/>
        </p:nvSpPr>
        <p:spPr>
          <a:xfrm>
            <a:off x="4479925" y="3017838"/>
            <a:ext cx="184150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grpSp>
        <p:nvGrpSpPr>
          <p:cNvPr id="22538" name="Скругленный прямоугольник 8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2536" name="Скругленный прямоугольник 8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2537" name="Прямоугольник 22536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11" name="Picture 5" descr="C:\Documents and Settings\Яночка\Рабочий стол\g_galiley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2194" y="2005013"/>
            <a:ext cx="4462462" cy="29019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"/>
            <a:ext cx="7772400" cy="1828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Из истории отечественной космонавтики 300 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subTitle" idx="1"/>
          </p:nvPr>
        </p:nvSpPr>
        <p:spPr>
          <a:xfrm>
            <a:off x="500063" y="2143125"/>
            <a:ext cx="8215312" cy="33623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eaLnBrk="1" hangingPunct="1"/>
            <a:r>
              <a:rPr lang="ru-RU" altLang="ru-RU" sz="4000" b="1"/>
              <a:t>В каком году была опубликована работа «Исследование мировых пространств реактивными приборами»?</a:t>
            </a:r>
            <a:endParaRPr lang="ru-RU" altLang="ru-RU" sz="4000" b="1">
              <a:solidFill>
                <a:srgbClr val="FFFF66"/>
              </a:solidFill>
            </a:endParaRPr>
          </a:p>
        </p:txBody>
      </p:sp>
      <p:sp>
        <p:nvSpPr>
          <p:cNvPr id="23556" name="Text Box 4"/>
          <p:cNvSpPr/>
          <p:nvPr/>
        </p:nvSpPr>
        <p:spPr>
          <a:xfrm>
            <a:off x="838200" y="2286000"/>
            <a:ext cx="7848600" cy="8239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grpSp>
        <p:nvGrpSpPr>
          <p:cNvPr id="23559" name="Скругленный прямоугольник 5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3557" name="Скругленный прямоугольник 5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3558" name="Прямоугольник 23557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Ответ</a:t>
              </a:r>
            </a:p>
          </p:txBody>
        </p:sp>
      </p:grp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4579" name="Rectangle 7"/>
          <p:cNvSpPr>
            <a:spLocks noGrp="1"/>
          </p:cNvSpPr>
          <p:nvPr>
            <p:ph type="title"/>
          </p:nvPr>
        </p:nvSpPr>
        <p:spPr>
          <a:xfrm>
            <a:off x="685800" y="723900"/>
            <a:ext cx="7772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>
                <a:solidFill>
                  <a:schemeClr val="bg1"/>
                </a:solidFill>
              </a:rPr>
              <a:t/>
            </a:r>
            <a:br>
              <a:rPr lang="ru-RU" altLang="ru-RU">
                <a:solidFill>
                  <a:schemeClr val="bg1"/>
                </a:solidFill>
              </a:rPr>
            </a:br>
            <a:r>
              <a:rPr lang="ru-RU" altLang="ru-RU" b="1"/>
              <a:t/>
            </a:r>
            <a:br>
              <a:rPr lang="ru-RU" altLang="ru-RU" b="1"/>
            </a:br>
            <a:endParaRPr lang="ru-RU" altLang="ru-RU">
              <a:solidFill>
                <a:schemeClr val="bg1"/>
              </a:solidFill>
            </a:endParaRPr>
          </a:p>
        </p:txBody>
      </p:sp>
      <p:sp>
        <p:nvSpPr>
          <p:cNvPr id="24580" name="Содержимое 10"/>
          <p:cNvSpPr>
            <a:spLocks noGrp="1"/>
          </p:cNvSpPr>
          <p:nvPr>
            <p:ph sz="quarter" idx="2"/>
          </p:nvPr>
        </p:nvSpPr>
        <p:spPr>
          <a:xfrm>
            <a:off x="428625" y="1214438"/>
            <a:ext cx="8286750" cy="38576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16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16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lvl="0" algn="ctr">
              <a:buNone/>
            </a:pPr>
            <a:r>
              <a:rPr lang="ru-RU" altLang="ru-RU" sz="4000" b="1">
                <a:solidFill>
                  <a:srgbClr val="7030A0"/>
                </a:solidFill>
              </a:rPr>
              <a:t>Работа «Исследование</a:t>
            </a:r>
          </a:p>
          <a:p>
            <a:pPr lvl="0" algn="ctr">
              <a:buNone/>
            </a:pPr>
            <a:r>
              <a:rPr lang="ru-RU" altLang="ru-RU" sz="4000" b="1">
                <a:solidFill>
                  <a:srgbClr val="7030A0"/>
                </a:solidFill>
              </a:rPr>
              <a:t>мировых пространств</a:t>
            </a:r>
          </a:p>
          <a:p>
            <a:pPr lvl="0" algn="ctr">
              <a:buNone/>
            </a:pPr>
            <a:r>
              <a:rPr lang="ru-RU" altLang="ru-RU" sz="4000" b="1">
                <a:solidFill>
                  <a:srgbClr val="7030A0"/>
                </a:solidFill>
              </a:rPr>
              <a:t>реактивными приборами»</a:t>
            </a:r>
          </a:p>
          <a:p>
            <a:pPr lvl="0" algn="ctr">
              <a:buNone/>
            </a:pPr>
            <a:r>
              <a:rPr lang="ru-RU" altLang="ru-RU" sz="4000" b="1">
                <a:solidFill>
                  <a:srgbClr val="7030A0"/>
                </a:solidFill>
              </a:rPr>
              <a:t>была опубликована </a:t>
            </a:r>
          </a:p>
          <a:p>
            <a:pPr lvl="0" algn="ctr">
              <a:buNone/>
            </a:pPr>
            <a:r>
              <a:rPr lang="ru-RU" altLang="ru-RU" sz="4000" b="1">
                <a:solidFill>
                  <a:srgbClr val="7030A0"/>
                </a:solidFill>
              </a:rPr>
              <a:t>в 1903 году</a:t>
            </a:r>
            <a:endParaRPr lang="ru-RU" altLang="ru-RU" sz="4000">
              <a:solidFill>
                <a:srgbClr val="7030A0"/>
              </a:solidFill>
            </a:endParaRPr>
          </a:p>
        </p:txBody>
      </p:sp>
      <p:grpSp>
        <p:nvGrpSpPr>
          <p:cNvPr id="24583" name="Скругленный прямоугольник 7">
            <a:hlinkClick r:id="rId2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4581" name="Скругленный прямоугольник 7">
              <a:hlinkClick r:id="rId2" action="ppaction://hlinksldjump"/>
            </p:cNvPr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4582" name="Прямоугольник 24581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7050" y="4327844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Из истории отечественной космонавтики </a:t>
            </a:r>
            <a:r>
              <a:rPr kumimoji="0" lang="en-US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4</a:t>
            </a: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00 </a:t>
            </a:r>
          </a:p>
        </p:txBody>
      </p:sp>
      <p:sp>
        <p:nvSpPr>
          <p:cNvPr id="25603" name="Text Box 3"/>
          <p:cNvSpPr/>
          <p:nvPr/>
        </p:nvSpPr>
        <p:spPr>
          <a:xfrm>
            <a:off x="685800" y="2952750"/>
            <a:ext cx="7848600" cy="8239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5604" name="Rectangle 7"/>
          <p:cNvSpPr/>
          <p:nvPr/>
        </p:nvSpPr>
        <p:spPr>
          <a:xfrm>
            <a:off x="666750" y="2670175"/>
            <a:ext cx="7905750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>
              <a:solidFill>
                <a:srgbClr val="FFFF66"/>
              </a:solidFill>
            </a:endParaRPr>
          </a:p>
        </p:txBody>
      </p:sp>
      <p:sp>
        <p:nvSpPr>
          <p:cNvPr id="25605" name="Прямоугольник 5"/>
          <p:cNvSpPr/>
          <p:nvPr/>
        </p:nvSpPr>
        <p:spPr>
          <a:xfrm>
            <a:off x="1619672" y="2192338"/>
            <a:ext cx="4896544" cy="25545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 dirty="0"/>
              <a:t>Где приземлился </a:t>
            </a:r>
            <a:endParaRPr lang="ru-RU" altLang="ru-RU" sz="4000" b="1" dirty="0" smtClean="0"/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 dirty="0" smtClean="0"/>
              <a:t>Ю.А. Гагарин </a:t>
            </a:r>
            <a:r>
              <a:rPr lang="ru-RU" altLang="ru-RU" sz="4000" b="1" dirty="0"/>
              <a:t>после окончания первого полёта в космос?</a:t>
            </a:r>
            <a:endParaRPr lang="ru-RU" altLang="ru-RU" sz="4000" b="1" dirty="0">
              <a:solidFill>
                <a:srgbClr val="66FFFF"/>
              </a:solidFill>
            </a:endParaRPr>
          </a:p>
        </p:txBody>
      </p:sp>
      <p:grpSp>
        <p:nvGrpSpPr>
          <p:cNvPr id="25609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5607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5608" name="Прямоугольник 25607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Ответ</a:t>
              </a:r>
            </a:p>
          </p:txBody>
        </p:sp>
      </p:grpSp>
      <p:pic>
        <p:nvPicPr>
          <p:cNvPr id="9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264" y="4226504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6627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6628" name="Rectangle 10"/>
          <p:cNvSpPr/>
          <p:nvPr/>
        </p:nvSpPr>
        <p:spPr>
          <a:xfrm>
            <a:off x="590550" y="846138"/>
            <a:ext cx="8077200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chemeClr val="bg1"/>
              </a:solidFill>
            </a:endParaRPr>
          </a:p>
        </p:txBody>
      </p:sp>
      <p:sp>
        <p:nvSpPr>
          <p:cNvPr id="26629" name="Прямоугольник 6"/>
          <p:cNvSpPr/>
          <p:nvPr/>
        </p:nvSpPr>
        <p:spPr>
          <a:xfrm>
            <a:off x="714375" y="785813"/>
            <a:ext cx="5801841" cy="563231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 b="1" dirty="0" smtClean="0">
              <a:solidFill>
                <a:srgbClr val="7030A0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 dirty="0" smtClean="0">
                <a:solidFill>
                  <a:srgbClr val="7030A0"/>
                </a:solidFill>
              </a:rPr>
              <a:t>Саратовская </a:t>
            </a:r>
            <a:r>
              <a:rPr lang="ru-RU" altLang="ru-RU" sz="4000" b="1" dirty="0">
                <a:solidFill>
                  <a:srgbClr val="7030A0"/>
                </a:solidFill>
              </a:rPr>
              <a:t>область, </a:t>
            </a:r>
            <a:endParaRPr lang="ru-RU" altLang="ru-RU" sz="4000" b="1" dirty="0" smtClean="0">
              <a:solidFill>
                <a:srgbClr val="7030A0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 dirty="0" smtClean="0">
                <a:solidFill>
                  <a:srgbClr val="7030A0"/>
                </a:solidFill>
              </a:rPr>
              <a:t>недалеко </a:t>
            </a:r>
            <a:r>
              <a:rPr lang="ru-RU" altLang="ru-RU" sz="4000" b="1" dirty="0">
                <a:solidFill>
                  <a:srgbClr val="7030A0"/>
                </a:solidFill>
              </a:rPr>
              <a:t>от Энгельса </a:t>
            </a: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 b="1" dirty="0">
              <a:solidFill>
                <a:schemeClr val="accent2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 b="1" dirty="0">
              <a:solidFill>
                <a:schemeClr val="accent2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 b="1" dirty="0">
              <a:solidFill>
                <a:schemeClr val="accent2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 b="1" dirty="0">
              <a:solidFill>
                <a:schemeClr val="accent2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 b="1" dirty="0">
              <a:solidFill>
                <a:schemeClr val="accent2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 b="1" dirty="0">
              <a:solidFill>
                <a:schemeClr val="accent2"/>
              </a:solidFill>
            </a:endParaRPr>
          </a:p>
        </p:txBody>
      </p:sp>
      <p:grpSp>
        <p:nvGrpSpPr>
          <p:cNvPr id="26633" name="Скругленный прямоугольник 8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6631" name="Скругленный прямоугольник 8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6632" name="Прямоугольник 26631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9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5323" y="3717925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Из истории отечественной космонавтики 500</a:t>
            </a:r>
          </a:p>
        </p:txBody>
      </p:sp>
      <p:sp>
        <p:nvSpPr>
          <p:cNvPr id="27651" name="Text Box 3"/>
          <p:cNvSpPr/>
          <p:nvPr/>
        </p:nvSpPr>
        <p:spPr>
          <a:xfrm>
            <a:off x="857250" y="2686050"/>
            <a:ext cx="7620000" cy="8239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7652" name="Rectangle 5"/>
          <p:cNvSpPr/>
          <p:nvPr/>
        </p:nvSpPr>
        <p:spPr>
          <a:xfrm>
            <a:off x="1371600" y="1989138"/>
            <a:ext cx="6457950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>
              <a:solidFill>
                <a:srgbClr val="FFFF66"/>
              </a:solidFill>
            </a:endParaRPr>
          </a:p>
        </p:txBody>
      </p:sp>
      <p:sp>
        <p:nvSpPr>
          <p:cNvPr id="27653" name="Прямоугольник 5"/>
          <p:cNvSpPr/>
          <p:nvPr/>
        </p:nvSpPr>
        <p:spPr>
          <a:xfrm>
            <a:off x="785813" y="2071688"/>
            <a:ext cx="7358062" cy="138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200" b="1" dirty="0"/>
              <a:t>Кто стал первым «космическим туристом»?</a:t>
            </a:r>
          </a:p>
        </p:txBody>
      </p:sp>
      <p:grpSp>
        <p:nvGrpSpPr>
          <p:cNvPr id="27656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7654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7655" name="Прямоугольник 27654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Ответ</a:t>
              </a:r>
            </a:p>
          </p:txBody>
        </p:sp>
      </p:grpSp>
      <p:pic>
        <p:nvPicPr>
          <p:cNvPr id="9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0032" y="3807105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8675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28677" name="Прямоугольник 1"/>
          <p:cNvSpPr/>
          <p:nvPr/>
        </p:nvSpPr>
        <p:spPr>
          <a:xfrm>
            <a:off x="899592" y="2192336"/>
            <a:ext cx="7542212" cy="255454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b="1" dirty="0" err="1">
                <a:solidFill>
                  <a:srgbClr val="7030A0"/>
                </a:solidFill>
              </a:rPr>
              <a:t>Деннис</a:t>
            </a:r>
            <a:r>
              <a:rPr lang="ru-RU" altLang="ru-RU" b="1" dirty="0">
                <a:solidFill>
                  <a:srgbClr val="7030A0"/>
                </a:solidFill>
              </a:rPr>
              <a:t> Энтони Тито — </a:t>
            </a:r>
            <a:endParaRPr lang="ru-RU" altLang="ru-RU" b="1" dirty="0" smtClean="0">
              <a:solidFill>
                <a:srgbClr val="7030A0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b="1" dirty="0" smtClean="0">
                <a:solidFill>
                  <a:srgbClr val="7030A0"/>
                </a:solidFill>
              </a:rPr>
              <a:t>первый </a:t>
            </a:r>
            <a:r>
              <a:rPr lang="ru-RU" altLang="ru-RU" b="1" dirty="0">
                <a:solidFill>
                  <a:srgbClr val="7030A0"/>
                </a:solidFill>
              </a:rPr>
              <a:t>космический турист, американский предприниматель и мультимиллионер итальянского происхождения</a:t>
            </a:r>
          </a:p>
        </p:txBody>
      </p:sp>
      <p:grpSp>
        <p:nvGrpSpPr>
          <p:cNvPr id="28680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28678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28679" name="Прямоугольник 28678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Содержимое 1"/>
          <p:cNvSpPr>
            <a:spLocks noGrp="1"/>
          </p:cNvSpPr>
          <p:nvPr>
            <p:ph/>
          </p:nvPr>
        </p:nvSpPr>
        <p:spPr>
          <a:xfrm>
            <a:off x="787400" y="404813"/>
            <a:ext cx="7772400" cy="8747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>
              <a:buNone/>
            </a:pPr>
            <a:r>
              <a:rPr lang="ru-RU" altLang="ru-RU" sz="4200" b="1">
                <a:solidFill>
                  <a:schemeClr val="accent2"/>
                </a:solidFill>
              </a:rPr>
              <a:t>Кто есть кто? 100</a:t>
            </a:r>
            <a:endParaRPr lang="ru-RU" altLang="ru-RU" sz="5400">
              <a:solidFill>
                <a:schemeClr val="accent2"/>
              </a:solidFill>
            </a:endParaRPr>
          </a:p>
        </p:txBody>
      </p:sp>
      <p:pic>
        <p:nvPicPr>
          <p:cNvPr id="7" name="Picture 4" descr="C:\Documents and Settings\User\Рабочий стол\новая игра\пп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7436" y="1916832"/>
            <a:ext cx="2952328" cy="352812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0723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0724" name="Rectangle 8"/>
          <p:cNvSpPr>
            <a:spLocks noGrp="1"/>
          </p:cNvSpPr>
          <p:nvPr>
            <p:ph type="title"/>
          </p:nvPr>
        </p:nvSpPr>
        <p:spPr>
          <a:xfrm>
            <a:off x="595313" y="2057399"/>
            <a:ext cx="8143875" cy="1011561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>
                <a:solidFill>
                  <a:srgbClr val="7030A0"/>
                </a:solidFill>
              </a:rPr>
              <a:t>Титов Герман Степанович</a:t>
            </a:r>
          </a:p>
        </p:txBody>
      </p:sp>
      <p:grpSp>
        <p:nvGrpSpPr>
          <p:cNvPr id="30728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30726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30727" name="Прямоугольник 30726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3273" y="3495997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xfrm>
            <a:off x="714375" y="571500"/>
            <a:ext cx="7772400" cy="103346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rPr lang="ru-RU" altLang="ru-RU" sz="4200" b="1">
                <a:solidFill>
                  <a:schemeClr val="accent2"/>
                </a:solidFill>
              </a:rPr>
              <a:t>Кто есть кто? 200</a:t>
            </a:r>
          </a:p>
        </p:txBody>
      </p:sp>
      <p:grpSp>
        <p:nvGrpSpPr>
          <p:cNvPr id="31750" name="Скругленный прямоугольник 3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31748" name="Скругленный прямоугольник 3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31749" name="Прямоугольник 31748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Ответ</a:t>
              </a:r>
            </a:p>
          </p:txBody>
        </p:sp>
      </p:grpSp>
      <p:pic>
        <p:nvPicPr>
          <p:cNvPr id="7" name="Picture 9" descr="C:\Documents and Settings\Яночка\Рабочий стол\074f1b6acdc6a447f4d16ea8cb3c34f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9792" y="1698626"/>
            <a:ext cx="3529013" cy="3724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/>
          </p:cNvSpPr>
          <p:nvPr>
            <p:ph type="title"/>
          </p:nvPr>
        </p:nvSpPr>
        <p:spPr>
          <a:xfrm>
            <a:off x="733425" y="1124744"/>
            <a:ext cx="7867650" cy="2304256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 err="1">
                <a:solidFill>
                  <a:srgbClr val="7030A0"/>
                </a:solidFill>
              </a:rPr>
              <a:t>Волынов</a:t>
            </a:r>
            <a:r>
              <a:rPr lang="ru-RU" altLang="ru-RU" sz="4000" b="1" dirty="0">
                <a:solidFill>
                  <a:srgbClr val="7030A0"/>
                </a:solidFill>
              </a:rPr>
              <a:t> Борис Валентинович</a:t>
            </a:r>
          </a:p>
        </p:txBody>
      </p:sp>
      <p:sp>
        <p:nvSpPr>
          <p:cNvPr id="32771" name="Rectangle 4"/>
          <p:cNvSpPr/>
          <p:nvPr/>
        </p:nvSpPr>
        <p:spPr>
          <a:xfrm>
            <a:off x="0" y="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2772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grpSp>
        <p:nvGrpSpPr>
          <p:cNvPr id="32776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32774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32775" name="Прямоугольник 32774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5568" y="3367881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rPr lang="ru-RU" altLang="ru-RU" sz="4200" b="1" dirty="0">
                <a:solidFill>
                  <a:schemeClr val="accent2"/>
                </a:solidFill>
              </a:rPr>
              <a:t>Кто есть кто? 300</a:t>
            </a:r>
          </a:p>
        </p:txBody>
      </p:sp>
      <p:sp>
        <p:nvSpPr>
          <p:cNvPr id="33797" name="Прямоугольник 33796"/>
          <p:cNvSpPr/>
          <p:nvPr/>
        </p:nvSpPr>
        <p:spPr>
          <a:xfrm>
            <a:off x="415603" y="6086476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  <p:pic>
        <p:nvPicPr>
          <p:cNvPr id="7" name="Рисунок 2" descr="C:\Documents and Settings\Яночка\Рабочий стол\0_e868_4df7d1f7_xl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2734469" y="1628800"/>
            <a:ext cx="3675062" cy="429101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4819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4820" name="Rectangle 9"/>
          <p:cNvSpPr>
            <a:spLocks noGrp="1"/>
          </p:cNvSpPr>
          <p:nvPr>
            <p:ph type="title"/>
          </p:nvPr>
        </p:nvSpPr>
        <p:spPr>
          <a:xfrm>
            <a:off x="4071938" y="2071688"/>
            <a:ext cx="4557712" cy="20716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>
                <a:solidFill>
                  <a:srgbClr val="7030A0"/>
                </a:solidFill>
              </a:rPr>
              <a:t>Леонов Алексей Архипович</a:t>
            </a:r>
          </a:p>
        </p:txBody>
      </p:sp>
      <p:grpSp>
        <p:nvGrpSpPr>
          <p:cNvPr id="34824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34822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34823" name="Прямоугольник 34822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548" y="1143000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rPr lang="ru-RU" altLang="ru-RU" sz="4200" b="1">
                <a:solidFill>
                  <a:schemeClr val="accent2"/>
                </a:solidFill>
              </a:rPr>
              <a:t>Кто есть кто? 400</a:t>
            </a:r>
          </a:p>
        </p:txBody>
      </p:sp>
      <p:sp>
        <p:nvSpPr>
          <p:cNvPr id="35845" name="Прямоугольник 35844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  <p:pic>
        <p:nvPicPr>
          <p:cNvPr id="10" name="Скругленный прямоугольник 3">
            <a:hlinkClick r:id="rId3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059832" y="2204864"/>
            <a:ext cx="2880320" cy="2808312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6867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6868" name="Rectangle 7"/>
          <p:cNvSpPr>
            <a:spLocks noGrp="1"/>
          </p:cNvSpPr>
          <p:nvPr>
            <p:ph type="title"/>
          </p:nvPr>
        </p:nvSpPr>
        <p:spPr>
          <a:xfrm>
            <a:off x="1371600" y="1196753"/>
            <a:ext cx="4280520" cy="3168351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>
                <a:solidFill>
                  <a:srgbClr val="7030A0"/>
                </a:solidFill>
              </a:rPr>
              <a:t>Терешкова Валентина Владимировна</a:t>
            </a:r>
          </a:p>
        </p:txBody>
      </p:sp>
      <p:grpSp>
        <p:nvGrpSpPr>
          <p:cNvPr id="36872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36870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36871" name="Прямоугольник 36870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endParaRPr sz="2800" dirty="0">
                <a:solidFill>
                  <a:srgbClr val="002060"/>
                </a:solidFill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457200" y="6062541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 dirty="0">
                <a:solidFill>
                  <a:srgbClr val="002060"/>
                </a:solidFill>
              </a:rPr>
              <a:t>Ответ</a:t>
            </a:r>
          </a:p>
        </p:txBody>
      </p:sp>
      <p:pic>
        <p:nvPicPr>
          <p:cNvPr id="9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6176" y="3584575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rPr lang="ru-RU" altLang="ru-RU" sz="4200" b="1">
                <a:solidFill>
                  <a:schemeClr val="accent2"/>
                </a:solidFill>
              </a:rPr>
              <a:t>Кто есть кто? 500</a:t>
            </a:r>
          </a:p>
        </p:txBody>
      </p:sp>
      <p:sp>
        <p:nvSpPr>
          <p:cNvPr id="37893" name="Прямоугольник 37892"/>
          <p:cNvSpPr/>
          <p:nvPr/>
        </p:nvSpPr>
        <p:spPr>
          <a:xfrm>
            <a:off x="271587" y="5915027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  <p:pic>
        <p:nvPicPr>
          <p:cNvPr id="7" name="Рисунок 2" descr="C:\Documents and Settings\Яночка\Рабочий стол\31-01-11-04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2771800" y="1846263"/>
            <a:ext cx="3286125" cy="39751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8915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38916" name="Rectangle 11"/>
          <p:cNvSpPr>
            <a:spLocks noGrp="1"/>
          </p:cNvSpPr>
          <p:nvPr>
            <p:ph type="title"/>
          </p:nvPr>
        </p:nvSpPr>
        <p:spPr>
          <a:xfrm>
            <a:off x="3248025" y="2565400"/>
            <a:ext cx="5286375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>
                <a:solidFill>
                  <a:srgbClr val="7030A0"/>
                </a:solidFill>
              </a:rPr>
              <a:t>Гагарин Юрий Алексеевич</a:t>
            </a:r>
          </a:p>
        </p:txBody>
      </p:sp>
      <p:grpSp>
        <p:nvGrpSpPr>
          <p:cNvPr id="38920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38918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38919" name="Прямоугольник 38918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548" y="1392237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75" y="285750"/>
            <a:ext cx="7772400" cy="857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Первый полёт в космос 100</a:t>
            </a:r>
          </a:p>
        </p:txBody>
      </p:sp>
      <p:sp>
        <p:nvSpPr>
          <p:cNvPr id="39939" name="Rectangle 11"/>
          <p:cNvSpPr>
            <a:spLocks noGrp="1"/>
          </p:cNvSpPr>
          <p:nvPr>
            <p:ph type="body" idx="1"/>
          </p:nvPr>
        </p:nvSpPr>
        <p:spPr>
          <a:xfrm>
            <a:off x="285750" y="1214438"/>
            <a:ext cx="8750300" cy="19986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 b="1"/>
              <a:t>Когда состоялся первый полёт человека в космос?</a:t>
            </a:r>
          </a:p>
          <a:p>
            <a:pPr lvl="0" algn="ctr" eaLnBrk="1" hangingPunct="1">
              <a:buNone/>
            </a:pPr>
            <a:r>
              <a:rPr lang="ru-RU" altLang="ru-RU" b="1"/>
              <a:t>(дата, месяц, год)</a:t>
            </a:r>
          </a:p>
        </p:txBody>
      </p:sp>
      <p:pic>
        <p:nvPicPr>
          <p:cNvPr id="39940" name="Picture 4" descr="C:\Documents and Settings\Яночка\Рабочий стол\f963003a74e9177fa54d5b8791e4e7b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613" y="3067050"/>
            <a:ext cx="5853112" cy="3078163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9942" name="Прямоугольник 39941"/>
          <p:cNvSpPr/>
          <p:nvPr/>
        </p:nvSpPr>
        <p:spPr>
          <a:xfrm>
            <a:off x="92075" y="6087408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0963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0964" name="Rectangle 6"/>
          <p:cNvSpPr/>
          <p:nvPr/>
        </p:nvSpPr>
        <p:spPr>
          <a:xfrm>
            <a:off x="334963" y="1036638"/>
            <a:ext cx="8456612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0965" name="Rectangle 13"/>
          <p:cNvSpPr>
            <a:spLocks noGrp="1"/>
          </p:cNvSpPr>
          <p:nvPr>
            <p:ph type="title"/>
          </p:nvPr>
        </p:nvSpPr>
        <p:spPr>
          <a:xfrm>
            <a:off x="485774" y="908050"/>
            <a:ext cx="8046665" cy="3429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>
                <a:solidFill>
                  <a:srgbClr val="7030A0"/>
                </a:solidFill>
              </a:rPr>
              <a:t>12 апреля 1961 года</a:t>
            </a:r>
          </a:p>
        </p:txBody>
      </p:sp>
      <p:grpSp>
        <p:nvGrpSpPr>
          <p:cNvPr id="40969" name="Скругленный прямоугольник 7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40967" name="Скругленный прямоугольник 7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40968" name="Прямоугольник 40967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9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6096" y="3830637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477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Первый полёт в космос 200</a:t>
            </a:r>
          </a:p>
        </p:txBody>
      </p:sp>
      <p:sp>
        <p:nvSpPr>
          <p:cNvPr id="41987" name="Rectangle 2"/>
          <p:cNvSpPr>
            <a:spLocks noGrp="1"/>
          </p:cNvSpPr>
          <p:nvPr>
            <p:ph type="body" idx="1"/>
          </p:nvPr>
        </p:nvSpPr>
        <p:spPr>
          <a:xfrm>
            <a:off x="642938" y="2492896"/>
            <a:ext cx="7772400" cy="272204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 sz="4000" b="1" dirty="0"/>
              <a:t>   Назовите фамилию, имя и отчество первого космонавта.</a:t>
            </a:r>
          </a:p>
          <a:p>
            <a:pPr lvl="0" algn="just" eaLnBrk="1" hangingPunct="1">
              <a:buNone/>
            </a:pPr>
            <a:endParaRPr lang="ru-RU" altLang="ru-RU" sz="3600" b="1" dirty="0"/>
          </a:p>
        </p:txBody>
      </p:sp>
      <p:sp>
        <p:nvSpPr>
          <p:cNvPr id="41988" name="Text Box 3"/>
          <p:cNvSpPr/>
          <p:nvPr/>
        </p:nvSpPr>
        <p:spPr>
          <a:xfrm>
            <a:off x="428625" y="2143125"/>
            <a:ext cx="8458200" cy="10779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>
              <a:solidFill>
                <a:srgbClr val="66FFFF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>
              <a:solidFill>
                <a:srgbClr val="66FFFF"/>
              </a:solidFill>
              <a:hlinkClick r:id="rId3"/>
            </a:endParaRPr>
          </a:p>
        </p:txBody>
      </p:sp>
      <p:sp>
        <p:nvSpPr>
          <p:cNvPr id="41991" name="Прямоугольник 41990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3011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3012" name="Rectangle 6"/>
          <p:cNvSpPr/>
          <p:nvPr/>
        </p:nvSpPr>
        <p:spPr>
          <a:xfrm>
            <a:off x="3643313" y="2071688"/>
            <a:ext cx="4643437" cy="1323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>
                <a:solidFill>
                  <a:srgbClr val="7030A0"/>
                </a:solidFill>
              </a:rPr>
              <a:t>Гагарин </a:t>
            </a: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>
                <a:solidFill>
                  <a:srgbClr val="7030A0"/>
                </a:solidFill>
              </a:rPr>
              <a:t>Юрий Алексеевич</a:t>
            </a:r>
          </a:p>
        </p:txBody>
      </p:sp>
      <p:grpSp>
        <p:nvGrpSpPr>
          <p:cNvPr id="43016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43014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43015" name="Прямоугольник 43014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600" y="1895474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38" y="285750"/>
            <a:ext cx="7772400" cy="1000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Первый полёт в космос 300</a:t>
            </a:r>
          </a:p>
        </p:txBody>
      </p:sp>
      <p:sp>
        <p:nvSpPr>
          <p:cNvPr id="44035" name="Подзаголовок 6"/>
          <p:cNvSpPr>
            <a:spLocks noGrp="1"/>
          </p:cNvSpPr>
          <p:nvPr>
            <p:ph type="subTitle" idx="1"/>
          </p:nvPr>
        </p:nvSpPr>
        <p:spPr>
          <a:xfrm>
            <a:off x="428625" y="1428750"/>
            <a:ext cx="4503738" cy="47148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/>
            <a:r>
              <a:rPr lang="ru-RU" altLang="ru-RU" b="1"/>
              <a:t>Название космического корабля, на котором </a:t>
            </a:r>
          </a:p>
          <a:p>
            <a:pPr marL="0" lvl="0" indent="0"/>
            <a:r>
              <a:rPr lang="ru-RU" altLang="ru-RU" b="1"/>
              <a:t>состоялся первый полёт</a:t>
            </a:r>
          </a:p>
          <a:p>
            <a:pPr marL="0" lvl="0" indent="0"/>
            <a:r>
              <a:rPr lang="ru-RU" altLang="ru-RU" b="1"/>
              <a:t>человека в </a:t>
            </a:r>
          </a:p>
          <a:p>
            <a:pPr marL="0" lvl="0" indent="0"/>
            <a:r>
              <a:rPr lang="ru-RU" altLang="ru-RU" b="1"/>
              <a:t>космос.</a:t>
            </a:r>
          </a:p>
        </p:txBody>
      </p:sp>
      <p:sp>
        <p:nvSpPr>
          <p:cNvPr id="44036" name="Text Box 3"/>
          <p:cNvSpPr/>
          <p:nvPr/>
        </p:nvSpPr>
        <p:spPr>
          <a:xfrm>
            <a:off x="819150" y="1071563"/>
            <a:ext cx="7620000" cy="7699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400">
              <a:solidFill>
                <a:srgbClr val="66FFFF"/>
              </a:solidFill>
            </a:endParaRPr>
          </a:p>
        </p:txBody>
      </p:sp>
      <p:pic>
        <p:nvPicPr>
          <p:cNvPr id="44037" name="Picture 5" descr="C:\Documents and Settings\Яночка\Рабочий стол\0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5813" y="2792413"/>
            <a:ext cx="4322762" cy="351631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44039" name="Прямоугольник 44038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5059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5060" name="AutoShape 8"/>
          <p:cNvSpPr/>
          <p:nvPr/>
        </p:nvSpPr>
        <p:spPr>
          <a:xfrm flipH="1">
            <a:off x="2146300" y="2019300"/>
            <a:ext cx="596900" cy="355600"/>
          </a:xfrm>
          <a:prstGeom prst="wedgeEllipseCallout">
            <a:avLst>
              <a:gd name="adj1" fmla="val -47875"/>
              <a:gd name="adj2" fmla="val 53569"/>
            </a:avLst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5061" name="AutoShape 9"/>
          <p:cNvSpPr/>
          <p:nvPr/>
        </p:nvSpPr>
        <p:spPr>
          <a:xfrm>
            <a:off x="1333500" y="2019300"/>
            <a:ext cx="914400" cy="609600"/>
          </a:xfrm>
          <a:prstGeom prst="wedgeEllipseCallout">
            <a:avLst>
              <a:gd name="adj1" fmla="val 183333"/>
              <a:gd name="adj2" fmla="val 51301"/>
            </a:avLst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5062" name="AutoShape 10"/>
          <p:cNvSpPr/>
          <p:nvPr/>
        </p:nvSpPr>
        <p:spPr>
          <a:xfrm>
            <a:off x="3200400" y="2457450"/>
            <a:ext cx="914400" cy="914400"/>
          </a:xfrm>
          <a:prstGeom prst="star8">
            <a:avLst>
              <a:gd name="adj" fmla="val 38426"/>
            </a:avLst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cxnSp>
        <p:nvCxnSpPr>
          <p:cNvPr id="45063" name="Line 13"/>
          <p:cNvCxnSpPr/>
          <p:nvPr/>
        </p:nvCxnSpPr>
        <p:spPr>
          <a:xfrm>
            <a:off x="2647950" y="1924050"/>
            <a:ext cx="857250" cy="476250"/>
          </a:xfrm>
          <a:prstGeom prst="line">
            <a:avLst/>
          </a:prstGeom>
          <a:noFill/>
          <a:ln>
            <a:noFill/>
            <a:miter lim="800000"/>
            <a:tailEnd type="triangle"/>
          </a:ln>
        </p:spPr>
      </p:cxnSp>
      <p:cxnSp>
        <p:nvCxnSpPr>
          <p:cNvPr id="45064" name="Line 14"/>
          <p:cNvCxnSpPr/>
          <p:nvPr/>
        </p:nvCxnSpPr>
        <p:spPr>
          <a:xfrm>
            <a:off x="2590800" y="4400550"/>
            <a:ext cx="685800" cy="381000"/>
          </a:xfrm>
          <a:prstGeom prst="line">
            <a:avLst/>
          </a:prstGeom>
          <a:noFill/>
          <a:ln>
            <a:noFill/>
            <a:miter lim="800000"/>
            <a:tailEnd type="triangle"/>
          </a:ln>
        </p:spPr>
      </p:cxnSp>
      <p:cxnSp>
        <p:nvCxnSpPr>
          <p:cNvPr id="45065" name="Line 15"/>
          <p:cNvCxnSpPr/>
          <p:nvPr/>
        </p:nvCxnSpPr>
        <p:spPr>
          <a:xfrm flipH="1">
            <a:off x="6000750" y="2171700"/>
            <a:ext cx="914400" cy="514350"/>
          </a:xfrm>
          <a:prstGeom prst="line">
            <a:avLst/>
          </a:prstGeom>
          <a:noFill/>
          <a:ln>
            <a:noFill/>
            <a:miter lim="800000"/>
            <a:tailEnd type="triangle"/>
          </a:ln>
        </p:spPr>
      </p:cxnSp>
      <p:cxnSp>
        <p:nvCxnSpPr>
          <p:cNvPr id="45066" name="Line 16"/>
          <p:cNvCxnSpPr/>
          <p:nvPr/>
        </p:nvCxnSpPr>
        <p:spPr>
          <a:xfrm flipH="1">
            <a:off x="4648200" y="4038600"/>
            <a:ext cx="933450" cy="533400"/>
          </a:xfrm>
          <a:prstGeom prst="line">
            <a:avLst/>
          </a:prstGeom>
          <a:noFill/>
          <a:ln>
            <a:noFill/>
            <a:miter lim="800000"/>
            <a:tailEnd type="triangle"/>
          </a:ln>
        </p:spPr>
      </p:cxnSp>
      <p:cxnSp>
        <p:nvCxnSpPr>
          <p:cNvPr id="45067" name="Line 17"/>
          <p:cNvCxnSpPr/>
          <p:nvPr/>
        </p:nvCxnSpPr>
        <p:spPr>
          <a:xfrm flipH="1">
            <a:off x="6648450" y="3543300"/>
            <a:ext cx="723900" cy="266700"/>
          </a:xfrm>
          <a:prstGeom prst="line">
            <a:avLst/>
          </a:prstGeom>
          <a:noFill/>
          <a:ln>
            <a:noFill/>
            <a:miter lim="800000"/>
            <a:tailEnd type="triangle"/>
          </a:ln>
        </p:spPr>
      </p:cxnSp>
      <p:sp>
        <p:nvSpPr>
          <p:cNvPr id="45068" name="Text Box 18"/>
          <p:cNvSpPr/>
          <p:nvPr/>
        </p:nvSpPr>
        <p:spPr>
          <a:xfrm>
            <a:off x="3152775" y="1922463"/>
            <a:ext cx="184150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5000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5069" name="AutoShape 26"/>
          <p:cNvSpPr/>
          <p:nvPr/>
        </p:nvSpPr>
        <p:spPr>
          <a:xfrm>
            <a:off x="7867650" y="1390650"/>
            <a:ext cx="698500" cy="679450"/>
          </a:xfrm>
          <a:prstGeom prst="wedgeEllipseCallout">
            <a:avLst>
              <a:gd name="adj1" fmla="val -294546"/>
              <a:gd name="adj2" fmla="val 108644"/>
            </a:avLst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/>
          </a:p>
        </p:txBody>
      </p:sp>
      <p:sp>
        <p:nvSpPr>
          <p:cNvPr id="45070" name="Rectangle 29"/>
          <p:cNvSpPr/>
          <p:nvPr/>
        </p:nvSpPr>
        <p:spPr>
          <a:xfrm>
            <a:off x="592138" y="2143125"/>
            <a:ext cx="4989512" cy="1323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ru-RU" altLang="ru-RU" sz="4000" b="1" dirty="0">
              <a:solidFill>
                <a:schemeClr val="accent2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 dirty="0">
                <a:solidFill>
                  <a:srgbClr val="7030A0"/>
                </a:solidFill>
              </a:rPr>
              <a:t>Восток</a:t>
            </a:r>
          </a:p>
        </p:txBody>
      </p:sp>
      <p:grpSp>
        <p:nvGrpSpPr>
          <p:cNvPr id="45074" name="Скругленный прямоугольник 1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45072" name="Скругленный прямоугольник 1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45073" name="Прямоугольник 45072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1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6400" y="3214687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88" y="500063"/>
            <a:ext cx="7772400" cy="9286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Первый полёт в космос 400</a:t>
            </a:r>
          </a:p>
        </p:txBody>
      </p:sp>
      <p:sp>
        <p:nvSpPr>
          <p:cNvPr id="46083" name="Rectangle 13"/>
          <p:cNvSpPr>
            <a:spLocks noGrp="1"/>
          </p:cNvSpPr>
          <p:nvPr>
            <p:ph type="body" sz="half" idx="1"/>
          </p:nvPr>
        </p:nvSpPr>
        <p:spPr>
          <a:xfrm>
            <a:off x="857250" y="2708920"/>
            <a:ext cx="7562850" cy="179164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lvl="0" algn="ctr" eaLnBrk="1" hangingPunct="1">
              <a:buNone/>
            </a:pPr>
            <a:r>
              <a:rPr lang="ru-RU" altLang="ru-RU" sz="4000" b="1" dirty="0">
                <a:solidFill>
                  <a:schemeClr val="tx2"/>
                </a:solidFill>
              </a:rPr>
              <a:t>   Сколько минут длился первый полёт?</a:t>
            </a:r>
          </a:p>
        </p:txBody>
      </p:sp>
      <p:sp>
        <p:nvSpPr>
          <p:cNvPr id="46086" name="Прямоугольник 46085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7107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7108" name="Rectangle 10"/>
          <p:cNvSpPr>
            <a:spLocks noGrp="1"/>
          </p:cNvSpPr>
          <p:nvPr>
            <p:ph type="title"/>
          </p:nvPr>
        </p:nvSpPr>
        <p:spPr>
          <a:xfrm>
            <a:off x="2771800" y="981075"/>
            <a:ext cx="3268638" cy="24288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>
                <a:solidFill>
                  <a:srgbClr val="7030A0"/>
                </a:solidFill>
              </a:rPr>
              <a:t/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/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>108 минут</a:t>
            </a:r>
          </a:p>
        </p:txBody>
      </p:sp>
      <p:grpSp>
        <p:nvGrpSpPr>
          <p:cNvPr id="47112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47110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47111" name="Прямоугольник 47110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9074" y="3496787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7477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Первый полёт в космос 500</a:t>
            </a:r>
          </a:p>
        </p:txBody>
      </p:sp>
      <p:sp>
        <p:nvSpPr>
          <p:cNvPr id="48131" name="Rectangle 5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86750" cy="18684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 sz="4000" b="1">
                <a:solidFill>
                  <a:schemeClr val="tx2"/>
                </a:solidFill>
              </a:rPr>
              <a:t>Какие звания были присвоены первому космонавту после полёта в космос?</a:t>
            </a:r>
          </a:p>
          <a:p>
            <a:pPr lvl="0" algn="ctr" eaLnBrk="1" hangingPunct="1">
              <a:buNone/>
            </a:pPr>
            <a:endParaRPr lang="ru-RU" altLang="ru-RU" b="1" i="1">
              <a:solidFill>
                <a:schemeClr val="tx2"/>
              </a:solidFill>
            </a:endParaRPr>
          </a:p>
        </p:txBody>
      </p:sp>
      <p:sp>
        <p:nvSpPr>
          <p:cNvPr id="48132" name="Rectangle 2"/>
          <p:cNvSpPr/>
          <p:nvPr/>
        </p:nvSpPr>
        <p:spPr>
          <a:xfrm>
            <a:off x="1209675" y="2001838"/>
            <a:ext cx="6726238" cy="14319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just" eaLnBrk="1" hangingPunct="1">
              <a:spcBef>
                <a:spcPct val="0"/>
              </a:spcBef>
              <a:buNone/>
            </a:pPr>
            <a:endParaRPr lang="ru-RU" altLang="ru-RU" sz="4400">
              <a:solidFill>
                <a:srgbClr val="66FFFF"/>
              </a:solidFill>
            </a:endParaRPr>
          </a:p>
          <a:p>
            <a:pPr marL="0" lvl="0" indent="0" algn="just">
              <a:spcBef>
                <a:spcPct val="0"/>
              </a:spcBef>
              <a:buNone/>
            </a:pPr>
            <a:endParaRPr lang="ru-RU" altLang="ru-RU" sz="4400"/>
          </a:p>
        </p:txBody>
      </p:sp>
      <p:sp>
        <p:nvSpPr>
          <p:cNvPr id="48134" name="Прямоугольник 48133"/>
          <p:cNvSpPr/>
          <p:nvPr/>
        </p:nvSpPr>
        <p:spPr>
          <a:xfrm>
            <a:off x="396875" y="6143628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  <p:sp>
        <p:nvSpPr>
          <p:cNvPr id="48136" name="AutoShape 10"/>
          <p:cNvSpPr>
            <a:spLocks noChangeAspect="1"/>
          </p:cNvSpPr>
          <p:nvPr/>
        </p:nvSpPr>
        <p:spPr>
          <a:xfrm>
            <a:off x="152400" y="-3651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pic>
        <p:nvPicPr>
          <p:cNvPr id="48137" name="Picture 4" descr="C:\Documents and Settings\Яночка\Рабочий стол\f963003a74e9177fa54d5b8791e4e7b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3173413"/>
            <a:ext cx="5467350" cy="28765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9155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49156" name="Rectangle 6"/>
          <p:cNvSpPr/>
          <p:nvPr/>
        </p:nvSpPr>
        <p:spPr>
          <a:xfrm>
            <a:off x="3716338" y="2982913"/>
            <a:ext cx="4722812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just" eaLnBrk="1" hangingPunct="1">
              <a:spcBef>
                <a:spcPct val="0"/>
              </a:spcBef>
              <a:buNone/>
            </a:pPr>
            <a:endParaRPr lang="ru-RU" altLang="ru-RU" sz="2000">
              <a:solidFill>
                <a:srgbClr val="66FFFF"/>
              </a:solidFill>
            </a:endParaRPr>
          </a:p>
        </p:txBody>
      </p:sp>
      <p:sp>
        <p:nvSpPr>
          <p:cNvPr id="49157" name="Заголовок 8"/>
          <p:cNvSpPr>
            <a:spLocks noGrp="1"/>
          </p:cNvSpPr>
          <p:nvPr>
            <p:ph type="title"/>
          </p:nvPr>
        </p:nvSpPr>
        <p:spPr>
          <a:xfrm>
            <a:off x="2051050" y="2133600"/>
            <a:ext cx="5041900" cy="84931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rPr lang="ru-RU" altLang="ru-RU" sz="4000" b="1">
                <a:solidFill>
                  <a:srgbClr val="7030A0"/>
                </a:solidFill>
              </a:rPr>
              <a:t>«Герой Советского Союза» и </a:t>
            </a:r>
            <a:br>
              <a:rPr lang="ru-RU" altLang="ru-RU" sz="4000" b="1">
                <a:solidFill>
                  <a:srgbClr val="7030A0"/>
                </a:solidFill>
              </a:rPr>
            </a:br>
            <a:r>
              <a:rPr lang="ru-RU" altLang="ru-RU" sz="4000" b="1">
                <a:solidFill>
                  <a:srgbClr val="7030A0"/>
                </a:solidFill>
              </a:rPr>
              <a:t>«Лётчик-космонавт СССР»</a:t>
            </a:r>
          </a:p>
        </p:txBody>
      </p:sp>
      <p:grpSp>
        <p:nvGrpSpPr>
          <p:cNvPr id="49160" name="Скругленный прямоугольник 7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49158" name="Скругленный прямоугольник 7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49159" name="Прямоугольник 49158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9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7744" y="3694874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38" y="285750"/>
            <a:ext cx="7772400" cy="1000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Космос в отечественной поэзии 100</a:t>
            </a:r>
          </a:p>
        </p:txBody>
      </p:sp>
      <p:sp>
        <p:nvSpPr>
          <p:cNvPr id="50179" name="Подзаголовок 6"/>
          <p:cNvSpPr>
            <a:spLocks noGrp="1"/>
          </p:cNvSpPr>
          <p:nvPr>
            <p:ph type="subTitle" idx="1"/>
          </p:nvPr>
        </p:nvSpPr>
        <p:spPr>
          <a:xfrm>
            <a:off x="714375" y="2708919"/>
            <a:ext cx="7500938" cy="172020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/>
            <a:r>
              <a:rPr lang="ru-RU" altLang="ru-RU" sz="4000" b="1" dirty="0"/>
              <a:t>Автор стихотворения </a:t>
            </a:r>
          </a:p>
          <a:p>
            <a:pPr marL="0" lvl="0" indent="0"/>
            <a:r>
              <a:rPr lang="ru-RU" altLang="ru-RU" sz="4000" b="1" dirty="0"/>
              <a:t>«Памяти Гагарина»</a:t>
            </a:r>
          </a:p>
          <a:p>
            <a:pPr marL="0" lvl="0" indent="0"/>
            <a:endParaRPr lang="ru-RU" altLang="ru-RU" sz="4000" b="1" dirty="0"/>
          </a:p>
        </p:txBody>
      </p:sp>
      <p:sp>
        <p:nvSpPr>
          <p:cNvPr id="50180" name="Text Box 3"/>
          <p:cNvSpPr/>
          <p:nvPr/>
        </p:nvSpPr>
        <p:spPr>
          <a:xfrm>
            <a:off x="628650" y="704850"/>
            <a:ext cx="76200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3600">
              <a:solidFill>
                <a:srgbClr val="66FFFF"/>
              </a:solidFill>
            </a:endParaRPr>
          </a:p>
        </p:txBody>
      </p:sp>
      <p:sp>
        <p:nvSpPr>
          <p:cNvPr id="50182" name="Прямоугольник 50181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1203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1204" name="Rectangle 11"/>
          <p:cNvSpPr>
            <a:spLocks noGrp="1"/>
          </p:cNvSpPr>
          <p:nvPr>
            <p:ph type="title"/>
          </p:nvPr>
        </p:nvSpPr>
        <p:spPr>
          <a:xfrm>
            <a:off x="900112" y="1916113"/>
            <a:ext cx="6984255" cy="1368871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>
                <a:solidFill>
                  <a:srgbClr val="7030A0"/>
                </a:solidFill>
                <a:ea typeface="Times New Roman" pitchFamily="18" charset="0"/>
              </a:rPr>
              <a:t>А.Т. Твардовский</a:t>
            </a:r>
            <a:endParaRPr lang="he-IL" altLang="ru-RU" sz="4000" b="1" dirty="0">
              <a:solidFill>
                <a:srgbClr val="7030A0"/>
              </a:solidFill>
              <a:ea typeface="Times New Roman" panose="02020603050405020304" pitchFamily="18" charset="0"/>
            </a:endParaRPr>
          </a:p>
        </p:txBody>
      </p:sp>
      <p:grpSp>
        <p:nvGrpSpPr>
          <p:cNvPr id="51207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51205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51206" name="Прямоугольник 51205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1473" y="3666612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38" y="428625"/>
            <a:ext cx="7772400" cy="14700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Космос в отечественной поэзии 200</a:t>
            </a:r>
          </a:p>
        </p:txBody>
      </p:sp>
      <p:sp>
        <p:nvSpPr>
          <p:cNvPr id="5222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785813" y="2708920"/>
            <a:ext cx="4074219" cy="292988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/>
            <a:r>
              <a:rPr lang="ru-RU" altLang="ru-RU" sz="4000" b="1" dirty="0"/>
              <a:t>Стихотворение К. Симонова о Ю.А. Гагарине</a:t>
            </a:r>
          </a:p>
        </p:txBody>
      </p:sp>
      <p:sp>
        <p:nvSpPr>
          <p:cNvPr id="52229" name="Прямоугольник 52228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  <p:pic>
        <p:nvPicPr>
          <p:cNvPr id="5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152" y="3647512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3251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3252" name="Rectangle 10"/>
          <p:cNvSpPr>
            <a:spLocks noGrp="1"/>
          </p:cNvSpPr>
          <p:nvPr>
            <p:ph type="title"/>
          </p:nvPr>
        </p:nvSpPr>
        <p:spPr>
          <a:xfrm>
            <a:off x="1835697" y="857250"/>
            <a:ext cx="4320479" cy="444341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>
                <a:solidFill>
                  <a:srgbClr val="7030A0"/>
                </a:solidFill>
              </a:rPr>
              <a:t>«Самый первый»</a:t>
            </a:r>
          </a:p>
        </p:txBody>
      </p:sp>
      <p:grpSp>
        <p:nvGrpSpPr>
          <p:cNvPr id="53255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53253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53254" name="Прямоугольник 53253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1473" y="3678238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285750"/>
            <a:ext cx="7772400" cy="1127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/>
            </a:r>
            <a:b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</a:b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Космос в отечественной поэзии 300</a:t>
            </a:r>
          </a:p>
        </p:txBody>
      </p:sp>
      <p:sp>
        <p:nvSpPr>
          <p:cNvPr id="54275" name="Подзаголовок 6"/>
          <p:cNvSpPr>
            <a:spLocks noGrp="1"/>
          </p:cNvSpPr>
          <p:nvPr>
            <p:ph type="subTitle" idx="1"/>
          </p:nvPr>
        </p:nvSpPr>
        <p:spPr>
          <a:xfrm>
            <a:off x="500063" y="2303463"/>
            <a:ext cx="8072437" cy="333533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l"/>
            <a:r>
              <a:rPr lang="ru-RU" altLang="ru-RU" sz="4000" b="1"/>
              <a:t>Советский и российский композитор (женщина), посвятившая памяти Ю.А. Гагарина</a:t>
            </a:r>
          </a:p>
          <a:p>
            <a:pPr marL="0" lvl="0" indent="0" algn="l"/>
            <a:r>
              <a:rPr lang="ru-RU" altLang="ru-RU" sz="4000" b="1"/>
              <a:t>цикл «Созвездие»</a:t>
            </a:r>
          </a:p>
        </p:txBody>
      </p:sp>
      <p:sp>
        <p:nvSpPr>
          <p:cNvPr id="54276" name="Text Box 3"/>
          <p:cNvSpPr/>
          <p:nvPr/>
        </p:nvSpPr>
        <p:spPr>
          <a:xfrm>
            <a:off x="0" y="1657350"/>
            <a:ext cx="9144000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just" eaLnBrk="1" hangingPunct="1">
              <a:buSzPct val="90000"/>
              <a:buNone/>
            </a:pPr>
            <a:endParaRPr lang="ru-RU" altLang="ru-RU" sz="3600">
              <a:solidFill>
                <a:schemeClr val="bg1"/>
              </a:solidFill>
            </a:endParaRPr>
          </a:p>
        </p:txBody>
      </p:sp>
      <p:sp>
        <p:nvSpPr>
          <p:cNvPr id="54278" name="Прямоугольник 54277"/>
          <p:cNvSpPr/>
          <p:nvPr/>
        </p:nvSpPr>
        <p:spPr>
          <a:xfrm>
            <a:off x="457200" y="6049964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5299" name="Rectangle 5">
            <a:hlinkClick r:id="rId3" action="ppaction://hlinksldjump"/>
          </p:cNvPr>
          <p:cNvSpPr/>
          <p:nvPr/>
        </p:nvSpPr>
        <p:spPr>
          <a:xfrm>
            <a:off x="135255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5300" name="Rectangle 6"/>
          <p:cNvSpPr>
            <a:spLocks noGrp="1"/>
          </p:cNvSpPr>
          <p:nvPr>
            <p:ph type="title"/>
          </p:nvPr>
        </p:nvSpPr>
        <p:spPr>
          <a:xfrm>
            <a:off x="928688" y="1143000"/>
            <a:ext cx="5587528" cy="164306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>
                <a:solidFill>
                  <a:srgbClr val="7030A0"/>
                </a:solidFill>
              </a:rPr>
              <a:t/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/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>              Александра</a:t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>               Пахмутова</a:t>
            </a:r>
          </a:p>
        </p:txBody>
      </p:sp>
      <p:grpSp>
        <p:nvGrpSpPr>
          <p:cNvPr id="55303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55301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55302" name="Прямоугольник 55301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5813" y="428625"/>
            <a:ext cx="77724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Космос в отечественной поэзии 400</a:t>
            </a:r>
          </a:p>
        </p:txBody>
      </p:sp>
      <p:sp>
        <p:nvSpPr>
          <p:cNvPr id="56323" name="Подзаголовок 7"/>
          <p:cNvSpPr>
            <a:spLocks noGrp="1"/>
          </p:cNvSpPr>
          <p:nvPr>
            <p:ph type="subTitle" idx="1"/>
          </p:nvPr>
        </p:nvSpPr>
        <p:spPr>
          <a:xfrm>
            <a:off x="785813" y="2636912"/>
            <a:ext cx="7500937" cy="30018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/>
            <a:r>
              <a:rPr lang="ru-RU" altLang="ru-RU" sz="4000" b="1" dirty="0">
                <a:solidFill>
                  <a:schemeClr val="tx2"/>
                </a:solidFill>
              </a:rPr>
              <a:t>Песня в исполнении </a:t>
            </a:r>
          </a:p>
          <a:p>
            <a:pPr marL="0" lvl="0" indent="0"/>
            <a:r>
              <a:rPr lang="ru-RU" altLang="ru-RU" sz="4000" b="1" dirty="0">
                <a:solidFill>
                  <a:schemeClr val="tx2"/>
                </a:solidFill>
              </a:rPr>
              <a:t>Анны Герман </a:t>
            </a:r>
            <a:endParaRPr lang="ru-RU" altLang="ru-RU" sz="4000" b="1" dirty="0" smtClean="0">
              <a:solidFill>
                <a:schemeClr val="tx2"/>
              </a:solidFill>
            </a:endParaRPr>
          </a:p>
          <a:p>
            <a:pPr marL="0" lvl="0" indent="0"/>
            <a:r>
              <a:rPr lang="ru-RU" altLang="ru-RU" sz="4000" b="1" dirty="0" smtClean="0">
                <a:solidFill>
                  <a:schemeClr val="tx2"/>
                </a:solidFill>
              </a:rPr>
              <a:t>о </a:t>
            </a:r>
            <a:r>
              <a:rPr lang="ru-RU" altLang="ru-RU" sz="4000" b="1" dirty="0">
                <a:solidFill>
                  <a:schemeClr val="tx2"/>
                </a:solidFill>
              </a:rPr>
              <a:t>космосе </a:t>
            </a:r>
          </a:p>
        </p:txBody>
      </p:sp>
      <p:sp>
        <p:nvSpPr>
          <p:cNvPr id="56324" name="Text Box 3"/>
          <p:cNvSpPr/>
          <p:nvPr/>
        </p:nvSpPr>
        <p:spPr>
          <a:xfrm>
            <a:off x="742950" y="2205038"/>
            <a:ext cx="7620000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3600">
              <a:solidFill>
                <a:srgbClr val="66FFFF"/>
              </a:solidFill>
            </a:endParaRPr>
          </a:p>
        </p:txBody>
      </p:sp>
      <p:sp>
        <p:nvSpPr>
          <p:cNvPr id="56325" name="Rectangle 7"/>
          <p:cNvSpPr/>
          <p:nvPr/>
        </p:nvSpPr>
        <p:spPr>
          <a:xfrm>
            <a:off x="642938" y="571500"/>
            <a:ext cx="8086725" cy="8239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buSzPct val="90000"/>
              <a:buNone/>
            </a:pPr>
            <a:endParaRPr lang="ru-RU" altLang="ru-RU" sz="4800">
              <a:solidFill>
                <a:schemeClr val="bg1"/>
              </a:solidFill>
            </a:endParaRPr>
          </a:p>
        </p:txBody>
      </p:sp>
      <p:sp>
        <p:nvSpPr>
          <p:cNvPr id="56327" name="Прямоугольник 56326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7347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7348" name="Rectangle 7"/>
          <p:cNvSpPr/>
          <p:nvPr/>
        </p:nvSpPr>
        <p:spPr>
          <a:xfrm>
            <a:off x="465138" y="487363"/>
            <a:ext cx="8291512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>
              <a:solidFill>
                <a:schemeClr val="bg1"/>
              </a:solidFill>
            </a:endParaRPr>
          </a:p>
        </p:txBody>
      </p:sp>
      <p:sp>
        <p:nvSpPr>
          <p:cNvPr id="57349" name="Заголовок 7"/>
          <p:cNvSpPr>
            <a:spLocks noGrp="1"/>
          </p:cNvSpPr>
          <p:nvPr>
            <p:ph type="title"/>
          </p:nvPr>
        </p:nvSpPr>
        <p:spPr>
          <a:xfrm>
            <a:off x="1979712" y="642938"/>
            <a:ext cx="5112568" cy="26431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rPr lang="ru-RU" altLang="ru-RU" sz="4000" b="1" dirty="0">
                <a:solidFill>
                  <a:srgbClr val="7030A0"/>
                </a:solidFill>
              </a:rPr>
              <a:t/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/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>«Нежность»</a:t>
            </a:r>
          </a:p>
        </p:txBody>
      </p:sp>
      <p:grpSp>
        <p:nvGrpSpPr>
          <p:cNvPr id="57352" name="Скругленный прямоугольник 7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57350" name="Скругленный прямоугольник 7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57351" name="Прямоугольник 57350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9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8104" y="3481589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38" y="357188"/>
            <a:ext cx="7772400" cy="9286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Космос в отечественной поэзии 500</a:t>
            </a:r>
          </a:p>
        </p:txBody>
      </p:sp>
      <p:sp>
        <p:nvSpPr>
          <p:cNvPr id="58371" name="Подзаголовок 6"/>
          <p:cNvSpPr>
            <a:spLocks noGrp="1"/>
          </p:cNvSpPr>
          <p:nvPr>
            <p:ph type="subTitle" idx="1"/>
          </p:nvPr>
        </p:nvSpPr>
        <p:spPr>
          <a:xfrm>
            <a:off x="357188" y="2276872"/>
            <a:ext cx="8072437" cy="2952353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/>
            <a:r>
              <a:rPr lang="ru-RU" altLang="ru-RU" sz="4000" b="1" dirty="0">
                <a:solidFill>
                  <a:schemeClr val="tx2"/>
                </a:solidFill>
              </a:rPr>
              <a:t>Назовите союз композитора и поэта (супруги), создавших цикл о Гагарине </a:t>
            </a:r>
          </a:p>
          <a:p>
            <a:pPr marL="0" lvl="0" indent="0"/>
            <a:r>
              <a:rPr lang="ru-RU" altLang="ru-RU" sz="4000" b="1" dirty="0">
                <a:solidFill>
                  <a:schemeClr val="tx2"/>
                </a:solidFill>
              </a:rPr>
              <a:t>«Созвездье Гагарина»</a:t>
            </a:r>
          </a:p>
        </p:txBody>
      </p:sp>
      <p:sp>
        <p:nvSpPr>
          <p:cNvPr id="58372" name="Text Box 3"/>
          <p:cNvSpPr/>
          <p:nvPr/>
        </p:nvSpPr>
        <p:spPr>
          <a:xfrm>
            <a:off x="838200" y="1752600"/>
            <a:ext cx="76200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3600">
              <a:solidFill>
                <a:srgbClr val="66FFFF"/>
              </a:solidFill>
            </a:endParaRPr>
          </a:p>
        </p:txBody>
      </p:sp>
      <p:sp>
        <p:nvSpPr>
          <p:cNvPr id="58374" name="Прямоугольник 58373"/>
          <p:cNvSpPr/>
          <p:nvPr/>
        </p:nvSpPr>
        <p:spPr>
          <a:xfrm>
            <a:off x="449263" y="5875339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9395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59396" name="Rectangle 8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effectLst/>
                <a:latin typeface="Times New Roman" pitchFamily="18" charset="0"/>
              </a:defRPr>
            </a:lvl1pPr>
          </a:lstStyle>
          <a:p>
            <a:pPr lvl="0" eaLnBrk="1" hangingPunct="1"/>
            <a:r>
              <a:rPr lang="ru-RU" altLang="ru-RU" sz="4000">
                <a:solidFill>
                  <a:schemeClr val="bg1"/>
                </a:solidFill>
              </a:rPr>
              <a:t/>
            </a:r>
            <a:br>
              <a:rPr lang="ru-RU" altLang="ru-RU" sz="4000">
                <a:solidFill>
                  <a:schemeClr val="bg1"/>
                </a:solidFill>
              </a:rPr>
            </a:br>
            <a:endParaRPr lang="ru-RU" altLang="ru-RU" sz="4000">
              <a:solidFill>
                <a:schemeClr val="bg1"/>
              </a:solidFill>
            </a:endParaRPr>
          </a:p>
        </p:txBody>
      </p:sp>
      <p:sp>
        <p:nvSpPr>
          <p:cNvPr id="5939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395288" y="1571625"/>
            <a:ext cx="7561088" cy="23574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l"/>
            <a:endParaRPr lang="ru-RU" altLang="ru-RU" sz="4000" b="1" dirty="0">
              <a:solidFill>
                <a:schemeClr val="accent2"/>
              </a:solidFill>
            </a:endParaRPr>
          </a:p>
          <a:p>
            <a:pPr marL="0" lvl="0" indent="0"/>
            <a:r>
              <a:rPr lang="ru-RU" altLang="ru-RU" sz="4000" b="1" dirty="0">
                <a:solidFill>
                  <a:srgbClr val="7030A0"/>
                </a:solidFill>
              </a:rPr>
              <a:t>   А. Пахмутова</a:t>
            </a:r>
          </a:p>
          <a:p>
            <a:pPr marL="0" lvl="0" indent="0"/>
            <a:r>
              <a:rPr lang="ru-RU" altLang="ru-RU" sz="4000" b="1" dirty="0">
                <a:solidFill>
                  <a:srgbClr val="7030A0"/>
                </a:solidFill>
              </a:rPr>
              <a:t>Н. Добронравов</a:t>
            </a:r>
          </a:p>
        </p:txBody>
      </p:sp>
      <p:grpSp>
        <p:nvGrpSpPr>
          <p:cNvPr id="59400" name="Скругленный прямоугольник 7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59398" name="Скругленный прямоугольник 7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59399" name="Прямоугольник 59398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9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6176" y="4017169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0"/>
            <a:ext cx="7772400" cy="12144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Космический алфавит 100</a:t>
            </a:r>
          </a:p>
        </p:txBody>
      </p:sp>
      <p:sp>
        <p:nvSpPr>
          <p:cNvPr id="60419" name="Rectangle 53"/>
          <p:cNvSpPr>
            <a:spLocks noGrp="1"/>
          </p:cNvSpPr>
          <p:nvPr>
            <p:ph type="body" idx="1"/>
          </p:nvPr>
        </p:nvSpPr>
        <p:spPr>
          <a:xfrm>
            <a:off x="357188" y="928688"/>
            <a:ext cx="8429625" cy="51673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0" algn="ctr" eaLnBrk="1" hangingPunct="1">
              <a:buNone/>
            </a:pPr>
            <a:r>
              <a:rPr lang="ru-RU" altLang="ru-RU" sz="4000" b="1"/>
              <a:t>Космические тела размером в сотни километров, движущиеся вокруг Солнца.</a:t>
            </a:r>
          </a:p>
          <a:p>
            <a:pPr lvl="0" algn="ctr" eaLnBrk="1" hangingPunct="1">
              <a:buNone/>
            </a:pPr>
            <a:endParaRPr lang="ru-RU" altLang="ru-RU" sz="4000" b="1"/>
          </a:p>
        </p:txBody>
      </p:sp>
      <p:sp>
        <p:nvSpPr>
          <p:cNvPr id="60420" name="Text Box 3"/>
          <p:cNvSpPr/>
          <p:nvPr/>
        </p:nvSpPr>
        <p:spPr>
          <a:xfrm>
            <a:off x="914400" y="2095500"/>
            <a:ext cx="76200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>
              <a:solidFill>
                <a:srgbClr val="FFFF66"/>
              </a:solidFill>
            </a:endParaRPr>
          </a:p>
        </p:txBody>
      </p:sp>
      <p:pic>
        <p:nvPicPr>
          <p:cNvPr id="60421" name="Picture 5" descr="C:\Documents and Settings\Яночка\Рабочий стол\k-zemle-nesetsya-ogromnyy-asteroid_1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3017046"/>
            <a:ext cx="5701790" cy="2741611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60423" name="Прямоугольник 60422"/>
          <p:cNvSpPr/>
          <p:nvPr/>
        </p:nvSpPr>
        <p:spPr>
          <a:xfrm>
            <a:off x="449263" y="5970589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1443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1444" name="Rectangle 12"/>
          <p:cNvSpPr>
            <a:spLocks noGrp="1"/>
          </p:cNvSpPr>
          <p:nvPr>
            <p:ph type="title"/>
          </p:nvPr>
        </p:nvSpPr>
        <p:spPr>
          <a:xfrm>
            <a:off x="558800" y="1128713"/>
            <a:ext cx="8215313" cy="356071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eaLnBrk="1" hangingPunct="1"/>
            <a:r>
              <a:rPr lang="ru-RU" altLang="ru-RU" sz="4000" b="1" dirty="0" smtClean="0">
                <a:solidFill>
                  <a:srgbClr val="7030A0"/>
                </a:solidFill>
              </a:rPr>
              <a:t/>
            </a:r>
            <a:br>
              <a:rPr lang="ru-RU" altLang="ru-RU" sz="4000" b="1" dirty="0" smtClean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/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 smtClean="0">
                <a:solidFill>
                  <a:srgbClr val="7030A0"/>
                </a:solidFill>
              </a:rPr>
              <a:t/>
            </a:r>
            <a:br>
              <a:rPr lang="ru-RU" altLang="ru-RU" sz="4000" b="1" dirty="0" smtClean="0">
                <a:solidFill>
                  <a:srgbClr val="7030A0"/>
                </a:solidFill>
              </a:rPr>
            </a:br>
            <a:r>
              <a:rPr lang="ru-RU" altLang="ru-RU" sz="4000" b="1" dirty="0">
                <a:solidFill>
                  <a:srgbClr val="7030A0"/>
                </a:solidFill>
              </a:rPr>
              <a:t/>
            </a:r>
            <a:br>
              <a:rPr lang="ru-RU" altLang="ru-RU" sz="4000" b="1" dirty="0">
                <a:solidFill>
                  <a:srgbClr val="7030A0"/>
                </a:solidFill>
              </a:rPr>
            </a:br>
            <a:r>
              <a:rPr lang="ru-RU" altLang="ru-RU" sz="4000" b="1" dirty="0" smtClean="0">
                <a:solidFill>
                  <a:srgbClr val="7030A0"/>
                </a:solidFill>
              </a:rPr>
              <a:t>Астероид</a:t>
            </a:r>
            <a:endParaRPr lang="ru-RU" altLang="ru-RU" sz="4000" b="1" dirty="0">
              <a:solidFill>
                <a:srgbClr val="7030A0"/>
              </a:solidFill>
            </a:endParaRPr>
          </a:p>
        </p:txBody>
      </p:sp>
      <p:grpSp>
        <p:nvGrpSpPr>
          <p:cNvPr id="61447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61445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61446" name="Прямоугольник 61445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88" y="3429000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642938"/>
            <a:ext cx="7772400" cy="9286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Космический алфавит 200</a:t>
            </a:r>
          </a:p>
        </p:txBody>
      </p:sp>
      <p:sp>
        <p:nvSpPr>
          <p:cNvPr id="62467" name="Rectangle 6"/>
          <p:cNvSpPr>
            <a:spLocks noGrp="1"/>
          </p:cNvSpPr>
          <p:nvPr>
            <p:ph type="body" idx="1"/>
          </p:nvPr>
        </p:nvSpPr>
        <p:spPr>
          <a:xfrm>
            <a:off x="285750" y="1357313"/>
            <a:ext cx="8643938" cy="517683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lvl="1" algn="ctr" eaLnBrk="1" hangingPunct="1">
              <a:buNone/>
            </a:pPr>
            <a:r>
              <a:rPr lang="ru-RU" altLang="ru-RU" sz="4000" b="1"/>
              <a:t>Планета, названная именем богини</a:t>
            </a:r>
            <a:r>
              <a:rPr lang="ru-RU" altLang="ru-RU" sz="4400" b="1"/>
              <a:t>.</a:t>
            </a:r>
          </a:p>
          <a:p>
            <a:pPr lvl="1" algn="ctr" eaLnBrk="1" hangingPunct="1">
              <a:buNone/>
            </a:pPr>
            <a:endParaRPr lang="ru-RU" altLang="ru-RU" sz="4400" b="1">
              <a:solidFill>
                <a:schemeClr val="tx2"/>
              </a:solidFill>
            </a:endParaRPr>
          </a:p>
        </p:txBody>
      </p:sp>
      <p:sp>
        <p:nvSpPr>
          <p:cNvPr id="62468" name="Text Box 3"/>
          <p:cNvSpPr/>
          <p:nvPr/>
        </p:nvSpPr>
        <p:spPr>
          <a:xfrm>
            <a:off x="685800" y="628650"/>
            <a:ext cx="76200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3600">
              <a:solidFill>
                <a:srgbClr val="66FFFF"/>
              </a:solidFill>
            </a:endParaRPr>
          </a:p>
        </p:txBody>
      </p:sp>
      <p:pic>
        <p:nvPicPr>
          <p:cNvPr id="62469" name="Picture 5" descr="C:\Documents and Settings\Яночка\Рабочий стол\9c5678a57cf6c9a9645d0f6578cf97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2780928"/>
            <a:ext cx="5283622" cy="2812461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62471" name="Прямоугольник 62470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3491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3492" name="Rectangle 10"/>
          <p:cNvSpPr>
            <a:spLocks noGrp="1"/>
          </p:cNvSpPr>
          <p:nvPr>
            <p:ph type="title"/>
          </p:nvPr>
        </p:nvSpPr>
        <p:spPr>
          <a:xfrm>
            <a:off x="3635896" y="1785938"/>
            <a:ext cx="3726929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algn="l" eaLnBrk="1" hangingPunct="1"/>
            <a:r>
              <a:rPr lang="ru-RU" altLang="ru-RU" sz="4000" b="1" dirty="0">
                <a:solidFill>
                  <a:srgbClr val="7030A0"/>
                </a:solidFill>
              </a:rPr>
              <a:t>Венера</a:t>
            </a:r>
          </a:p>
        </p:txBody>
      </p:sp>
      <p:grpSp>
        <p:nvGrpSpPr>
          <p:cNvPr id="63495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63493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63494" name="Прямоугольник 63493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9360" y="3355975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38" y="285750"/>
            <a:ext cx="7772400" cy="1000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Космический алфавит 300</a:t>
            </a:r>
          </a:p>
        </p:txBody>
      </p:sp>
      <p:sp>
        <p:nvSpPr>
          <p:cNvPr id="64515" name="Подзаголовок 6"/>
          <p:cNvSpPr>
            <a:spLocks noGrp="1"/>
          </p:cNvSpPr>
          <p:nvPr>
            <p:ph type="subTitle" idx="1"/>
          </p:nvPr>
        </p:nvSpPr>
        <p:spPr>
          <a:xfrm>
            <a:off x="642938" y="2636912"/>
            <a:ext cx="7715250" cy="30018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/>
            <a:r>
              <a:rPr lang="ru-RU" altLang="ru-RU" sz="4000" b="1" dirty="0"/>
              <a:t>Путь, по которому движется космическое тело.</a:t>
            </a:r>
          </a:p>
          <a:p>
            <a:pPr marL="0" lvl="0" indent="0"/>
            <a:endParaRPr lang="ru-RU" altLang="ru-RU" sz="4800" b="1" dirty="0"/>
          </a:p>
        </p:txBody>
      </p:sp>
      <p:sp>
        <p:nvSpPr>
          <p:cNvPr id="64516" name="Text Box 3"/>
          <p:cNvSpPr/>
          <p:nvPr/>
        </p:nvSpPr>
        <p:spPr>
          <a:xfrm>
            <a:off x="1000125" y="500063"/>
            <a:ext cx="76200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3600">
              <a:solidFill>
                <a:srgbClr val="66FFFF"/>
              </a:solidFill>
            </a:endParaRPr>
          </a:p>
        </p:txBody>
      </p:sp>
      <p:sp>
        <p:nvSpPr>
          <p:cNvPr id="64519" name="Прямоугольник 64518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4"/>
          <p:cNvSpPr/>
          <p:nvPr/>
        </p:nvSpPr>
        <p:spPr>
          <a:xfrm>
            <a:off x="1352550" y="18669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5539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5540" name="AutoShape 10"/>
          <p:cNvSpPr/>
          <p:nvPr/>
        </p:nvSpPr>
        <p:spPr>
          <a:xfrm>
            <a:off x="590550" y="266700"/>
            <a:ext cx="3181350" cy="800100"/>
          </a:xfrm>
          <a:prstGeom prst="wedgeEllipseCallout">
            <a:avLst>
              <a:gd name="adj1" fmla="val -18264"/>
              <a:gd name="adj2" fmla="val 412898"/>
            </a:avLst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5541" name="AutoShape 12"/>
          <p:cNvSpPr/>
          <p:nvPr/>
        </p:nvSpPr>
        <p:spPr>
          <a:xfrm>
            <a:off x="609600" y="514350"/>
            <a:ext cx="3175000" cy="755650"/>
          </a:xfrm>
          <a:prstGeom prst="wedgeRoundRectCallout">
            <a:avLst>
              <a:gd name="adj1" fmla="val 5398"/>
              <a:gd name="adj2" fmla="val 501051"/>
              <a:gd name="adj3" fmla="val 16667"/>
            </a:avLst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5542" name="Rectangle 14"/>
          <p:cNvSpPr>
            <a:spLocks noGrp="1"/>
          </p:cNvSpPr>
          <p:nvPr>
            <p:ph type="title"/>
          </p:nvPr>
        </p:nvSpPr>
        <p:spPr>
          <a:xfrm>
            <a:off x="3611563" y="1295400"/>
            <a:ext cx="2357437" cy="27559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algn="l" eaLnBrk="1" hangingPunct="1"/>
            <a:r>
              <a:rPr lang="ru-RU" altLang="ru-RU" sz="4000" b="1" dirty="0">
                <a:solidFill>
                  <a:srgbClr val="7030A0"/>
                </a:solidFill>
              </a:rPr>
              <a:t>Орбита</a:t>
            </a:r>
          </a:p>
        </p:txBody>
      </p:sp>
      <p:grpSp>
        <p:nvGrpSpPr>
          <p:cNvPr id="65545" name="Скругленный прямоугольник 8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65543" name="Скругленный прямоугольник 8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65544" name="Прямоугольник 65543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10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88" y="3568798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666750" y="428625"/>
            <a:ext cx="7772400" cy="7143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Космический алфавит 400</a:t>
            </a:r>
            <a:endParaRPr kumimoji="0" lang="ru-RU" sz="4200" b="0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6563" name="Rectangle 5"/>
          <p:cNvSpPr>
            <a:spLocks noGrp="1"/>
          </p:cNvSpPr>
          <p:nvPr>
            <p:ph type="body" idx="1"/>
          </p:nvPr>
        </p:nvSpPr>
        <p:spPr>
          <a:xfrm>
            <a:off x="552450" y="2708920"/>
            <a:ext cx="8305800" cy="2016224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buNone/>
            </a:pPr>
            <a:r>
              <a:rPr lang="ru-RU" altLang="ru-RU" sz="3800" b="1" dirty="0">
                <a:solidFill>
                  <a:schemeClr val="tx2"/>
                </a:solidFill>
              </a:rPr>
              <a:t> </a:t>
            </a:r>
            <a:r>
              <a:rPr lang="ru-RU" altLang="ru-RU" sz="3800" b="1" dirty="0"/>
              <a:t>Участки, </a:t>
            </a:r>
            <a:endParaRPr lang="ru-RU" altLang="ru-RU" sz="3800" b="1" dirty="0" smtClean="0"/>
          </a:p>
          <a:p>
            <a:pPr marL="0" lvl="0" indent="0" algn="ctr" eaLnBrk="1" hangingPunct="1">
              <a:buNone/>
            </a:pPr>
            <a:r>
              <a:rPr lang="ru-RU" altLang="ru-RU" sz="3800" b="1" dirty="0" smtClean="0"/>
              <a:t>на </a:t>
            </a:r>
            <a:r>
              <a:rPr lang="ru-RU" altLang="ru-RU" sz="3800" b="1" dirty="0"/>
              <a:t>которые разделено </a:t>
            </a:r>
            <a:endParaRPr lang="ru-RU" altLang="ru-RU" sz="3800" b="1" dirty="0" smtClean="0"/>
          </a:p>
          <a:p>
            <a:pPr marL="0" lvl="0" indent="0" algn="ctr" eaLnBrk="1" hangingPunct="1">
              <a:buNone/>
            </a:pPr>
            <a:r>
              <a:rPr lang="ru-RU" altLang="ru-RU" sz="3800" b="1" dirty="0" smtClean="0"/>
              <a:t>звездное </a:t>
            </a:r>
            <a:r>
              <a:rPr lang="ru-RU" altLang="ru-RU" sz="3800" b="1" dirty="0"/>
              <a:t>небо.</a:t>
            </a:r>
            <a:r>
              <a:rPr lang="ru-RU" altLang="ru-RU" sz="3800" b="1" dirty="0">
                <a:solidFill>
                  <a:srgbClr val="FFCC00"/>
                </a:solidFill>
              </a:rPr>
              <a:t> </a:t>
            </a:r>
          </a:p>
        </p:txBody>
      </p:sp>
      <p:sp>
        <p:nvSpPr>
          <p:cNvPr id="66564" name="Text Box 4"/>
          <p:cNvSpPr/>
          <p:nvPr/>
        </p:nvSpPr>
        <p:spPr>
          <a:xfrm>
            <a:off x="4659313" y="6156325"/>
            <a:ext cx="18415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000">
              <a:solidFill>
                <a:srgbClr val="66FFFF"/>
              </a:solidFill>
            </a:endParaRPr>
          </a:p>
        </p:txBody>
      </p:sp>
      <p:sp>
        <p:nvSpPr>
          <p:cNvPr id="66567" name="Прямоугольник 66566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>
                <a:solidFill>
                  <a:srgbClr val="002060"/>
                </a:solidFill>
              </a:rPr>
              <a:t>Ответ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7587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7588" name="Rectangle 7"/>
          <p:cNvSpPr>
            <a:spLocks noGrp="1"/>
          </p:cNvSpPr>
          <p:nvPr>
            <p:ph type="title"/>
          </p:nvPr>
        </p:nvSpPr>
        <p:spPr>
          <a:xfrm>
            <a:off x="1714500" y="642938"/>
            <a:ext cx="3286125" cy="3722166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 algn="l" eaLnBrk="1" hangingPunct="1"/>
            <a:r>
              <a:rPr lang="ru-RU" altLang="ru-RU" sz="4000" b="1" dirty="0">
                <a:solidFill>
                  <a:srgbClr val="7030A0"/>
                </a:solidFill>
              </a:rPr>
              <a:t>Созвездие</a:t>
            </a:r>
          </a:p>
        </p:txBody>
      </p:sp>
      <p:grpSp>
        <p:nvGrpSpPr>
          <p:cNvPr id="67591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67589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67590" name="Прямоугольник 67589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7311" y="2420888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285750"/>
            <a:ext cx="77724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200" b="1" i="0" u="none" strike="noStrike" kern="0" cap="none" spc="0" normalizeH="0" baseline="0" noProof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j-lt" pitchFamily="18" charset="0"/>
                <a:ea typeface="+mj-ea"/>
                <a:cs typeface="+mj-cs"/>
              </a:rPr>
              <a:t>Космический алфавит 500</a:t>
            </a:r>
          </a:p>
        </p:txBody>
      </p:sp>
      <p:sp>
        <p:nvSpPr>
          <p:cNvPr id="68611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852613" y="1428750"/>
            <a:ext cx="5583237" cy="4243389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32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1pPr>
            <a:lvl2pPr marL="4572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8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2pPr>
            <a:lvl3pPr marL="9144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4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3pPr>
            <a:lvl4pPr marL="13716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4pPr>
            <a:lvl5pPr marL="1828800" indent="0" algn="ctr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2000" b="0" i="0" u="none" baseline="0">
                <a:solidFill>
                  <a:schemeClr val="tx1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/>
            <a:r>
              <a:rPr lang="ru-RU" altLang="ru-RU" sz="4000" b="1" dirty="0"/>
              <a:t>Создатель первого в мире телескопа.</a:t>
            </a:r>
          </a:p>
          <a:p>
            <a:pPr marL="0" lvl="0" indent="0"/>
            <a:endParaRPr lang="ru-RU" altLang="ru-RU" sz="4400" b="1" dirty="0"/>
          </a:p>
        </p:txBody>
      </p:sp>
      <p:sp>
        <p:nvSpPr>
          <p:cNvPr id="68614" name="Прямоугольник 68613"/>
          <p:cNvSpPr/>
          <p:nvPr/>
        </p:nvSpPr>
        <p:spPr>
          <a:xfrm>
            <a:off x="457200" y="6049965"/>
            <a:ext cx="27908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800" b="0" i="0" u="none" baseline="0">
                <a:solidFill>
                  <a:srgbClr val="66FFFF"/>
                </a:solidFill>
                <a:effectLst/>
                <a:latin typeface="Times New Roman" pitchFamily="18" charset="0"/>
              </a:defRPr>
            </a:lvl5pPr>
          </a:lstStyle>
          <a:p>
            <a:pPr marL="0" lvl="0" indent="0" algn="ctr" eaLnBrk="1" hangingPunct="1"/>
            <a:r>
              <a:rPr sz="2800" dirty="0">
                <a:solidFill>
                  <a:srgbClr val="002060"/>
                </a:solidFill>
              </a:rPr>
              <a:t>Ответ</a:t>
            </a:r>
          </a:p>
        </p:txBody>
      </p:sp>
      <p:pic>
        <p:nvPicPr>
          <p:cNvPr id="8" name="Picture 5" descr="C:\Documents and Settings\Яночка\Рабочий стол\mercury-orbi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306" y="2924944"/>
            <a:ext cx="4895850" cy="259675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4"/>
          <p:cNvSpPr/>
          <p:nvPr/>
        </p:nvSpPr>
        <p:spPr>
          <a:xfrm>
            <a:off x="0" y="228600"/>
            <a:ext cx="6877050" cy="1828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9635" name="Rectangle 5">
            <a:hlinkClick r:id="rId3" action="ppaction://hlinksldjump"/>
          </p:cNvPr>
          <p:cNvSpPr/>
          <p:nvPr/>
        </p:nvSpPr>
        <p:spPr>
          <a:xfrm>
            <a:off x="1371600" y="6477000"/>
            <a:ext cx="6343650" cy="381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ru-RU" altLang="ru-RU" sz="4800">
              <a:solidFill>
                <a:srgbClr val="66FFFF"/>
              </a:solidFill>
            </a:endParaRPr>
          </a:p>
        </p:txBody>
      </p:sp>
      <p:sp>
        <p:nvSpPr>
          <p:cNvPr id="69636" name="Rectangle 7"/>
          <p:cNvSpPr/>
          <p:nvPr/>
        </p:nvSpPr>
        <p:spPr>
          <a:xfrm>
            <a:off x="857251" y="2578101"/>
            <a:ext cx="6235029" cy="70788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800" b="0" i="0" u="none" baseline="0">
                <a:solidFill>
                  <a:schemeClr val="tx1"/>
                </a:solidFill>
                <a:latin typeface="+mn-lt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ru-RU" altLang="en-US" sz="2400" b="0" i="0" u="none" baseline="0">
                <a:solidFill>
                  <a:schemeClr val="tx1"/>
                </a:solidFill>
                <a:latin typeface="+mn-lt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ru-RU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ru-RU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4000" b="1" dirty="0">
                <a:solidFill>
                  <a:srgbClr val="7030A0"/>
                </a:solidFill>
              </a:rPr>
              <a:t>Галилей</a:t>
            </a:r>
          </a:p>
        </p:txBody>
      </p:sp>
      <p:grpSp>
        <p:nvGrpSpPr>
          <p:cNvPr id="69639" name="Скругленный прямоугольник 6">
            <a:hlinkClick r:id="rId3" action="ppaction://hlinksldjump"/>
          </p:cNvPr>
          <p:cNvGrpSpPr/>
          <p:nvPr/>
        </p:nvGrpSpPr>
        <p:grpSpPr>
          <a:xfrm>
            <a:off x="365125" y="5956300"/>
            <a:ext cx="2968625" cy="865188"/>
            <a:chOff x="230" y="3752"/>
            <a:chExt cx="1870" cy="545"/>
          </a:xfrm>
        </p:grpSpPr>
        <p:pic>
          <p:nvPicPr>
            <p:cNvPr id="69637" name="Скругленный прямоугольник 6">
              <a:hlinkClick r:id="rId3" action="ppaction://hlinksldjump"/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0" y="3752"/>
              <a:ext cx="1870" cy="545"/>
            </a:xfrm>
            <a:prstGeom prst="rect">
              <a:avLst/>
            </a:prstGeom>
            <a:solidFill>
              <a:srgbClr val="FFFFFF"/>
            </a:solidFill>
            <a:ln>
              <a:miter lim="800000"/>
            </a:ln>
          </p:spPr>
        </p:pic>
        <p:sp>
          <p:nvSpPr>
            <p:cNvPr id="69638" name="Прямоугольник 69637"/>
            <p:cNvSpPr/>
            <p:nvPr/>
          </p:nvSpPr>
          <p:spPr>
            <a:xfrm>
              <a:off x="288" y="3811"/>
              <a:ext cx="1758" cy="32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4800" b="0" i="0" u="none" baseline="0">
                  <a:solidFill>
                    <a:srgbClr val="66FFFF"/>
                  </a:solidFill>
                  <a:effectLst/>
                  <a:latin typeface="Times New Roman" pitchFamily="18" charset="0"/>
                </a:defRPr>
              </a:lvl5pPr>
            </a:lstStyle>
            <a:p>
              <a:pPr marL="0" lvl="0" indent="0" algn="ctr" eaLnBrk="1" hangingPunct="1"/>
              <a:r>
                <a:rPr sz="2800">
                  <a:solidFill>
                    <a:srgbClr val="002060"/>
                  </a:solidFill>
                </a:rPr>
                <a:t>Банк вопросов</a:t>
              </a:r>
            </a:p>
          </p:txBody>
        </p:sp>
      </p:grpSp>
      <p:pic>
        <p:nvPicPr>
          <p:cNvPr id="8" name="Picture 6" descr="C:\Documents and Settings\Яночка\Рабочий стол\эд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1473" y="3571999"/>
            <a:ext cx="1993777" cy="2371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Заголовок 1"/>
          <p:cNvSpPr>
            <a:spLocks noGrp="1"/>
          </p:cNvSpPr>
          <p:nvPr>
            <p:ph type="title"/>
          </p:nvPr>
        </p:nvSpPr>
        <p:spPr>
          <a:xfrm>
            <a:off x="684213" y="260350"/>
            <a:ext cx="7772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lvl="0"/>
            <a:r>
              <a:t>РЕФЛЕКСИЯ </a:t>
            </a:r>
          </a:p>
        </p:txBody>
      </p:sp>
      <p:graphicFrame>
        <p:nvGraphicFramePr>
          <p:cNvPr id="70659" name="Объект 3"/>
          <p:cNvGraphicFramePr>
            <a:graphicFrameLocks noGrp="1"/>
          </p:cNvGraphicFramePr>
          <p:nvPr>
            <p:ph idx="1"/>
          </p:nvPr>
        </p:nvGraphicFramePr>
        <p:xfrm>
          <a:off x="323851" y="1268760"/>
          <a:ext cx="8568630" cy="5112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sndAc>
      <p:stSnd>
        <p:snd r:embed="rId2" name="chimes.wav"/>
      </p:stSnd>
    </p:sndAc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Оформление по умолчанию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4800" b="0" i="0" u="none" strike="noStrike" cap="none" normalizeH="0" baseline="0" smtClean="0">
            <a:ln>
              <a:noFill/>
            </a:ln>
            <a:solidFill>
              <a:srgbClr val="66FFFF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4800" b="0" i="0" u="none" strike="noStrike" cap="none" normalizeH="0" baseline="0" smtClean="0">
            <a:ln>
              <a:noFill/>
            </a:ln>
            <a:solidFill>
              <a:srgbClr val="66FFFF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6137</TotalTime>
  <Words>664</Words>
  <Application>Microsoft Office PowerPoint</Application>
  <PresentationFormat>Экран (4:3)</PresentationFormat>
  <Paragraphs>201</Paragraphs>
  <Slides>53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56" baseType="lpstr">
      <vt:lpstr>Arial</vt:lpstr>
      <vt:lpstr>Times New Roman</vt:lpstr>
      <vt:lpstr>Оформление по умолчанию</vt:lpstr>
      <vt:lpstr>Презентация PowerPoint</vt:lpstr>
      <vt:lpstr>Цели и задачи:</vt:lpstr>
      <vt:lpstr>БАНК ВОПРОСОВ</vt:lpstr>
      <vt:lpstr>Из истории русской литературы  100</vt:lpstr>
      <vt:lpstr>Из истории отечественной космонавтики 200</vt:lpstr>
      <vt:lpstr>Королёв С.П.</vt:lpstr>
      <vt:lpstr>Из истории отечественной космонавтики 300 </vt:lpstr>
      <vt:lpstr>  </vt:lpstr>
      <vt:lpstr>Из истории отечественной космонавтики 400 </vt:lpstr>
      <vt:lpstr>Презентация PowerPoint</vt:lpstr>
      <vt:lpstr>Из истории отечественной космонавтики 500</vt:lpstr>
      <vt:lpstr>Презентация PowerPoint</vt:lpstr>
      <vt:lpstr>Презентация PowerPoint</vt:lpstr>
      <vt:lpstr>Титов Герман Степанович</vt:lpstr>
      <vt:lpstr>Кто есть кто? 200</vt:lpstr>
      <vt:lpstr>Волынов Борис Валентинович</vt:lpstr>
      <vt:lpstr>Кто есть кто? 300</vt:lpstr>
      <vt:lpstr>Леонов Алексей Архипович</vt:lpstr>
      <vt:lpstr>Кто есть кто? 400</vt:lpstr>
      <vt:lpstr>Терешкова Валентина Владимировна</vt:lpstr>
      <vt:lpstr>Кто есть кто? 500</vt:lpstr>
      <vt:lpstr>Гагарин Юрий Алексеевич</vt:lpstr>
      <vt:lpstr>Первый полёт в космос 100</vt:lpstr>
      <vt:lpstr>12 апреля 1961 года</vt:lpstr>
      <vt:lpstr>Первый полёт в космос 200</vt:lpstr>
      <vt:lpstr>Презентация PowerPoint</vt:lpstr>
      <vt:lpstr>Первый полёт в космос 300</vt:lpstr>
      <vt:lpstr>Презентация PowerPoint</vt:lpstr>
      <vt:lpstr>Первый полёт в космос 400</vt:lpstr>
      <vt:lpstr>  108 минут</vt:lpstr>
      <vt:lpstr>Первый полёт в космос 500</vt:lpstr>
      <vt:lpstr>«Герой Советского Союза» и  «Лётчик-космонавт СССР»</vt:lpstr>
      <vt:lpstr>Космос в отечественной поэзии 100</vt:lpstr>
      <vt:lpstr>А.Т. Твардовский</vt:lpstr>
      <vt:lpstr>Космос в отечественной поэзии 200</vt:lpstr>
      <vt:lpstr>«Самый первый»</vt:lpstr>
      <vt:lpstr> Космос в отечественной поэзии 300</vt:lpstr>
      <vt:lpstr>                Александра                Пахмутова</vt:lpstr>
      <vt:lpstr>Космос в отечественной поэзии 400</vt:lpstr>
      <vt:lpstr>  «Нежность»</vt:lpstr>
      <vt:lpstr>Космос в отечественной поэзии 500</vt:lpstr>
      <vt:lpstr> </vt:lpstr>
      <vt:lpstr>Космический алфавит 100</vt:lpstr>
      <vt:lpstr>    Астероид</vt:lpstr>
      <vt:lpstr>Космический алфавит 200</vt:lpstr>
      <vt:lpstr>Венера</vt:lpstr>
      <vt:lpstr>Космический алфавит 300</vt:lpstr>
      <vt:lpstr>Орбита</vt:lpstr>
      <vt:lpstr>Космический алфавит 400</vt:lpstr>
      <vt:lpstr>Созвездие</vt:lpstr>
      <vt:lpstr>Космический алфавит 500</vt:lpstr>
      <vt:lpstr>Презентация PowerPoint</vt:lpstr>
      <vt:lpstr>РЕФЛЕКСИЯ </vt:lpstr>
    </vt:vector>
  </TitlesOfParts>
  <Company>РЦФИО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Andy Warhall</cp:lastModifiedBy>
  <cp:revision>700</cp:revision>
  <dcterms:created xsi:type="dcterms:W3CDTF">2003-11-11T07:12:29Z</dcterms:created>
  <dcterms:modified xsi:type="dcterms:W3CDTF">2025-10-25T03:36:02Z</dcterms:modified>
</cp:coreProperties>
</file>