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63" r:id="rId1"/>
  </p:sldMasterIdLst>
  <p:notesMasterIdLst>
    <p:notesMasterId r:id="rId13"/>
  </p:notesMasterIdLst>
  <p:sldIdLst>
    <p:sldId id="256" r:id="rId2"/>
    <p:sldId id="270" r:id="rId3"/>
    <p:sldId id="273" r:id="rId4"/>
    <p:sldId id="274" r:id="rId5"/>
    <p:sldId id="276" r:id="rId6"/>
    <p:sldId id="269" r:id="rId7"/>
    <p:sldId id="268" r:id="rId8"/>
    <p:sldId id="258" r:id="rId9"/>
    <p:sldId id="266" r:id="rId10"/>
    <p:sldId id="275" r:id="rId11"/>
    <p:sldId id="263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5AF94E1-11FD-40C4-8654-43DBA87C2459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0B9E69E-0ED0-4865-89B8-F9379ACFD11C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569372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0B9E69E-0ED0-4865-89B8-F9379ACFD11C}" type="slidenum">
              <a:rPr lang="ru-RU" smtClean="0"/>
              <a:pPr/>
              <a:t>11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8466" y="-8468"/>
            <a:ext cx="9169804" cy="6874935"/>
            <a:chOff x="-8466" y="-8468"/>
            <a:chExt cx="9169804" cy="6874935"/>
          </a:xfrm>
        </p:grpSpPr>
        <p:cxnSp>
          <p:nvCxnSpPr>
            <p:cNvPr id="17" name="Straight Connector 16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Freeform 18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19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20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21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Freeform 22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Freeform 23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24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Freeform 27"/>
            <p:cNvSpPr/>
            <p:nvPr/>
          </p:nvSpPr>
          <p:spPr>
            <a:xfrm>
              <a:off x="-8466" y="-8468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30595" y="2404534"/>
            <a:ext cx="5826719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30595" y="4050834"/>
            <a:ext cx="5826719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471757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376119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2700868"/>
            <a:ext cx="6347715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24824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2160589"/>
            <a:ext cx="3088109" cy="3880772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69204" y="2160590"/>
            <a:ext cx="3088110" cy="388077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59030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599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66640" y="2160983"/>
            <a:ext cx="309067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66640" y="2737246"/>
            <a:ext cx="3090672" cy="330411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940931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4" cy="13208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944859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64890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1498604"/>
            <a:ext cx="2790182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275" y="514925"/>
            <a:ext cx="3386037" cy="552643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2777069"/>
            <a:ext cx="2790182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133240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9" y="4800600"/>
            <a:ext cx="634771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09599" y="609600"/>
            <a:ext cx="6347714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599" y="5367338"/>
            <a:ext cx="6347714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4525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609600"/>
            <a:ext cx="6347714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4470400"/>
            <a:ext cx="6347714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7646026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101074" y="3632200"/>
            <a:ext cx="541980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470400"/>
            <a:ext cx="6347715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4542815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598" y="1931988"/>
            <a:ext cx="6347715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39719813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4885" y="609600"/>
            <a:ext cx="6072182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4" name="TextBox 23"/>
          <p:cNvSpPr txBox="1"/>
          <p:nvPr/>
        </p:nvSpPr>
        <p:spPr>
          <a:xfrm>
            <a:off x="482711" y="79037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747699" y="288655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142617674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5848" y="609600"/>
            <a:ext cx="6341465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09597" y="4013200"/>
            <a:ext cx="6347716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8" y="4527448"/>
            <a:ext cx="6347715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3104839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60834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977312" y="609600"/>
            <a:ext cx="978812" cy="5251451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599" y="609600"/>
            <a:ext cx="5195026" cy="5251451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7524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/>
          <p:cNvGrpSpPr/>
          <p:nvPr/>
        </p:nvGrpSpPr>
        <p:grpSpPr>
          <a:xfrm>
            <a:off x="-8467" y="-8468"/>
            <a:ext cx="9169805" cy="6874935"/>
            <a:chOff x="-8467" y="-8468"/>
            <a:chExt cx="9169805" cy="6874935"/>
          </a:xfrm>
        </p:grpSpPr>
        <p:sp>
          <p:nvSpPr>
            <p:cNvPr id="7" name="Freeform 6"/>
            <p:cNvSpPr/>
            <p:nvPr/>
          </p:nvSpPr>
          <p:spPr>
            <a:xfrm>
              <a:off x="-8467" y="4013200"/>
              <a:ext cx="457200" cy="2853267"/>
            </a:xfrm>
            <a:custGeom>
              <a:avLst/>
              <a:gdLst/>
              <a:ahLst/>
              <a:cxnLst/>
              <a:rect l="l" t="t" r="r" b="b"/>
              <a:pathLst>
                <a:path w="457200" h="2853267">
                  <a:moveTo>
                    <a:pt x="0" y="0"/>
                  </a:moveTo>
                  <a:lnTo>
                    <a:pt x="457200" y="2853267"/>
                  </a:lnTo>
                  <a:lnTo>
                    <a:pt x="0" y="2844800"/>
                  </a:lnTo>
                  <a:cubicBezTo>
                    <a:pt x="2822" y="1905000"/>
                    <a:pt x="5645" y="965200"/>
                    <a:pt x="0" y="0"/>
                  </a:cubicBezTo>
                  <a:close/>
                </a:path>
              </a:pathLst>
            </a:cu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8" name="Straight Connector 7"/>
            <p:cNvCxnSpPr/>
            <p:nvPr/>
          </p:nvCxnSpPr>
          <p:spPr>
            <a:xfrm flipV="1">
              <a:off x="5130830" y="4175605"/>
              <a:ext cx="4022475" cy="2682396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>
              <a:off x="7042707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10" name="Freeform 9"/>
            <p:cNvSpPr/>
            <p:nvPr/>
          </p:nvSpPr>
          <p:spPr>
            <a:xfrm>
              <a:off x="6891896" y="1"/>
              <a:ext cx="2269442" cy="6866466"/>
            </a:xfrm>
            <a:custGeom>
              <a:avLst/>
              <a:gdLst/>
              <a:ahLst/>
              <a:cxnLst/>
              <a:rect l="l" t="t" r="r" b="b"/>
              <a:pathLst>
                <a:path w="2269442" h="6866466">
                  <a:moveTo>
                    <a:pt x="2023534" y="0"/>
                  </a:moveTo>
                  <a:lnTo>
                    <a:pt x="0" y="6858000"/>
                  </a:lnTo>
                  <a:lnTo>
                    <a:pt x="2269067" y="6866466"/>
                  </a:lnTo>
                  <a:cubicBezTo>
                    <a:pt x="2271889" y="4580466"/>
                    <a:pt x="2257778" y="2294466"/>
                    <a:pt x="2260600" y="8466"/>
                  </a:cubicBezTo>
                  <a:lnTo>
                    <a:pt x="2023534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>
            <a:xfrm>
              <a:off x="7205158" y="-8467"/>
              <a:ext cx="1948147" cy="6866467"/>
            </a:xfrm>
            <a:custGeom>
              <a:avLst/>
              <a:gdLst/>
              <a:ahLst/>
              <a:cxnLst/>
              <a:rect l="l" t="t" r="r" b="b"/>
              <a:pathLst>
                <a:path w="1948147" h="6866467">
                  <a:moveTo>
                    <a:pt x="0" y="0"/>
                  </a:moveTo>
                  <a:lnTo>
                    <a:pt x="1202267" y="6866467"/>
                  </a:lnTo>
                  <a:lnTo>
                    <a:pt x="1947333" y="6866467"/>
                  </a:lnTo>
                  <a:cubicBezTo>
                    <a:pt x="1944511" y="4577645"/>
                    <a:pt x="1950155" y="2288822"/>
                    <a:pt x="1947333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>
            <a:xfrm>
              <a:off x="6637896" y="3920066"/>
              <a:ext cx="2513565" cy="2937933"/>
            </a:xfrm>
            <a:custGeom>
              <a:avLst/>
              <a:gdLst/>
              <a:ahLst/>
              <a:cxnLst/>
              <a:rect l="l" t="t" r="r" b="b"/>
              <a:pathLst>
                <a:path w="3259667" h="3810000">
                  <a:moveTo>
                    <a:pt x="0" y="3810000"/>
                  </a:moveTo>
                  <a:lnTo>
                    <a:pt x="3251200" y="0"/>
                  </a:lnTo>
                  <a:cubicBezTo>
                    <a:pt x="3254022" y="1270000"/>
                    <a:pt x="3256845" y="2540000"/>
                    <a:pt x="3259667" y="3810000"/>
                  </a:cubicBezTo>
                  <a:lnTo>
                    <a:pt x="0" y="3810000"/>
                  </a:lnTo>
                  <a:close/>
                </a:path>
              </a:pathLst>
            </a:cu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12"/>
            <p:cNvSpPr/>
            <p:nvPr/>
          </p:nvSpPr>
          <p:spPr>
            <a:xfrm>
              <a:off x="7010429" y="-8467"/>
              <a:ext cx="2142876" cy="6866467"/>
            </a:xfrm>
            <a:custGeom>
              <a:avLst/>
              <a:gdLst/>
              <a:ahLst/>
              <a:cxnLst/>
              <a:rect l="l" t="t" r="r" b="b"/>
              <a:pathLst>
                <a:path w="2853267" h="6866467">
                  <a:moveTo>
                    <a:pt x="0" y="0"/>
                  </a:moveTo>
                  <a:lnTo>
                    <a:pt x="2472267" y="6866467"/>
                  </a:lnTo>
                  <a:lnTo>
                    <a:pt x="2853267" y="6858000"/>
                  </a:lnTo>
                  <a:lnTo>
                    <a:pt x="285326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13"/>
            <p:cNvSpPr/>
            <p:nvPr/>
          </p:nvSpPr>
          <p:spPr>
            <a:xfrm>
              <a:off x="8295776" y="-8467"/>
              <a:ext cx="857530" cy="6866467"/>
            </a:xfrm>
            <a:custGeom>
              <a:avLst/>
              <a:gdLst/>
              <a:ahLst/>
              <a:cxnLst/>
              <a:rect l="l" t="t" r="r" b="b"/>
              <a:pathLst>
                <a:path w="1286933" h="6866467">
                  <a:moveTo>
                    <a:pt x="1016000" y="0"/>
                  </a:moveTo>
                  <a:lnTo>
                    <a:pt x="0" y="6866467"/>
                  </a:lnTo>
                  <a:lnTo>
                    <a:pt x="1286933" y="6866467"/>
                  </a:lnTo>
                  <a:cubicBezTo>
                    <a:pt x="1284111" y="4577645"/>
                    <a:pt x="1281288" y="2288822"/>
                    <a:pt x="1278466" y="0"/>
                  </a:cubicBezTo>
                  <a:lnTo>
                    <a:pt x="1016000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Freeform 14"/>
            <p:cNvSpPr/>
            <p:nvPr/>
          </p:nvSpPr>
          <p:spPr>
            <a:xfrm>
              <a:off x="8077231" y="-8468"/>
              <a:ext cx="1066770" cy="6866467"/>
            </a:xfrm>
            <a:custGeom>
              <a:avLst/>
              <a:gdLst/>
              <a:ahLst/>
              <a:cxnLst/>
              <a:rect l="l" t="t" r="r" b="b"/>
              <a:pathLst>
                <a:path w="1270244" h="6866467">
                  <a:moveTo>
                    <a:pt x="0" y="0"/>
                  </a:moveTo>
                  <a:lnTo>
                    <a:pt x="1117600" y="6866467"/>
                  </a:lnTo>
                  <a:lnTo>
                    <a:pt x="1270000" y="6866467"/>
                  </a:lnTo>
                  <a:cubicBezTo>
                    <a:pt x="1272822" y="4574822"/>
                    <a:pt x="1250245" y="2291645"/>
                    <a:pt x="1253067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15"/>
            <p:cNvSpPr/>
            <p:nvPr/>
          </p:nvSpPr>
          <p:spPr>
            <a:xfrm>
              <a:off x="8060297" y="4893733"/>
              <a:ext cx="1094086" cy="1964267"/>
            </a:xfrm>
            <a:custGeom>
              <a:avLst/>
              <a:gdLst/>
              <a:ahLst/>
              <a:cxnLst/>
              <a:rect l="l" t="t" r="r" b="b"/>
              <a:pathLst>
                <a:path w="1820333" h="3268133">
                  <a:moveTo>
                    <a:pt x="0" y="3268133"/>
                  </a:moveTo>
                  <a:lnTo>
                    <a:pt x="1811866" y="0"/>
                  </a:lnTo>
                  <a:cubicBezTo>
                    <a:pt x="1814688" y="1086555"/>
                    <a:pt x="1817511" y="2173111"/>
                    <a:pt x="1820333" y="3259666"/>
                  </a:cubicBezTo>
                  <a:lnTo>
                    <a:pt x="0" y="3268133"/>
                  </a:ln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599" y="2160590"/>
            <a:ext cx="6347714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5258" y="6041363"/>
            <a:ext cx="68413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09599" y="6041363"/>
            <a:ext cx="462297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44676" y="6041363"/>
            <a:ext cx="51263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24700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64" r:id="rId1"/>
    <p:sldLayoutId id="2147483865" r:id="rId2"/>
    <p:sldLayoutId id="2147483866" r:id="rId3"/>
    <p:sldLayoutId id="2147483867" r:id="rId4"/>
    <p:sldLayoutId id="2147483868" r:id="rId5"/>
    <p:sldLayoutId id="2147483869" r:id="rId6"/>
    <p:sldLayoutId id="2147483870" r:id="rId7"/>
    <p:sldLayoutId id="2147483871" r:id="rId8"/>
    <p:sldLayoutId id="2147483872" r:id="rId9"/>
    <p:sldLayoutId id="2147483873" r:id="rId10"/>
    <p:sldLayoutId id="2147483874" r:id="rId11"/>
    <p:sldLayoutId id="2147483875" r:id="rId12"/>
    <p:sldLayoutId id="2147483876" r:id="rId13"/>
    <p:sldLayoutId id="2147483877" r:id="rId14"/>
    <p:sldLayoutId id="2147483878" r:id="rId15"/>
    <p:sldLayoutId id="214748387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57158" y="500043"/>
            <a:ext cx="8429684" cy="1357321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200" b="1" dirty="0" smtClean="0"/>
              <a:t>     </a:t>
            </a:r>
            <a:r>
              <a:rPr lang="ru-RU" sz="2200" b="1" dirty="0" smtClean="0">
                <a:solidFill>
                  <a:schemeClr val="bg1">
                    <a:lumMod val="65000"/>
                  </a:schemeClr>
                </a:solidFill>
              </a:rPr>
              <a:t>МБОУ " Тюхтетская СШ № 2" </a:t>
            </a:r>
            <a:br>
              <a:rPr lang="ru-RU" sz="2200" b="1" dirty="0" smtClean="0">
                <a:solidFill>
                  <a:schemeClr val="bg1">
                    <a:lumMod val="65000"/>
                  </a:schemeClr>
                </a:solidFill>
              </a:rPr>
            </a:br>
            <a:r>
              <a:rPr lang="ru-RU" sz="2200" b="1" dirty="0" smtClean="0">
                <a:solidFill>
                  <a:schemeClr val="bg1">
                    <a:lumMod val="65000"/>
                  </a:schemeClr>
                </a:solidFill>
              </a:rPr>
              <a:t>Филиал </a:t>
            </a:r>
            <a:r>
              <a:rPr lang="ru-RU" sz="2200" b="1" dirty="0">
                <a:solidFill>
                  <a:schemeClr val="bg1">
                    <a:lumMod val="65000"/>
                  </a:schemeClr>
                </a:solidFill>
              </a:rPr>
              <a:t>в </a:t>
            </a:r>
            <a:r>
              <a:rPr lang="ru-RU" sz="2200" b="1" dirty="0" smtClean="0">
                <a:solidFill>
                  <a:schemeClr val="bg1">
                    <a:lumMod val="65000"/>
                  </a:schemeClr>
                </a:solidFill>
              </a:rPr>
              <a:t>с. Леонтьевка</a:t>
            </a:r>
            <a:r>
              <a:rPr lang="ru-RU" sz="4000" dirty="0" smtClean="0">
                <a:solidFill>
                  <a:schemeClr val="bg1">
                    <a:lumMod val="65000"/>
                  </a:schemeClr>
                </a:solidFill>
              </a:rPr>
              <a:t/>
            </a:r>
            <a:br>
              <a:rPr lang="ru-RU" sz="4000" dirty="0" smtClean="0">
                <a:solidFill>
                  <a:schemeClr val="bg1">
                    <a:lumMod val="65000"/>
                  </a:schemeClr>
                </a:solidFill>
              </a:rPr>
            </a:br>
            <a:endParaRPr lang="ru-RU" sz="4000" dirty="0">
              <a:solidFill>
                <a:schemeClr val="bg1">
                  <a:lumMod val="65000"/>
                </a:schemeClr>
              </a:solidFill>
            </a:endParaRPr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763688" y="5805264"/>
            <a:ext cx="5308866" cy="586140"/>
          </a:xfrm>
        </p:spPr>
        <p:txBody>
          <a:bodyPr/>
          <a:lstStyle/>
          <a:p>
            <a:r>
              <a:rPr lang="ru-RU" b="1" dirty="0" smtClean="0"/>
              <a:t>ФИО автора: </a:t>
            </a:r>
            <a:r>
              <a:rPr lang="ru-RU" dirty="0" smtClean="0"/>
              <a:t>Колотюк Татьяна Александровна</a:t>
            </a:r>
          </a:p>
          <a:p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971600" y="2060848"/>
            <a:ext cx="576064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1200" dirty="0" smtClean="0">
              <a:latin typeface="Times New Roman" panose="02020603050405020304" pitchFamily="18" charset="0"/>
            </a:endParaRPr>
          </a:p>
          <a:p>
            <a:r>
              <a:rPr lang="ru-RU" sz="2800" b="1" i="1" dirty="0" smtClean="0">
                <a:solidFill>
                  <a:schemeClr val="accent4">
                    <a:lumMod val="75000"/>
                  </a:schemeClr>
                </a:solidFill>
              </a:rPr>
              <a:t>Учебная ситуация </a:t>
            </a:r>
          </a:p>
          <a:p>
            <a:r>
              <a:rPr lang="ru-RU" sz="2800" i="1" dirty="0" smtClean="0">
                <a:solidFill>
                  <a:schemeClr val="accent4">
                    <a:lumMod val="75000"/>
                  </a:schemeClr>
                </a:solidFill>
              </a:rPr>
              <a:t>как </a:t>
            </a:r>
            <a:r>
              <a:rPr lang="ru-RU" sz="2800" i="1" dirty="0">
                <a:solidFill>
                  <a:schemeClr val="accent4">
                    <a:lumMod val="75000"/>
                  </a:schemeClr>
                </a:solidFill>
              </a:rPr>
              <a:t>особая единица учебного </a:t>
            </a:r>
            <a:r>
              <a:rPr lang="ru-RU" sz="2800" i="1" dirty="0" smtClean="0">
                <a:solidFill>
                  <a:schemeClr val="accent4">
                    <a:lumMod val="75000"/>
                  </a:schemeClr>
                </a:solidFill>
              </a:rPr>
              <a:t>процесса на мотивационно-целевом этапе урока</a:t>
            </a:r>
          </a:p>
          <a:p>
            <a:endParaRPr lang="ru-RU" dirty="0"/>
          </a:p>
          <a:p>
            <a:endParaRPr lang="ru-RU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628800"/>
            <a:ext cx="6347714" cy="4464496"/>
          </a:xfrm>
        </p:spPr>
        <p:txBody>
          <a:bodyPr>
            <a:noAutofit/>
          </a:bodyPr>
          <a:lstStyle/>
          <a:p>
            <a:r>
              <a:rPr lang="ru-RU" sz="2000" dirty="0" smtClean="0"/>
              <a:t>Актуальность темы вытекает из особенностей современной ситуации в государстве. Страна нуждается в построении гражданского общества, состоящего из активных, критически мыслящих граждан, ответственных за свою судьбу и судьбу своей страны. </a:t>
            </a:r>
          </a:p>
          <a:p>
            <a:r>
              <a:rPr lang="ru-RU" sz="2000" dirty="0" smtClean="0"/>
              <a:t>Актуальность проблемы подтверждается также и тем, что выпускник современной школы должен обладать не только определённой суммой знаний, но и иными способностями – критическим мышлением, выявлять, наблюдать, оценивать, критически анализировать, делать выводы, принимать продуманные решения.</a:t>
            </a:r>
          </a:p>
          <a:p>
            <a:endParaRPr lang="ru-RU" sz="2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95736" y="620688"/>
            <a:ext cx="414115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solidFill>
                  <a:schemeClr val="accent1"/>
                </a:solidFill>
                <a:latin typeface="Times New Roman" panose="02020603050405020304" pitchFamily="18" charset="0"/>
              </a:rPr>
              <a:t>Актуальность </a:t>
            </a:r>
            <a:endParaRPr lang="ru-RU" sz="3200" dirty="0">
              <a:solidFill>
                <a:schemeClr val="accent1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6630" y="404664"/>
            <a:ext cx="7436048" cy="641455"/>
          </a:xfrm>
        </p:spPr>
        <p:txBody>
          <a:bodyPr>
            <a:normAutofit/>
          </a:bodyPr>
          <a:lstStyle/>
          <a:p>
            <a:r>
              <a:rPr lang="ru-RU" sz="3200" b="1" dirty="0" smtClean="0">
                <a:latin typeface="Arial" pitchFamily="34" charset="0"/>
                <a:cs typeface="Arial" pitchFamily="34" charset="0"/>
              </a:rPr>
              <a:t>Цель, </a:t>
            </a:r>
            <a:r>
              <a:rPr lang="ru-RU" sz="3200" b="1" dirty="0">
                <a:latin typeface="Arial" pitchFamily="34" charset="0"/>
                <a:cs typeface="Arial" pitchFamily="34" charset="0"/>
              </a:rPr>
              <a:t>ключевые задачи</a:t>
            </a:r>
            <a:r>
              <a:rPr lang="ru-RU" sz="3200" b="1" dirty="0">
                <a:solidFill>
                  <a:schemeClr val="accent6">
                    <a:lumMod val="75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357298"/>
            <a:ext cx="7446808" cy="473599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endParaRPr lang="ru-RU" dirty="0"/>
          </a:p>
          <a:p>
            <a:pPr marL="0" indent="0">
              <a:buNone/>
            </a:pPr>
            <a:r>
              <a:rPr lang="ru-RU" sz="45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Цель </a:t>
            </a:r>
            <a:r>
              <a:rPr lang="ru-RU" sz="4500" dirty="0">
                <a:latin typeface="Arial" panose="020B0604020202020204" pitchFamily="34" charset="0"/>
                <a:cs typeface="Arial" panose="020B0604020202020204" pitchFamily="34" charset="0"/>
              </a:rPr>
              <a:t>- </a:t>
            </a:r>
            <a:r>
              <a:rPr lang="ru-RU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создание таких условий, которые позволили бы ученикам </a:t>
            </a:r>
            <a:r>
              <a:rPr lang="ru-RU" sz="4500" dirty="0">
                <a:latin typeface="Arial" panose="020B0604020202020204" pitchFamily="34" charset="0"/>
                <a:cs typeface="Arial" panose="020B0604020202020204" pitchFamily="34" charset="0"/>
              </a:rPr>
              <a:t>творчески реализовать себя и получить собственную продукцию </a:t>
            </a:r>
            <a:r>
              <a:rPr lang="ru-RU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определенного качества</a:t>
            </a:r>
            <a:r>
              <a:rPr lang="ru-RU" sz="45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endParaRPr lang="ru-RU" sz="4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4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ru-RU" sz="4500" b="1" i="1" dirty="0" smtClean="0">
                <a:latin typeface="Arial" panose="020B0604020202020204" pitchFamily="34" charset="0"/>
                <a:cs typeface="Arial" panose="020B0604020202020204" pitchFamily="34" charset="0"/>
              </a:rPr>
              <a:t>Задачи</a:t>
            </a:r>
            <a:r>
              <a:rPr lang="ru-RU" sz="4500" dirty="0"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r>
              <a:rPr lang="ru-RU" sz="4500" dirty="0" smtClean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Научиться </a:t>
            </a:r>
            <a:r>
              <a:rPr lang="ru-RU" sz="450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переводить </a:t>
            </a:r>
            <a:r>
              <a:rPr lang="ru-RU" sz="4500" dirty="0" smtClean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учебную задачу </a:t>
            </a:r>
            <a:r>
              <a:rPr lang="ru-RU" sz="450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в учебную ситуацию, которая побуждает учащихся </a:t>
            </a:r>
            <a:r>
              <a:rPr lang="ru-RU" sz="4500" dirty="0" smtClean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к активному </a:t>
            </a:r>
            <a:r>
              <a:rPr lang="ru-RU" sz="4500" dirty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действию, создает мотивацию </a:t>
            </a:r>
            <a:r>
              <a:rPr lang="ru-RU" sz="4500" dirty="0" smtClean="0">
                <a:ln w="3175" cmpd="sng">
                  <a:noFill/>
                </a:ln>
                <a:solidFill>
                  <a:prstClr val="black">
                    <a:lumMod val="85000"/>
                    <a:lumOff val="15000"/>
                  </a:prst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учения.</a:t>
            </a:r>
          </a:p>
          <a:p>
            <a:r>
              <a:rPr lang="ru-RU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Создать  учебные ситуации  для мотивационно-целевого этапа урока, используя приёмы ТРКМ.</a:t>
            </a:r>
          </a:p>
          <a:p>
            <a:r>
              <a:rPr lang="ru-RU" sz="45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u-RU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Содействовать возникновению у учащихся внутренней потребности  </a:t>
            </a:r>
            <a:r>
              <a:rPr lang="ru-RU" sz="4800" dirty="0">
                <a:latin typeface="Arial" panose="020B0604020202020204" pitchFamily="34" charset="0"/>
                <a:cs typeface="Arial" panose="020B0604020202020204" pitchFamily="34" charset="0"/>
              </a:rPr>
              <a:t>включения </a:t>
            </a:r>
            <a:r>
              <a:rPr lang="ru-RU" sz="4800" dirty="0" smtClean="0">
                <a:latin typeface="Arial" panose="020B0604020202020204" pitchFamily="34" charset="0"/>
                <a:cs typeface="Arial" panose="020B0604020202020204" pitchFamily="34" charset="0"/>
              </a:rPr>
              <a:t>в учебную </a:t>
            </a:r>
            <a:r>
              <a:rPr lang="ru-RU" sz="4800" dirty="0">
                <a:latin typeface="Arial" panose="020B0604020202020204" pitchFamily="34" charset="0"/>
                <a:cs typeface="Arial" panose="020B0604020202020204" pitchFamily="34" charset="0"/>
              </a:rPr>
              <a:t>деятельность. </a:t>
            </a:r>
            <a:endParaRPr lang="ru-RU" sz="4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ru-RU" sz="45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7705787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45" y="609600"/>
            <a:ext cx="7429552" cy="1320800"/>
          </a:xfrm>
        </p:spPr>
        <p:txBody>
          <a:bodyPr/>
          <a:lstStyle/>
          <a:p>
            <a:pPr algn="ctr"/>
            <a:r>
              <a:rPr lang="ru-RU" b="1" dirty="0" smtClean="0">
                <a:solidFill>
                  <a:srgbClr val="90C226"/>
                </a:solidFill>
              </a:rPr>
              <a:t>Мотивационно-целевой этап урока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>
              <a:buNone/>
            </a:pPr>
            <a:r>
              <a:rPr lang="ru-RU" sz="3200" b="1" i="1" dirty="0" smtClean="0">
                <a:solidFill>
                  <a:schemeClr val="accent5">
                    <a:lumMod val="75000"/>
                  </a:schemeClr>
                </a:solidFill>
              </a:rPr>
              <a:t>«Чудеса в жизни случаются!»</a:t>
            </a:r>
          </a:p>
          <a:p>
            <a:pPr>
              <a:buNone/>
            </a:pPr>
            <a:endParaRPr lang="ru-RU" sz="2800" b="1" i="1" dirty="0" smtClean="0">
              <a:solidFill>
                <a:schemeClr val="accent5">
                  <a:lumMod val="75000"/>
                </a:schemeClr>
              </a:solidFill>
            </a:endParaRPr>
          </a:p>
          <a:p>
            <a:pPr algn="ctr">
              <a:buNone/>
            </a:pPr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</a:rPr>
              <a:t>(по рассказу А.И.Куприна «Чудесный доктор»</a:t>
            </a:r>
          </a:p>
          <a:p>
            <a:pPr algn="ctr">
              <a:buNone/>
            </a:pPr>
            <a:r>
              <a:rPr lang="ru-RU" sz="2800" b="1" i="1" dirty="0" smtClean="0">
                <a:solidFill>
                  <a:schemeClr val="accent6">
                    <a:lumMod val="75000"/>
                  </a:schemeClr>
                </a:solidFill>
              </a:rPr>
              <a:t>2-й урок по теме, 6 класс)</a:t>
            </a:r>
            <a:endParaRPr lang="ru-RU" sz="2800" b="1" i="1" dirty="0">
              <a:solidFill>
                <a:schemeClr val="accent6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357166"/>
            <a:ext cx="6347713" cy="1320800"/>
          </a:xfrm>
        </p:spPr>
        <p:txBody>
          <a:bodyPr/>
          <a:lstStyle/>
          <a:p>
            <a:pPr algn="ctr"/>
            <a:r>
              <a:rPr lang="ru-RU" dirty="0" smtClean="0">
                <a:latin typeface="Arial" pitchFamily="34" charset="0"/>
                <a:cs typeface="Arial" pitchFamily="34" charset="0"/>
              </a:rPr>
              <a:t>Используется приём</a:t>
            </a:r>
            <a:br>
              <a:rPr lang="ru-RU" dirty="0" smtClean="0">
                <a:latin typeface="Arial" pitchFamily="34" charset="0"/>
                <a:cs typeface="Arial" pitchFamily="34" charset="0"/>
              </a:rPr>
            </a:br>
            <a:r>
              <a:rPr lang="ru-RU" b="1" dirty="0" smtClean="0">
                <a:latin typeface="Arial" pitchFamily="34" charset="0"/>
                <a:cs typeface="Arial" pitchFamily="34" charset="0"/>
              </a:rPr>
              <a:t>«Высказывания великих»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598" y="2160590"/>
            <a:ext cx="7962930" cy="388077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sz="3600" b="1" i="1" dirty="0" smtClean="0">
                <a:solidFill>
                  <a:schemeClr val="accent5">
                    <a:lumMod val="75000"/>
                  </a:schemeClr>
                </a:solidFill>
              </a:rPr>
              <a:t>«Ничто так не характерно для чуда, как невозможность объяснить его природу естественными причинами», -</a:t>
            </a:r>
          </a:p>
          <a:p>
            <a:pPr>
              <a:buNone/>
            </a:pPr>
            <a:r>
              <a:rPr lang="ru-RU" sz="3000" i="1" dirty="0" smtClean="0"/>
              <a:t>        </a:t>
            </a:r>
          </a:p>
          <a:p>
            <a:pPr>
              <a:buNone/>
            </a:pPr>
            <a:r>
              <a:rPr lang="ru-RU" sz="3000" i="1" dirty="0" smtClean="0"/>
              <a:t>          утверждал француз Жорж Бюффон.</a:t>
            </a:r>
            <a:endParaRPr lang="ru-RU" sz="3000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514402"/>
          </a:xfrm>
        </p:spPr>
        <p:txBody>
          <a:bodyPr>
            <a:normAutofit/>
          </a:bodyPr>
          <a:lstStyle/>
          <a:p>
            <a:pPr algn="l"/>
            <a:r>
              <a:rPr lang="ru-RU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А может быть, природу чуда</a:t>
            </a:r>
            <a:br>
              <a:rPr lang="ru-RU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</a:br>
            <a:r>
              <a:rPr lang="ru-RU" i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как раз и можно объяснить естественными причинами? </a:t>
            </a:r>
            <a:endParaRPr lang="ru-RU" u="sng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2204864"/>
            <a:ext cx="8229600" cy="3672408"/>
          </a:xfrm>
        </p:spPr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ru-RU" sz="4500" dirty="0" smtClean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 </a:t>
            </a:r>
            <a:r>
              <a:rPr lang="ru-RU" sz="4500" b="1" dirty="0" smtClean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Ситуация неопределенности </a:t>
            </a:r>
            <a:r>
              <a:rPr lang="ru-RU" sz="4500" b="1" dirty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возникает</a:t>
            </a:r>
            <a:r>
              <a:rPr lang="ru-RU" sz="4500" b="1" dirty="0" smtClean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,</a:t>
            </a:r>
            <a:r>
              <a:rPr lang="ru-RU" sz="4500" dirty="0" smtClean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  </a:t>
            </a:r>
            <a:r>
              <a:rPr lang="ru-RU" sz="4500" dirty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когда </a:t>
            </a:r>
            <a:endParaRPr lang="ru-RU" sz="4500" dirty="0" smtClean="0">
              <a:ln w="3175" cmpd="sng">
                <a:noFill/>
              </a:ln>
              <a:solidFill>
                <a:srgbClr val="FF0000"/>
              </a:solidFill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4500" dirty="0" smtClean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проблемное </a:t>
            </a:r>
            <a:r>
              <a:rPr lang="ru-RU" sz="4500" dirty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задание содержит </a:t>
            </a:r>
            <a:r>
              <a:rPr lang="ru-RU" sz="4500" dirty="0" smtClean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недостаточное количество</a:t>
            </a:r>
          </a:p>
          <a:p>
            <a:pPr marL="0" indent="0">
              <a:buNone/>
            </a:pPr>
            <a:r>
              <a:rPr lang="ru-RU" sz="4500" dirty="0" smtClean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 </a:t>
            </a:r>
            <a:r>
              <a:rPr lang="ru-RU" sz="4500" dirty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данных </a:t>
            </a:r>
            <a:r>
              <a:rPr lang="ru-RU" sz="4500" dirty="0" smtClean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для решения</a:t>
            </a:r>
            <a:r>
              <a:rPr lang="ru-RU" sz="4500" dirty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. Это побуждает проявить смекалку, </a:t>
            </a:r>
            <a:endParaRPr lang="ru-RU" sz="4500" dirty="0" smtClean="0">
              <a:ln w="3175" cmpd="sng">
                <a:noFill/>
              </a:ln>
              <a:solidFill>
                <a:srgbClr val="FF0000"/>
              </a:solidFill>
              <a:ea typeface="+mj-ea"/>
              <a:cs typeface="+mj-cs"/>
            </a:endParaRPr>
          </a:p>
          <a:p>
            <a:pPr marL="0" indent="0">
              <a:buNone/>
            </a:pPr>
            <a:r>
              <a:rPr lang="ru-RU" sz="4500" dirty="0" smtClean="0">
                <a:ln w="3175" cmpd="sng">
                  <a:noFill/>
                </a:ln>
                <a:solidFill>
                  <a:srgbClr val="FF0000"/>
                </a:solidFill>
                <a:ea typeface="+mj-ea"/>
                <a:cs typeface="+mj-cs"/>
              </a:rPr>
              <a:t>интуицию, сообразительность.</a:t>
            </a:r>
          </a:p>
          <a:p>
            <a:pPr marL="0" indent="0">
              <a:buNone/>
            </a:pPr>
            <a:endParaRPr lang="ru-RU" sz="4500" dirty="0" smtClean="0">
              <a:ln w="3175" cmpd="sng">
                <a:noFill/>
              </a:ln>
              <a:solidFill>
                <a:srgbClr val="FF0000"/>
              </a:solidFill>
              <a:ea typeface="+mj-ea"/>
              <a:cs typeface="+mj-cs"/>
            </a:endParaRPr>
          </a:p>
          <a:p>
            <a:pPr marL="0" indent="0">
              <a:buNone/>
            </a:pPr>
            <a:endParaRPr lang="ru-RU" sz="3200" i="1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ru-RU" sz="5700" i="1" dirty="0" smtClean="0"/>
              <a:t> Исследовав строки высказывания, откройте</a:t>
            </a:r>
          </a:p>
          <a:p>
            <a:pPr marL="0" indent="0">
              <a:buNone/>
            </a:pPr>
            <a:r>
              <a:rPr lang="ru-RU" sz="5700" i="1" dirty="0" smtClean="0"/>
              <a:t> в них проблему, которую нам предстоит</a:t>
            </a:r>
          </a:p>
          <a:p>
            <a:pPr marL="0" indent="0">
              <a:buNone/>
            </a:pPr>
            <a:r>
              <a:rPr lang="ru-RU" sz="5700" i="1" dirty="0" smtClean="0"/>
              <a:t> решать на уроке</a:t>
            </a:r>
            <a:r>
              <a:rPr lang="ru-RU" sz="5900" i="1" dirty="0" smtClean="0"/>
              <a:t>.</a:t>
            </a:r>
            <a:endParaRPr lang="ru-RU" sz="5900" dirty="0" smtClean="0"/>
          </a:p>
        </p:txBody>
      </p:sp>
    </p:spTree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61598395"/>
              </p:ext>
            </p:extLst>
          </p:nvPr>
        </p:nvGraphicFramePr>
        <p:xfrm>
          <a:off x="500034" y="571480"/>
          <a:ext cx="7898839" cy="6069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521463"/>
                <a:gridCol w="4377376"/>
              </a:tblGrid>
              <a:tr h="868221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Действия учителя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Действия учеников</a:t>
                      </a:r>
                      <a:endParaRPr lang="ru-RU" dirty="0"/>
                    </a:p>
                  </a:txBody>
                  <a:tcPr/>
                </a:tc>
              </a:tr>
              <a:tr h="5201516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Определяет, какое новое знание должно быть открыто на уроке. </a:t>
                      </a: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Использует приём </a:t>
                      </a:r>
                      <a:r>
                        <a:rPr lang="ru-RU" sz="1800" b="1" i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«Побуждающий диалог»: </a:t>
                      </a:r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задаёт вопросы, на которые возможны различные правильные ответы.</a:t>
                      </a:r>
                      <a:r>
                        <a:rPr lang="ru-RU" sz="1800" kern="120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 </a:t>
                      </a:r>
                    </a:p>
                    <a:p>
                      <a:endParaRPr lang="ru-RU" sz="1800" kern="1200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2000" b="0" i="0" u="none" strike="noStrike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Возникает </a:t>
                      </a:r>
                      <a:r>
                        <a:rPr lang="ru-RU" sz="2000" b="1" i="0" u="none" strike="noStrike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учебная ситуация</a:t>
                      </a:r>
                      <a:r>
                        <a:rPr lang="ru-RU" sz="2000" b="0" i="0" u="none" strike="noStrike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, для которой необходимы дополнительные исследования или действия</a:t>
                      </a:r>
                      <a:r>
                        <a:rPr lang="ru-RU" sz="1800" b="0" i="0" u="none" strike="noStrike" baseline="0" dirty="0" smtClean="0">
                          <a:solidFill>
                            <a:srgbClr val="FF0000"/>
                          </a:solidFill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. </a:t>
                      </a:r>
                      <a:endParaRPr lang="ru-RU" sz="1800" kern="1200" dirty="0" smtClean="0">
                        <a:solidFill>
                          <a:srgbClr val="FF0000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Знают текст, материал с прошлого урока.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ru-RU" sz="1800" i="1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ru-RU" sz="1800" i="1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Не знают, как можно определить связь природы чуда с естественными причинами.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ru-RU" sz="1800" i="1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endParaRPr lang="ru-RU" sz="1800" i="1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Предполагают, что надо выяснить, кем был человек, совершивший чудо и почему он это сделал.</a:t>
                      </a: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800" b="0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8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Ставят цель урока.</a:t>
                      </a: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ru-RU" sz="1800" kern="1200" dirty="0" smtClean="0">
                        <a:solidFill>
                          <a:schemeClr val="dk1"/>
                        </a:solidFill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 </a:t>
                      </a:r>
                      <a:endParaRPr lang="ru-RU" dirty="0"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940424291"/>
              </p:ext>
            </p:extLst>
          </p:nvPr>
        </p:nvGraphicFramePr>
        <p:xfrm>
          <a:off x="571472" y="642918"/>
          <a:ext cx="7929618" cy="51435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31421"/>
                <a:gridCol w="4298197"/>
              </a:tblGrid>
              <a:tr h="997384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Действия учителя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Действия учеников</a:t>
                      </a:r>
                      <a:endParaRPr lang="ru-RU" dirty="0"/>
                    </a:p>
                  </a:txBody>
                  <a:tcPr/>
                </a:tc>
              </a:tr>
              <a:tr h="4146152">
                <a:tc>
                  <a:txBody>
                    <a:bodyPr/>
                    <a:lstStyle/>
                    <a:p>
                      <a:endParaRPr kumimoji="0"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kumimoji="0"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Помогает ученикам сконцентрировать внимание на существенных сторонах учебного материала; сознательно направлять усилия на достижение целей в процессе обучения.</a:t>
                      </a:r>
                      <a:endParaRPr kumimoji="0" lang="ru-RU" sz="18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1800" i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Предлагают варианты поиска ответов на вопросы, в том числе и </a:t>
                      </a:r>
                      <a:r>
                        <a:rPr lang="ru-RU" sz="1800" i="1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структурируют материал, устанавливают причинно-следственные связи.</a:t>
                      </a:r>
                      <a:endParaRPr lang="ru-RU" sz="1800" kern="1200" dirty="0" smtClean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i="1" kern="1200" dirty="0" smtClean="0">
                          <a:solidFill>
                            <a:schemeClr val="accent6">
                              <a:lumMod val="75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 </a:t>
                      </a:r>
                      <a:endParaRPr lang="ru-RU" sz="1800" kern="1200" dirty="0" smtClean="0">
                        <a:solidFill>
                          <a:schemeClr val="accent6">
                            <a:lumMod val="75000"/>
                          </a:schemeClr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35204020"/>
              </p:ext>
            </p:extLst>
          </p:nvPr>
        </p:nvGraphicFramePr>
        <p:xfrm>
          <a:off x="467544" y="642918"/>
          <a:ext cx="7715304" cy="49456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417107"/>
                <a:gridCol w="4298197"/>
              </a:tblGrid>
              <a:tr h="1013684"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Действия учителя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0" lang="ru-RU" sz="1800" b="1" kern="1200" dirty="0" smtClean="0">
                          <a:solidFill>
                            <a:schemeClr val="lt1"/>
                          </a:solidFill>
                          <a:latin typeface="+mn-lt"/>
                          <a:ea typeface="+mn-ea"/>
                          <a:cs typeface="+mn-cs"/>
                        </a:rPr>
                        <a:t>Действия учеников</a:t>
                      </a:r>
                      <a:endParaRPr lang="ru-RU" dirty="0"/>
                    </a:p>
                  </a:txBody>
                  <a:tcPr/>
                </a:tc>
              </a:tr>
              <a:tr h="747881">
                <a:tc>
                  <a:txBody>
                    <a:bodyPr/>
                    <a:lstStyle/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Помогает чётко сформулировать что необходимо освоить на данном уроке, определив границу знания и незнания.</a:t>
                      </a: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Помогает ставить реальные задачи.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</a:t>
                      </a: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Хвалит не только результаты, но и усилия детей. </a:t>
                      </a: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Ищет достижения даже в незначительных поступках. 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Формулируют вопросы:</a:t>
                      </a:r>
                    </a:p>
                    <a:p>
                      <a:endParaRPr lang="ru-RU" sz="1800" i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Можно ли объяснить природу чуда естественными причинами?</a:t>
                      </a:r>
                    </a:p>
                    <a:p>
                      <a:endParaRPr lang="ru-RU" sz="1800" i="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i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Достаточно ли для ответа на вопрос одного текста?</a:t>
                      </a:r>
                    </a:p>
                    <a:p>
                      <a:endParaRPr lang="ru-RU" sz="1800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800" i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Ставят задачи, намечают пути решения.</a:t>
                      </a:r>
                    </a:p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1250">
        <p15:prstTrans prst="peelOff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285728"/>
            <a:ext cx="6347713" cy="1500198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>
                <a:latin typeface="Arial" pitchFamily="34" charset="0"/>
                <a:cs typeface="Arial" pitchFamily="34" charset="0"/>
              </a:rPr>
              <a:t>Планируемые результаты (УУД), достигнутые на данном этапе урока</a:t>
            </a:r>
            <a:endParaRPr lang="ru-RU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09598" y="2000240"/>
            <a:ext cx="6534169" cy="4286280"/>
          </a:xfrm>
        </p:spPr>
        <p:txBody>
          <a:bodyPr>
            <a:normAutofit fontScale="92500" lnSpcReduction="10000"/>
          </a:bodyPr>
          <a:lstStyle/>
          <a:p>
            <a:r>
              <a:rPr lang="ru-RU" sz="2400" b="1" i="1" dirty="0" smtClean="0"/>
              <a:t>регулятивные</a:t>
            </a:r>
            <a:r>
              <a:rPr lang="ru-RU" sz="2400" dirty="0" smtClean="0"/>
              <a:t> – осознают важность предстоящей работы и проявляют высокую мотивацию к чтению и изучению литературных произведений; умеют самостоятельно определять задачи урока. </a:t>
            </a:r>
          </a:p>
          <a:p>
            <a:r>
              <a:rPr lang="ru-RU" sz="2400" b="1" i="1" dirty="0" smtClean="0"/>
              <a:t>коммуникативные</a:t>
            </a:r>
            <a:r>
              <a:rPr lang="ru-RU" sz="2400" dirty="0" smtClean="0"/>
              <a:t> - оформляют свои мысли в устной форме; принимают участие в общей беседе; умеют слушать и понимать речь других. </a:t>
            </a:r>
          </a:p>
          <a:p>
            <a:r>
              <a:rPr lang="ru-RU" sz="2400" b="1" i="1" dirty="0" smtClean="0"/>
              <a:t>познавательные</a:t>
            </a:r>
            <a:r>
              <a:rPr lang="ru-RU" sz="2400" dirty="0" smtClean="0"/>
              <a:t> - умеют отвечать на вопросы учителя;  умеют анализировать ситуацию с опорой на систему вопросов учителя. 	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599" y="609600"/>
            <a:ext cx="6347713" cy="443136"/>
          </a:xfrm>
        </p:spPr>
        <p:txBody>
          <a:bodyPr>
            <a:noAutofit/>
          </a:bodyPr>
          <a:lstStyle/>
          <a:p>
            <a:pPr marL="342900" lvl="0" indent="-342900" algn="ctr">
              <a:spcBef>
                <a:spcPts val="1000"/>
              </a:spcBef>
            </a:pPr>
            <a:r>
              <a:rPr lang="ru-RU" sz="3200" b="1" i="1" dirty="0" smtClean="0">
                <a:ea typeface="+mn-ea"/>
                <a:cs typeface="+mn-cs"/>
              </a:rPr>
              <a:t>Рекомендации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23528" y="1340768"/>
            <a:ext cx="7560840" cy="5328592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ru-RU" sz="2000" b="1" i="1" dirty="0" smtClean="0">
                <a:solidFill>
                  <a:schemeClr val="accent6">
                    <a:lumMod val="75000"/>
                  </a:schemeClr>
                </a:solidFill>
              </a:rPr>
              <a:t>Современный урок начинается с учителя…</a:t>
            </a:r>
          </a:p>
          <a:p>
            <a:pPr>
              <a:buNone/>
            </a:pPr>
            <a:r>
              <a:rPr lang="ru-RU" sz="2000" b="1" dirty="0" smtClean="0">
                <a:solidFill>
                  <a:srgbClr val="FF0000"/>
                </a:solidFill>
              </a:rPr>
              <a:t>Правила на каждый день, которые помогут учителю:</a:t>
            </a:r>
          </a:p>
          <a:p>
            <a:r>
              <a:rPr lang="ru-RU" sz="2000" dirty="0" smtClean="0"/>
              <a:t>- Я не источник знаний на уроке – я организатор урока и помощник ребят;</a:t>
            </a:r>
          </a:p>
          <a:p>
            <a:r>
              <a:rPr lang="ru-RU" sz="2000" dirty="0" smtClean="0"/>
              <a:t>- Ребёнок должен знать, зачем ему это, т.е. цели занятия формулируем на уроке вместе с ребятами, и эти цели находятся в сфере интересов ребёнка;</a:t>
            </a:r>
          </a:p>
          <a:p>
            <a:r>
              <a:rPr lang="ru-RU" sz="2000" dirty="0" smtClean="0"/>
              <a:t>- Никаких монологов на уроке! Только диалог, живой, в котором участвуют все;</a:t>
            </a:r>
          </a:p>
          <a:p>
            <a:r>
              <a:rPr lang="ru-RU" sz="2000" dirty="0" smtClean="0"/>
              <a:t>Учимся общаться, спорить, отстаивать своё мнение, </a:t>
            </a:r>
            <a:r>
              <a:rPr lang="ru-RU" sz="2000" dirty="0" err="1" smtClean="0"/>
              <a:t>п</a:t>
            </a:r>
            <a:endParaRPr lang="ru-RU" sz="2000" dirty="0" smtClean="0"/>
          </a:p>
          <a:p>
            <a:r>
              <a:rPr lang="ru-RU" sz="2000" dirty="0" smtClean="0"/>
              <a:t>росить помощи или предлагать её другим. </a:t>
            </a:r>
          </a:p>
          <a:p>
            <a:r>
              <a:rPr lang="ru-RU" sz="2000" dirty="0" smtClean="0"/>
              <a:t>- Самое главное –эмоциональный настрой урока. - Я умею управлять своими эмоциями и учу этому детей.</a:t>
            </a:r>
            <a:endParaRPr lang="ru-RU" sz="20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xmlns="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Грань">
  <a:themeElements>
    <a:clrScheme name="Грань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Грань">
      <a:majorFont>
        <a:latin typeface="Trebuchet MS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рань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385</TotalTime>
  <Words>635</Words>
  <Application>Microsoft Office PowerPoint</Application>
  <PresentationFormat>Экран (4:3)</PresentationFormat>
  <Paragraphs>93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Грань</vt:lpstr>
      <vt:lpstr>     МБОУ " Тюхтетская СШ № 2"  Филиал в с. Леонтьевка </vt:lpstr>
      <vt:lpstr>Слайд 2</vt:lpstr>
      <vt:lpstr>Цель, ключевые задачи </vt:lpstr>
      <vt:lpstr>Мотивационно-целевой этап урока</vt:lpstr>
      <vt:lpstr>Используется приём «Высказывания великих»</vt:lpstr>
      <vt:lpstr>А может быть, природу чуда как раз и можно объяснить естественными причинами? </vt:lpstr>
      <vt:lpstr>Слайд 7</vt:lpstr>
      <vt:lpstr>Слайд 8</vt:lpstr>
      <vt:lpstr>Слайд 9</vt:lpstr>
      <vt:lpstr>Планируемые результаты (УУД), достигнутые на данном этапе урока</vt:lpstr>
      <vt:lpstr>Рекомендации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Филиал МБОУ " Тюхтетская СШ № 2" в с. Леонтьевка </dc:title>
  <dc:creator>uchitelskaya</dc:creator>
  <cp:lastModifiedBy>uchitelskaya</cp:lastModifiedBy>
  <cp:revision>59</cp:revision>
  <dcterms:created xsi:type="dcterms:W3CDTF">2024-10-28T03:52:28Z</dcterms:created>
  <dcterms:modified xsi:type="dcterms:W3CDTF">2024-10-29T02:13:43Z</dcterms:modified>
</cp:coreProperties>
</file>