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6" r:id="rId2"/>
    <p:sldId id="274" r:id="rId3"/>
    <p:sldId id="276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6" r:id="rId12"/>
    <p:sldId id="268" r:id="rId13"/>
    <p:sldId id="272" r:id="rId14"/>
    <p:sldId id="273" r:id="rId15"/>
    <p:sldId id="27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727" autoAdjust="0"/>
  </p:normalViewPr>
  <p:slideViewPr>
    <p:cSldViewPr>
      <p:cViewPr varScale="1">
        <p:scale>
          <a:sx n="78" d="100"/>
          <a:sy n="78" d="100"/>
        </p:scale>
        <p:origin x="-9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8D4120-257C-4763-92FE-DFC46979BD1A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55C82-0743-4F6D-B957-9EF4F3D53B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633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743655-846C-4B76-BEA0-A215D88DD10E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4601E9-9381-446E-8FD7-7933C24B7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743655-846C-4B76-BEA0-A215D88DD10E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4601E9-9381-446E-8FD7-7933C24B7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743655-846C-4B76-BEA0-A215D88DD10E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4601E9-9381-446E-8FD7-7933C24B7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743655-846C-4B76-BEA0-A215D88DD10E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4601E9-9381-446E-8FD7-7933C24B7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743655-846C-4B76-BEA0-A215D88DD10E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4601E9-9381-446E-8FD7-7933C24B7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743655-846C-4B76-BEA0-A215D88DD10E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4601E9-9381-446E-8FD7-7933C24B7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743655-846C-4B76-BEA0-A215D88DD10E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4601E9-9381-446E-8FD7-7933C24B7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743655-846C-4B76-BEA0-A215D88DD10E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4601E9-9381-446E-8FD7-7933C24B7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743655-846C-4B76-BEA0-A215D88DD10E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4601E9-9381-446E-8FD7-7933C24B722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743655-846C-4B76-BEA0-A215D88DD10E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4601E9-9381-446E-8FD7-7933C24B7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743655-846C-4B76-BEA0-A215D88DD10E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4601E9-9381-446E-8FD7-7933C24B7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6743655-846C-4B76-BEA0-A215D88DD10E}" type="datetimeFigureOut">
              <a:rPr lang="ru-RU" smtClean="0"/>
              <a:pPr/>
              <a:t>05.01.2023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54601E9-9381-446E-8FD7-7933C24B7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764704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  <a:latin typeface="Times New Roman" pitchFamily="18" charset="0"/>
              </a:rPr>
              <a:t>Урок в 5 классе</a:t>
            </a:r>
            <a:endParaRPr lang="ru-RU" sz="6000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endParaRPr lang="ru-RU" sz="96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FF0000"/>
                </a:solidFill>
                <a:effectLst/>
              </a:rPr>
              <a:t>Словарный диктант</a:t>
            </a:r>
            <a:endParaRPr lang="ru-RU" sz="4000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404664"/>
            <a:ext cx="8183880" cy="504056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sz="3600" b="1" dirty="0" smtClean="0"/>
              <a:t>	</a:t>
            </a:r>
            <a:r>
              <a:rPr lang="ru-RU" sz="4000" dirty="0" smtClean="0"/>
              <a:t>Ра…колоть, </a:t>
            </a:r>
            <a:r>
              <a:rPr lang="ru-RU" sz="4000" dirty="0" err="1" smtClean="0"/>
              <a:t>водор</a:t>
            </a:r>
            <a:r>
              <a:rPr lang="ru-RU" sz="4000" dirty="0" smtClean="0"/>
              <a:t>…</a:t>
            </a:r>
            <a:r>
              <a:rPr lang="ru-RU" sz="4000" dirty="0" err="1" smtClean="0"/>
              <a:t>сли</a:t>
            </a:r>
            <a:r>
              <a:rPr lang="ru-RU" sz="4000" dirty="0" smtClean="0"/>
              <a:t>,</a:t>
            </a:r>
          </a:p>
          <a:p>
            <a:pPr algn="just">
              <a:buNone/>
            </a:pPr>
            <a:r>
              <a:rPr lang="ru-RU" sz="4000" dirty="0" smtClean="0"/>
              <a:t>	</a:t>
            </a:r>
            <a:r>
              <a:rPr lang="ru-RU" sz="4000" dirty="0" err="1" smtClean="0"/>
              <a:t>бе</a:t>
            </a:r>
            <a:r>
              <a:rPr lang="ru-RU" sz="4000" dirty="0" smtClean="0"/>
              <a:t>…</a:t>
            </a:r>
            <a:r>
              <a:rPr lang="ru-RU" sz="4000" dirty="0" err="1" smtClean="0"/>
              <a:t>радос</a:t>
            </a:r>
            <a:r>
              <a:rPr lang="ru-RU" sz="4000" dirty="0" smtClean="0"/>
              <a:t>…</a:t>
            </a:r>
            <a:r>
              <a:rPr lang="ru-RU" sz="4000" dirty="0" err="1" smtClean="0"/>
              <a:t>ный</a:t>
            </a:r>
            <a:r>
              <a:rPr lang="ru-RU" sz="4000" dirty="0" smtClean="0"/>
              <a:t>, …жечь,</a:t>
            </a:r>
          </a:p>
          <a:p>
            <a:pPr algn="just">
              <a:buNone/>
            </a:pPr>
            <a:r>
              <a:rPr lang="ru-RU" sz="4000" dirty="0" smtClean="0"/>
              <a:t>	и…</a:t>
            </a:r>
            <a:r>
              <a:rPr lang="ru-RU" sz="4000" dirty="0" err="1" smtClean="0"/>
              <a:t>вергат</a:t>
            </a:r>
            <a:r>
              <a:rPr lang="ru-RU" sz="4000" dirty="0" smtClean="0"/>
              <a:t>…</a:t>
            </a:r>
            <a:r>
              <a:rPr lang="ru-RU" sz="4000" dirty="0" err="1" smtClean="0"/>
              <a:t>ся</a:t>
            </a:r>
            <a:r>
              <a:rPr lang="ru-RU" sz="4000" dirty="0" smtClean="0"/>
              <a:t>, и…л…гать, </a:t>
            </a:r>
            <a:r>
              <a:rPr lang="ru-RU" sz="4000" dirty="0" err="1" smtClean="0"/>
              <a:t>выр</a:t>
            </a:r>
            <a:r>
              <a:rPr lang="ru-RU" sz="4000" dirty="0" smtClean="0"/>
              <a:t>…</a:t>
            </a:r>
            <a:r>
              <a:rPr lang="ru-RU" sz="4000" dirty="0" err="1" smtClean="0"/>
              <a:t>щивать</a:t>
            </a:r>
            <a:r>
              <a:rPr lang="ru-RU" sz="4000" dirty="0" smtClean="0"/>
              <a:t>, </a:t>
            </a:r>
            <a:r>
              <a:rPr lang="ru-RU" sz="4000" dirty="0" err="1" smtClean="0"/>
              <a:t>отл</a:t>
            </a:r>
            <a:r>
              <a:rPr lang="ru-RU" sz="4000" dirty="0" smtClean="0"/>
              <a:t>…жить, </a:t>
            </a:r>
            <a:r>
              <a:rPr lang="ru-RU" sz="4000" dirty="0" err="1" smtClean="0"/>
              <a:t>ра</a:t>
            </a:r>
            <a:r>
              <a:rPr lang="ru-RU" sz="4000" dirty="0" smtClean="0"/>
              <a:t>…смешить, </a:t>
            </a:r>
            <a:r>
              <a:rPr lang="ru-RU" sz="4000" dirty="0" err="1" smtClean="0"/>
              <a:t>бе</a:t>
            </a:r>
            <a:r>
              <a:rPr lang="ru-RU" sz="4000" dirty="0" smtClean="0"/>
              <a:t>…вкус…</a:t>
            </a:r>
            <a:r>
              <a:rPr lang="ru-RU" sz="4000" dirty="0" err="1" smtClean="0"/>
              <a:t>ный</a:t>
            </a:r>
            <a:r>
              <a:rPr lang="ru-RU" sz="4000" dirty="0" smtClean="0"/>
              <a:t>, </a:t>
            </a:r>
            <a:r>
              <a:rPr lang="ru-RU" sz="4000" dirty="0" err="1" smtClean="0"/>
              <a:t>зар</a:t>
            </a:r>
            <a:r>
              <a:rPr lang="ru-RU" sz="4000" dirty="0" smtClean="0"/>
              <a:t>…</a:t>
            </a:r>
            <a:r>
              <a:rPr lang="ru-RU" sz="4000" dirty="0" err="1" smtClean="0"/>
              <a:t>сли</a:t>
            </a:r>
            <a:r>
              <a:rPr lang="ru-RU" sz="4000" dirty="0" smtClean="0"/>
              <a:t>, …</a:t>
            </a:r>
            <a:r>
              <a:rPr lang="ru-RU" sz="4000" dirty="0" err="1" smtClean="0"/>
              <a:t>десь</a:t>
            </a:r>
            <a:r>
              <a:rPr lang="ru-RU" sz="4000" dirty="0" smtClean="0"/>
              <a:t>, </a:t>
            </a:r>
            <a:r>
              <a:rPr lang="ru-RU" sz="4000" dirty="0" err="1" smtClean="0"/>
              <a:t>отр</a:t>
            </a:r>
            <a:r>
              <a:rPr lang="ru-RU" sz="4000" dirty="0" smtClean="0"/>
              <a:t>…сток, прил…</a:t>
            </a:r>
            <a:r>
              <a:rPr lang="ru-RU" sz="4000" dirty="0" err="1" smtClean="0"/>
              <a:t>гательное</a:t>
            </a:r>
            <a:r>
              <a:rPr lang="ru-RU" sz="4000" dirty="0" smtClean="0"/>
              <a:t>, сл…</a:t>
            </a:r>
            <a:r>
              <a:rPr lang="ru-RU" sz="4000" dirty="0" err="1" smtClean="0"/>
              <a:t>жение</a:t>
            </a:r>
            <a:r>
              <a:rPr lang="ru-RU" sz="4000" dirty="0" smtClean="0"/>
              <a:t>, …бить.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877272"/>
            <a:ext cx="8183880" cy="15776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548680"/>
            <a:ext cx="8183880" cy="5274912"/>
          </a:xfrm>
        </p:spPr>
        <p:txBody>
          <a:bodyPr/>
          <a:lstStyle/>
          <a:p>
            <a:pPr algn="just">
              <a:buNone/>
            </a:pPr>
            <a:r>
              <a:rPr lang="ru-RU" sz="4000" dirty="0" smtClean="0"/>
              <a:t>		Расколоть, водоросли,</a:t>
            </a:r>
          </a:p>
          <a:p>
            <a:pPr algn="just">
              <a:buNone/>
            </a:pPr>
            <a:r>
              <a:rPr lang="ru-RU" sz="4000" dirty="0" smtClean="0"/>
              <a:t>	безрадостный, сжечь,</a:t>
            </a:r>
          </a:p>
          <a:p>
            <a:pPr algn="just">
              <a:buNone/>
            </a:pPr>
            <a:r>
              <a:rPr lang="ru-RU" sz="4000" dirty="0" smtClean="0"/>
              <a:t>	извергаться, излагать, выращивать, отложить, рассмешить, безвкусный, заросли, здесь, отросток, прилагательное, сложение, сбить.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1412776"/>
            <a:ext cx="8183880" cy="46222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</a:b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</a:b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</a:b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</a:b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</a:b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</a:b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жёлтый                         жонглёр</a:t>
            </a:r>
            <a:b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</a:b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шёлк                             шокировать</a:t>
            </a:r>
            <a:b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</a:b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чётко                             чопорный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/>
            </a:r>
            <a:br>
              <a:rPr lang="ru-RU" sz="2200" dirty="0" smtClean="0">
                <a:solidFill>
                  <a:schemeClr val="accent1">
                    <a:lumMod val="75000"/>
                  </a:schemeClr>
                </a:solidFill>
                <a:effectLst/>
              </a:rPr>
            </a:b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щёлкнуть                      трущоба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3100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ПРОЧИТАЙТЕ СЛОВА, ОПРЕДЕЛИТЕ, ЧТО В НИХ ОБЩЕГО </a:t>
            </a:r>
            <a:r>
              <a:rPr lang="ru-RU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428604"/>
            <a:ext cx="8183880" cy="100013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3600" b="1" dirty="0" smtClean="0">
                <a:solidFill>
                  <a:schemeClr val="accent2"/>
                </a:solidFill>
                <a:latin typeface="Times New Roman" pitchFamily="18" charset="0"/>
              </a:rPr>
              <a:t>                            РУБРИКА </a:t>
            </a:r>
            <a:br>
              <a:rPr lang="ru-RU" sz="3600" b="1" dirty="0" smtClean="0">
                <a:solidFill>
                  <a:schemeClr val="accent2"/>
                </a:solidFill>
                <a:latin typeface="Times New Roman" pitchFamily="18" charset="0"/>
              </a:rPr>
            </a:br>
            <a:r>
              <a:rPr lang="ru-RU" sz="3600" b="1" dirty="0" smtClean="0">
                <a:solidFill>
                  <a:schemeClr val="accent2"/>
                </a:solidFill>
                <a:latin typeface="Times New Roman" pitchFamily="18" charset="0"/>
              </a:rPr>
              <a:t>«НАБЛЮДАЕМ, РАЗМЫШЛЯЕМ»</a:t>
            </a:r>
            <a:endParaRPr lang="ru-RU" sz="36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base"/>
            <a:r>
              <a:rPr lang="ru-RU" dirty="0" smtClean="0"/>
              <a:t/>
            </a:r>
            <a:br>
              <a:rPr lang="ru-RU" dirty="0" smtClean="0"/>
            </a:br>
            <a:r>
              <a:rPr lang="ru-RU" sz="6000" dirty="0" smtClean="0">
                <a:solidFill>
                  <a:schemeClr val="accent1">
                    <a:lumMod val="75000"/>
                  </a:schemeClr>
                </a:solidFill>
              </a:rPr>
              <a:t>тема урока: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5400" b="1" i="1" dirty="0" smtClean="0">
                <a:solidFill>
                  <a:schemeClr val="accent2"/>
                </a:solidFill>
              </a:rPr>
              <a:t>Буквы </a:t>
            </a:r>
            <a:r>
              <a:rPr lang="ru-RU" sz="5400" b="1" i="1" dirty="0" smtClean="0">
                <a:solidFill>
                  <a:srgbClr val="FF0000"/>
                </a:solidFill>
              </a:rPr>
              <a:t>О</a:t>
            </a:r>
            <a:r>
              <a:rPr lang="ru-RU" sz="5400" b="1" i="1" dirty="0" smtClean="0">
                <a:solidFill>
                  <a:schemeClr val="accent2"/>
                </a:solidFill>
              </a:rPr>
              <a:t>,</a:t>
            </a:r>
            <a:r>
              <a:rPr lang="ru-RU" sz="5400" b="1" i="1" dirty="0" smtClean="0">
                <a:solidFill>
                  <a:srgbClr val="FF0000"/>
                </a:solidFill>
              </a:rPr>
              <a:t>Ё</a:t>
            </a:r>
            <a:r>
              <a:rPr lang="ru-RU" sz="5400" b="1" i="1" dirty="0" smtClean="0">
                <a:solidFill>
                  <a:schemeClr val="accent2"/>
                </a:solidFill>
              </a:rPr>
              <a:t> после шипящих в корне слова</a:t>
            </a:r>
            <a:endParaRPr lang="ru-RU" sz="5400" b="1" i="1" dirty="0">
              <a:solidFill>
                <a:schemeClr val="accent2"/>
              </a:solidFill>
            </a:endParaRPr>
          </a:p>
        </p:txBody>
      </p:sp>
      <p:pic>
        <p:nvPicPr>
          <p:cNvPr id="4" name="Picture 5" descr="Безимени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2357430"/>
            <a:ext cx="2000264" cy="321471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643446"/>
            <a:ext cx="8568952" cy="1391594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Рассмотрите таблицу и сделайте вывод 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/>
              </a:rPr>
            </a:b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о написании букв </a:t>
            </a:r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  <a:effectLst/>
              </a:rPr>
              <a:t>о-ё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 после шипящих 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/>
              </a:rPr>
            </a:b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в корне слова</a:t>
            </a:r>
            <a:endParaRPr lang="ru-RU" sz="280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>
              <a:buNone/>
            </a:pPr>
            <a:r>
              <a:rPr lang="ru-RU" b="1" i="1" dirty="0" smtClean="0"/>
              <a:t>   Ё                                       О</a:t>
            </a:r>
            <a:endParaRPr lang="ru-RU" dirty="0" smtClean="0"/>
          </a:p>
          <a:p>
            <a:pPr fontAlgn="base">
              <a:buNone/>
            </a:pPr>
            <a:endParaRPr lang="ru-RU" dirty="0" smtClean="0"/>
          </a:p>
          <a:p>
            <a:pPr fontAlgn="base">
              <a:buNone/>
            </a:pP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ж</a:t>
            </a:r>
            <a:r>
              <a:rPr lang="ru-RU" b="1" i="1" dirty="0" smtClean="0">
                <a:solidFill>
                  <a:srgbClr val="FF0000"/>
                </a:solidFill>
              </a:rPr>
              <a:t>ё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лтый – ж</a:t>
            </a:r>
            <a:r>
              <a:rPr lang="ru-RU" b="1" i="1" dirty="0" smtClean="0">
                <a:solidFill>
                  <a:srgbClr val="FF0000"/>
                </a:solidFill>
              </a:rPr>
              <a:t>е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лтеть       ж</a:t>
            </a:r>
            <a:r>
              <a:rPr lang="ru-RU" b="1" i="1" dirty="0" smtClean="0">
                <a:solidFill>
                  <a:srgbClr val="002060"/>
                </a:solidFill>
              </a:rPr>
              <a:t>о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нглёр - …(-)    </a:t>
            </a:r>
          </a:p>
          <a:p>
            <a:pPr fontAlgn="base">
              <a:buNone/>
            </a:pP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ш</a:t>
            </a:r>
            <a:r>
              <a:rPr lang="ru-RU" b="1" i="1" dirty="0" smtClean="0">
                <a:solidFill>
                  <a:srgbClr val="FF0000"/>
                </a:solidFill>
              </a:rPr>
              <a:t>ё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лк – ш</a:t>
            </a:r>
            <a:r>
              <a:rPr lang="ru-RU" b="1" i="1" dirty="0" smtClean="0">
                <a:solidFill>
                  <a:srgbClr val="FF0000"/>
                </a:solidFill>
              </a:rPr>
              <a:t>е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лка             ш</a:t>
            </a:r>
            <a:r>
              <a:rPr lang="ru-RU" b="1" i="1" dirty="0" smtClean="0">
                <a:solidFill>
                  <a:srgbClr val="002060"/>
                </a:solidFill>
              </a:rPr>
              <a:t>о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кировать - …(-)          </a:t>
            </a:r>
          </a:p>
          <a:p>
            <a:pPr fontAlgn="base">
              <a:buNone/>
            </a:pP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ч</a:t>
            </a:r>
            <a:r>
              <a:rPr lang="ru-RU" i="1" dirty="0" smtClean="0">
                <a:solidFill>
                  <a:srgbClr val="FF0000"/>
                </a:solidFill>
              </a:rPr>
              <a:t>ё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лка – ч</a:t>
            </a:r>
            <a:r>
              <a:rPr lang="ru-RU" b="1" i="1" dirty="0" smtClean="0">
                <a:solidFill>
                  <a:srgbClr val="FF0000"/>
                </a:solidFill>
              </a:rPr>
              <a:t>е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ло              ч</a:t>
            </a:r>
            <a:r>
              <a:rPr lang="ru-RU" b="1" i="1" dirty="0" smtClean="0">
                <a:solidFill>
                  <a:srgbClr val="002060"/>
                </a:solidFill>
              </a:rPr>
              <a:t>о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порный - …(-)           </a:t>
            </a:r>
          </a:p>
          <a:p>
            <a:pPr fontAlgn="base">
              <a:buNone/>
            </a:pP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щ</a:t>
            </a:r>
            <a:r>
              <a:rPr lang="ru-RU" b="1" i="1" dirty="0" smtClean="0">
                <a:solidFill>
                  <a:srgbClr val="FF0000"/>
                </a:solidFill>
              </a:rPr>
              <a:t>ё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лкнуть – щ</a:t>
            </a:r>
            <a:r>
              <a:rPr lang="ru-RU" b="1" i="1" dirty="0" smtClean="0">
                <a:solidFill>
                  <a:srgbClr val="FF0000"/>
                </a:solidFill>
              </a:rPr>
              <a:t>е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лчок     трущ</a:t>
            </a:r>
            <a:r>
              <a:rPr lang="ru-RU" b="1" i="1" dirty="0" smtClean="0">
                <a:solidFill>
                  <a:srgbClr val="002060"/>
                </a:solidFill>
              </a:rPr>
              <a:t>о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ба - …(-)</a:t>
            </a:r>
          </a:p>
          <a:p>
            <a:pPr fontAlgn="base"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Вывод: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		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Под ударением в корне слова после шипящего пишем Ё, если к данному слову можно подобрать проверочное слово с буквой Е; </a:t>
            </a:r>
          </a:p>
          <a:p>
            <a:pPr algn="just">
              <a:buNone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		пишем О, если проверочного слова нет.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 данным словам подберите проверяемые слова: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10800000">
            <a:off x="4857752" y="500042"/>
            <a:ext cx="3429000" cy="4114800"/>
          </a:xfrm>
          <a:prstGeom prst="flowChartDocument">
            <a:avLst/>
          </a:prstGeom>
          <a:solidFill>
            <a:srgbClr val="E3FFAB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r>
              <a:rPr lang="ru-RU" sz="3600" smtClean="0"/>
              <a:t>реш</a:t>
            </a:r>
            <a:r>
              <a:rPr lang="ru-RU" sz="3600" b="1" u="sng" smtClean="0">
                <a:solidFill>
                  <a:srgbClr val="CC3300"/>
                </a:solidFill>
              </a:rPr>
              <a:t>ё</a:t>
            </a:r>
            <a:r>
              <a:rPr lang="ru-RU" sz="3600" smtClean="0"/>
              <a:t>та</a:t>
            </a:r>
            <a:endParaRPr lang="ru-RU" sz="3600" dirty="0"/>
          </a:p>
          <a:p>
            <a:pPr algn="ctr"/>
            <a:r>
              <a:rPr lang="ru-RU" sz="3600" dirty="0"/>
              <a:t>щ</a:t>
            </a:r>
            <a:r>
              <a:rPr lang="ru-RU" sz="3600" b="1" u="sng" dirty="0">
                <a:solidFill>
                  <a:srgbClr val="CC3300"/>
                </a:solidFill>
              </a:rPr>
              <a:t>ё</a:t>
            </a:r>
            <a:r>
              <a:rPr lang="ru-RU" sz="3600" dirty="0"/>
              <a:t>тка</a:t>
            </a:r>
          </a:p>
          <a:p>
            <a:pPr algn="ctr"/>
            <a:r>
              <a:rPr lang="ru-RU" sz="3600" dirty="0"/>
              <a:t>расч</a:t>
            </a:r>
            <a:r>
              <a:rPr lang="ru-RU" sz="3600" b="1" u="sng" dirty="0">
                <a:solidFill>
                  <a:srgbClr val="CC3300"/>
                </a:solidFill>
              </a:rPr>
              <a:t>ё</a:t>
            </a:r>
            <a:r>
              <a:rPr lang="ru-RU" sz="3600" dirty="0"/>
              <a:t>ска</a:t>
            </a:r>
          </a:p>
          <a:p>
            <a:pPr algn="ctr"/>
            <a:r>
              <a:rPr lang="ru-RU" sz="3600" dirty="0"/>
              <a:t>ш</a:t>
            </a:r>
            <a:r>
              <a:rPr lang="ru-RU" sz="3600" b="1" u="sng" dirty="0">
                <a:solidFill>
                  <a:srgbClr val="CC3300"/>
                </a:solidFill>
              </a:rPr>
              <a:t>ё</a:t>
            </a:r>
            <a:r>
              <a:rPr lang="ru-RU" sz="3600" dirty="0"/>
              <a:t>л</a:t>
            </a:r>
          </a:p>
          <a:p>
            <a:pPr algn="ctr"/>
            <a:r>
              <a:rPr lang="ru-RU" sz="3600" dirty="0"/>
              <a:t>ж</a:t>
            </a:r>
            <a:r>
              <a:rPr lang="ru-RU" sz="3600" b="1" u="sng" dirty="0">
                <a:solidFill>
                  <a:srgbClr val="CC3300"/>
                </a:solidFill>
              </a:rPr>
              <a:t>ё</a:t>
            </a:r>
            <a:r>
              <a:rPr lang="ru-RU" sz="3600" dirty="0"/>
              <a:t>лоб</a:t>
            </a:r>
          </a:p>
        </p:txBody>
      </p:sp>
      <p:sp>
        <p:nvSpPr>
          <p:cNvPr id="9" name="AutoShape 6"/>
          <p:cNvSpPr>
            <a:spLocks noGrp="1" noChangeArrowheads="1"/>
          </p:cNvSpPr>
          <p:nvPr>
            <p:ph idx="1"/>
          </p:nvPr>
        </p:nvSpPr>
        <p:spPr bwMode="auto">
          <a:xfrm>
            <a:off x="714348" y="857232"/>
            <a:ext cx="3214678" cy="4187952"/>
          </a:xfrm>
          <a:prstGeom prst="flowChartDocument">
            <a:avLst/>
          </a:prstGeom>
          <a:solidFill>
            <a:srgbClr val="FBD5F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normAutofit lnSpcReduction="10000"/>
          </a:bodyPr>
          <a:lstStyle/>
          <a:p>
            <a:pPr algn="ctr"/>
            <a:endParaRPr lang="ru-RU" sz="2400" dirty="0"/>
          </a:p>
          <a:p>
            <a:pPr algn="ctr">
              <a:buNone/>
            </a:pPr>
            <a:r>
              <a:rPr lang="ru-RU" sz="3600" dirty="0"/>
              <a:t>реш</a:t>
            </a:r>
            <a:r>
              <a:rPr lang="ru-RU" sz="3600" b="1" u="sng" dirty="0">
                <a:solidFill>
                  <a:srgbClr val="CC3300"/>
                </a:solidFill>
              </a:rPr>
              <a:t>е</a:t>
            </a:r>
            <a:r>
              <a:rPr lang="ru-RU" sz="3600" dirty="0"/>
              <a:t>то</a:t>
            </a:r>
          </a:p>
          <a:p>
            <a:pPr algn="ctr">
              <a:buNone/>
            </a:pPr>
            <a:r>
              <a:rPr lang="ru-RU" sz="3600" dirty="0"/>
              <a:t>щ</a:t>
            </a:r>
            <a:r>
              <a:rPr lang="ru-RU" sz="3600" b="1" u="sng" dirty="0">
                <a:solidFill>
                  <a:srgbClr val="CC3300"/>
                </a:solidFill>
              </a:rPr>
              <a:t>е</a:t>
            </a:r>
            <a:r>
              <a:rPr lang="ru-RU" sz="3600" dirty="0"/>
              <a:t>тина</a:t>
            </a:r>
          </a:p>
          <a:p>
            <a:pPr algn="ctr">
              <a:buNone/>
            </a:pPr>
            <a:r>
              <a:rPr lang="ru-RU" sz="3600" dirty="0"/>
              <a:t>расч</a:t>
            </a:r>
            <a:r>
              <a:rPr lang="ru-RU" sz="3600" b="1" u="sng" dirty="0">
                <a:solidFill>
                  <a:srgbClr val="CC3300"/>
                </a:solidFill>
              </a:rPr>
              <a:t>е</a:t>
            </a:r>
            <a:r>
              <a:rPr lang="ru-RU" sz="3600" dirty="0"/>
              <a:t>сать</a:t>
            </a:r>
          </a:p>
          <a:p>
            <a:pPr algn="ctr">
              <a:buNone/>
            </a:pPr>
            <a:r>
              <a:rPr lang="ru-RU" sz="3600" dirty="0" smtClean="0"/>
              <a:t>ш</a:t>
            </a:r>
            <a:r>
              <a:rPr lang="ru-RU" sz="3600" b="1" u="sng" dirty="0" smtClean="0">
                <a:solidFill>
                  <a:srgbClr val="CC3300"/>
                </a:solidFill>
              </a:rPr>
              <a:t>е</a:t>
            </a:r>
            <a:r>
              <a:rPr lang="ru-RU" sz="3600" dirty="0" smtClean="0"/>
              <a:t>дший</a:t>
            </a:r>
          </a:p>
          <a:p>
            <a:pPr algn="ctr">
              <a:buNone/>
            </a:pPr>
            <a:r>
              <a:rPr lang="ru-RU" sz="3600" dirty="0" smtClean="0"/>
              <a:t>ж</a:t>
            </a:r>
            <a:r>
              <a:rPr lang="ru-RU" sz="3600" b="1" u="sng" dirty="0" smtClean="0">
                <a:solidFill>
                  <a:srgbClr val="CC3300"/>
                </a:solidFill>
              </a:rPr>
              <a:t>е</a:t>
            </a:r>
            <a:r>
              <a:rPr lang="ru-RU" sz="3600" dirty="0" smtClean="0"/>
              <a:t>лобок</a:t>
            </a:r>
            <a:endParaRPr lang="ru-RU" sz="3600" dirty="0"/>
          </a:p>
          <a:p>
            <a:pPr algn="ctr"/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Диктант - молчанка</a:t>
            </a:r>
            <a:endParaRPr lang="ru-RU" sz="4400" dirty="0"/>
          </a:p>
        </p:txBody>
      </p:sp>
      <p:pic>
        <p:nvPicPr>
          <p:cNvPr id="4" name="Picture 4" descr="2p2ars-sw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4584" y="530225"/>
            <a:ext cx="3140869" cy="4187825"/>
          </a:xfrm>
          <a:prstGeom prst="rect">
            <a:avLst/>
          </a:prstGeom>
          <a:noFill/>
        </p:spPr>
      </p:pic>
      <p:pic>
        <p:nvPicPr>
          <p:cNvPr id="5" name="Picture 5" descr="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571480"/>
            <a:ext cx="4762500" cy="4500562"/>
          </a:xfrm>
          <a:prstGeom prst="rect">
            <a:avLst/>
          </a:prstGeom>
          <a:noFill/>
        </p:spPr>
      </p:pic>
      <p:pic>
        <p:nvPicPr>
          <p:cNvPr id="6" name="Picture 6" descr="83-75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1071546"/>
            <a:ext cx="5688012" cy="3341688"/>
          </a:xfrm>
          <a:prstGeom prst="rect">
            <a:avLst/>
          </a:prstGeom>
          <a:noFill/>
        </p:spPr>
      </p:pic>
      <p:pic>
        <p:nvPicPr>
          <p:cNvPr id="7" name="Picture 9" descr="78079-60x6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642918"/>
            <a:ext cx="4845050" cy="4540265"/>
          </a:xfrm>
          <a:prstGeom prst="rect">
            <a:avLst/>
          </a:prstGeom>
          <a:noFill/>
        </p:spPr>
      </p:pic>
      <p:pic>
        <p:nvPicPr>
          <p:cNvPr id="8" name="Picture 10" descr="342167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604" y="642918"/>
            <a:ext cx="5472113" cy="4064000"/>
          </a:xfrm>
          <a:prstGeom prst="rect">
            <a:avLst/>
          </a:prstGeom>
          <a:noFill/>
        </p:spPr>
      </p:pic>
      <p:pic>
        <p:nvPicPr>
          <p:cNvPr id="9" name="Picture 11" descr="artlib_gallery-9638-b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43042" y="571480"/>
            <a:ext cx="5397500" cy="4229100"/>
          </a:xfrm>
          <a:prstGeom prst="rect">
            <a:avLst/>
          </a:prstGeom>
          <a:noFill/>
        </p:spPr>
      </p:pic>
      <p:pic>
        <p:nvPicPr>
          <p:cNvPr id="10" name="Picture 12" descr="grom_kap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71736" y="571480"/>
            <a:ext cx="3873500" cy="4537075"/>
          </a:xfrm>
          <a:prstGeom prst="rect">
            <a:avLst/>
          </a:prstGeom>
          <a:noFill/>
        </p:spPr>
      </p:pic>
      <p:pic>
        <p:nvPicPr>
          <p:cNvPr id="11" name="Picture 13" descr="photo0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00166" y="928670"/>
            <a:ext cx="5614988" cy="3551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Проверим диктант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 algn="ctr">
              <a:buNone/>
            </a:pPr>
            <a:r>
              <a:rPr lang="ru-RU" b="1" dirty="0" smtClean="0"/>
              <a:t>1.Ч</a:t>
            </a:r>
            <a:r>
              <a:rPr lang="ru-RU" b="1" dirty="0" smtClean="0">
                <a:solidFill>
                  <a:srgbClr val="FF0000"/>
                </a:solidFill>
              </a:rPr>
              <a:t>ё</a:t>
            </a:r>
            <a:r>
              <a:rPr lang="ru-RU" b="1" dirty="0" smtClean="0"/>
              <a:t>лка, прич</a:t>
            </a:r>
            <a:r>
              <a:rPr lang="ru-RU" b="1" dirty="0" smtClean="0">
                <a:solidFill>
                  <a:srgbClr val="FF0000"/>
                </a:solidFill>
              </a:rPr>
              <a:t>ё</a:t>
            </a:r>
            <a:r>
              <a:rPr lang="ru-RU" b="1" dirty="0" smtClean="0"/>
              <a:t>ска</a:t>
            </a:r>
          </a:p>
          <a:p>
            <a:pPr marL="609600" indent="-609600" algn="ctr">
              <a:buNone/>
            </a:pPr>
            <a:r>
              <a:rPr lang="ru-RU" b="1" dirty="0" smtClean="0"/>
              <a:t>2.Ш</a:t>
            </a:r>
            <a:r>
              <a:rPr lang="ru-RU" b="1" dirty="0" smtClean="0">
                <a:solidFill>
                  <a:srgbClr val="FF0000"/>
                </a:solidFill>
              </a:rPr>
              <a:t>о</a:t>
            </a:r>
            <a:r>
              <a:rPr lang="ru-RU" b="1" dirty="0" smtClean="0"/>
              <a:t>рты</a:t>
            </a:r>
          </a:p>
          <a:p>
            <a:pPr marL="609600" indent="-609600" algn="ctr">
              <a:buNone/>
            </a:pPr>
            <a:r>
              <a:rPr lang="ru-RU" b="1" dirty="0" smtClean="0"/>
              <a:t>3.Щ</a:t>
            </a:r>
            <a:r>
              <a:rPr lang="ru-RU" b="1" dirty="0" smtClean="0">
                <a:solidFill>
                  <a:srgbClr val="FF0000"/>
                </a:solidFill>
              </a:rPr>
              <a:t>ё</a:t>
            </a:r>
            <a:r>
              <a:rPr lang="ru-RU" b="1" dirty="0" smtClean="0"/>
              <a:t>тка</a:t>
            </a:r>
          </a:p>
          <a:p>
            <a:pPr marL="609600" indent="-609600" algn="ctr">
              <a:buNone/>
            </a:pPr>
            <a:r>
              <a:rPr lang="ru-RU" b="1" dirty="0" smtClean="0"/>
              <a:t>4.Расч</a:t>
            </a:r>
            <a:r>
              <a:rPr lang="ru-RU" b="1" dirty="0" smtClean="0">
                <a:solidFill>
                  <a:srgbClr val="FF0000"/>
                </a:solidFill>
              </a:rPr>
              <a:t>ё</a:t>
            </a:r>
            <a:r>
              <a:rPr lang="ru-RU" b="1" dirty="0" smtClean="0"/>
              <a:t>ска</a:t>
            </a:r>
          </a:p>
          <a:p>
            <a:pPr marL="609600" indent="-609600" algn="ctr">
              <a:buNone/>
            </a:pPr>
            <a:r>
              <a:rPr lang="ru-RU" b="1" dirty="0" smtClean="0"/>
              <a:t>5.Ж</a:t>
            </a:r>
            <a:r>
              <a:rPr lang="ru-RU" b="1" dirty="0" smtClean="0">
                <a:solidFill>
                  <a:srgbClr val="FF0000"/>
                </a:solidFill>
              </a:rPr>
              <a:t>ё</a:t>
            </a:r>
            <a:r>
              <a:rPr lang="ru-RU" b="1" dirty="0" smtClean="0"/>
              <a:t>луди</a:t>
            </a:r>
          </a:p>
          <a:p>
            <a:pPr marL="609600" indent="-609600" algn="ctr">
              <a:buNone/>
            </a:pPr>
            <a:r>
              <a:rPr lang="ru-RU" b="1" dirty="0" smtClean="0"/>
              <a:t>6.Пч</a:t>
            </a:r>
            <a:r>
              <a:rPr lang="ru-RU" b="1" dirty="0" smtClean="0">
                <a:solidFill>
                  <a:srgbClr val="FF0000"/>
                </a:solidFill>
              </a:rPr>
              <a:t>ё</a:t>
            </a:r>
            <a:r>
              <a:rPr lang="ru-RU" b="1" dirty="0" smtClean="0"/>
              <a:t>лы</a:t>
            </a:r>
          </a:p>
          <a:p>
            <a:pPr marL="609600" indent="-609600" algn="ctr">
              <a:buNone/>
            </a:pPr>
            <a:r>
              <a:rPr lang="ru-RU" b="1" dirty="0" smtClean="0"/>
              <a:t>7. Капюш</a:t>
            </a:r>
            <a:r>
              <a:rPr lang="ru-RU" b="1" dirty="0" smtClean="0">
                <a:solidFill>
                  <a:srgbClr val="FF0000"/>
                </a:solidFill>
              </a:rPr>
              <a:t>о</a:t>
            </a:r>
            <a:r>
              <a:rPr lang="ru-RU" b="1" dirty="0" smtClean="0"/>
              <a:t>н</a:t>
            </a:r>
          </a:p>
          <a:p>
            <a:pPr marL="609600" indent="-609600" algn="ctr">
              <a:buNone/>
            </a:pPr>
            <a:r>
              <a:rPr lang="ru-RU" b="1" dirty="0" smtClean="0"/>
              <a:t>8.Реш</a:t>
            </a:r>
            <a:r>
              <a:rPr lang="ru-RU" b="1" dirty="0" smtClean="0">
                <a:solidFill>
                  <a:srgbClr val="FF0000"/>
                </a:solidFill>
              </a:rPr>
              <a:t>ё</a:t>
            </a:r>
            <a:r>
              <a:rPr lang="ru-RU" b="1" dirty="0" smtClean="0"/>
              <a:t>тка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FF0000"/>
                </a:solidFill>
                <a:effectLst/>
              </a:rPr>
              <a:t>Выполните </a:t>
            </a:r>
            <a:r>
              <a:rPr lang="ru-RU" sz="4400" dirty="0" smtClean="0">
                <a:solidFill>
                  <a:srgbClr val="FF0000"/>
                </a:solidFill>
                <a:effectLst/>
              </a:rPr>
              <a:t>тест</a:t>
            </a:r>
            <a:endParaRPr lang="ru-RU" sz="4400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Wingdings" pitchFamily="2" charset="2"/>
              <a:buNone/>
            </a:pPr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</a:rPr>
              <a:t>В каких словах допущена ошибка? </a:t>
            </a:r>
          </a:p>
          <a:p>
            <a:pPr>
              <a:buFont typeface="Wingdings" pitchFamily="2" charset="2"/>
              <a:buNone/>
            </a:pPr>
            <a:r>
              <a:rPr lang="ru-RU" sz="4400" dirty="0" smtClean="0">
                <a:latin typeface="Times New Roman" pitchFamily="18" charset="0"/>
              </a:rPr>
              <a:t>а) </a:t>
            </a:r>
            <a:r>
              <a:rPr lang="ru-RU" sz="4400" dirty="0" err="1" smtClean="0">
                <a:latin typeface="Times New Roman" pitchFamily="18" charset="0"/>
              </a:rPr>
              <a:t>жолтый</a:t>
            </a:r>
            <a:r>
              <a:rPr lang="ru-RU" sz="4400" dirty="0" smtClean="0">
                <a:latin typeface="Times New Roman" pitchFamily="18" charset="0"/>
              </a:rPr>
              <a:t>;            </a:t>
            </a:r>
            <a:r>
              <a:rPr lang="ru-RU" sz="4400" dirty="0" err="1" smtClean="0">
                <a:latin typeface="Times New Roman" pitchFamily="18" charset="0"/>
              </a:rPr>
              <a:t>д</a:t>
            </a:r>
            <a:r>
              <a:rPr lang="ru-RU" sz="4400" dirty="0" smtClean="0">
                <a:latin typeface="Times New Roman" pitchFamily="18" charset="0"/>
              </a:rPr>
              <a:t>) жокей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4400" dirty="0" smtClean="0">
                <a:latin typeface="Times New Roman" pitchFamily="18" charset="0"/>
              </a:rPr>
              <a:t>б) </a:t>
            </a:r>
            <a:r>
              <a:rPr lang="ru-RU" sz="4400" dirty="0" err="1" smtClean="0">
                <a:latin typeface="Times New Roman" pitchFamily="18" charset="0"/>
              </a:rPr>
              <a:t>решотка</a:t>
            </a:r>
            <a:r>
              <a:rPr lang="ru-RU" sz="4400" dirty="0" smtClean="0">
                <a:latin typeface="Times New Roman" pitchFamily="18" charset="0"/>
              </a:rPr>
              <a:t>             е) шорох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4400" dirty="0" smtClean="0">
                <a:latin typeface="Times New Roman" pitchFamily="18" charset="0"/>
              </a:rPr>
              <a:t>в) чёрный              ж) крыжовник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4400" dirty="0" smtClean="0">
                <a:latin typeface="Times New Roman" pitchFamily="18" charset="0"/>
              </a:rPr>
              <a:t>г) </a:t>
            </a:r>
            <a:r>
              <a:rPr lang="ru-RU" sz="4400" dirty="0" err="1" smtClean="0">
                <a:latin typeface="Times New Roman" pitchFamily="18" charset="0"/>
              </a:rPr>
              <a:t>жёнглёр</a:t>
            </a:r>
            <a:r>
              <a:rPr lang="ru-RU" sz="4400" dirty="0" smtClean="0">
                <a:latin typeface="Times New Roman" pitchFamily="18" charset="0"/>
              </a:rPr>
              <a:t>              </a:t>
            </a:r>
            <a:r>
              <a:rPr lang="ru-RU" sz="4400" dirty="0" err="1" smtClean="0">
                <a:latin typeface="Times New Roman" pitchFamily="18" charset="0"/>
              </a:rPr>
              <a:t>з</a:t>
            </a:r>
            <a:r>
              <a:rPr lang="ru-RU" sz="4400" dirty="0" smtClean="0">
                <a:latin typeface="Times New Roman" pitchFamily="18" charset="0"/>
              </a:rPr>
              <a:t>) </a:t>
            </a:r>
            <a:r>
              <a:rPr lang="ru-RU" sz="4400" dirty="0" err="1" smtClean="0">
                <a:latin typeface="Times New Roman" pitchFamily="18" charset="0"/>
              </a:rPr>
              <a:t>шопот</a:t>
            </a:r>
            <a:endParaRPr lang="ru-RU" sz="4400" dirty="0" smtClean="0">
              <a:latin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effectLst/>
              </a:rPr>
              <a:t>Проверьте </a:t>
            </a:r>
            <a:r>
              <a:rPr lang="ru-RU" dirty="0" smtClean="0">
                <a:solidFill>
                  <a:srgbClr val="FF0000"/>
                </a:solidFill>
                <a:effectLst/>
              </a:rPr>
              <a:t>себя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500042"/>
            <a:ext cx="8183880" cy="487317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Ответ: а, б, г, </a:t>
            </a:r>
            <a:r>
              <a:rPr lang="ru-RU" sz="3200" b="1" dirty="0" err="1" smtClean="0">
                <a:solidFill>
                  <a:srgbClr val="FF0000"/>
                </a:solidFill>
              </a:rPr>
              <a:t>з</a:t>
            </a:r>
            <a:endParaRPr lang="ru-RU" sz="3200" b="1" dirty="0" smtClean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3600" dirty="0" smtClean="0">
                <a:latin typeface="Times New Roman" pitchFamily="18" charset="0"/>
              </a:rPr>
              <a:t>а) жёлтый;            </a:t>
            </a:r>
            <a:r>
              <a:rPr lang="ru-RU" sz="3600" dirty="0" err="1" smtClean="0">
                <a:latin typeface="Times New Roman" pitchFamily="18" charset="0"/>
              </a:rPr>
              <a:t>д</a:t>
            </a:r>
            <a:r>
              <a:rPr lang="ru-RU" sz="3600" dirty="0" smtClean="0">
                <a:latin typeface="Times New Roman" pitchFamily="18" charset="0"/>
              </a:rPr>
              <a:t>) жокей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3600" dirty="0" smtClean="0">
                <a:latin typeface="Times New Roman" pitchFamily="18" charset="0"/>
              </a:rPr>
              <a:t>б) решётка             е) шорох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3600" dirty="0" smtClean="0">
                <a:latin typeface="Times New Roman" pitchFamily="18" charset="0"/>
              </a:rPr>
              <a:t>в) чёрный              ж) крыжовник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3600" dirty="0" smtClean="0">
                <a:latin typeface="Times New Roman" pitchFamily="18" charset="0"/>
              </a:rPr>
              <a:t>г) жонглёр              </a:t>
            </a:r>
            <a:r>
              <a:rPr lang="ru-RU" sz="3600" dirty="0" err="1" smtClean="0">
                <a:latin typeface="Times New Roman" pitchFamily="18" charset="0"/>
              </a:rPr>
              <a:t>з</a:t>
            </a:r>
            <a:r>
              <a:rPr lang="ru-RU" sz="3600" dirty="0" smtClean="0">
                <a:latin typeface="Times New Roman" pitchFamily="18" charset="0"/>
              </a:rPr>
              <a:t>) шёпот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3200" dirty="0" smtClean="0">
              <a:solidFill>
                <a:schemeClr val="folHlink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sz="3200" b="1" i="1" dirty="0" smtClean="0">
                <a:solidFill>
                  <a:srgbClr val="FF0066"/>
                </a:solidFill>
                <a:latin typeface="Times New Roman" pitchFamily="18" charset="0"/>
              </a:rPr>
              <a:t>Жокей</a:t>
            </a:r>
            <a:r>
              <a:rPr lang="ru-RU" b="1" i="1" dirty="0" smtClean="0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– профессиональный  наездник на скачках, бегах.</a:t>
            </a:r>
          </a:p>
          <a:p>
            <a:pPr>
              <a:lnSpc>
                <a:spcPct val="90000"/>
              </a:lnSpc>
              <a:buNone/>
            </a:pPr>
            <a:r>
              <a:rPr lang="ru-RU" sz="3200" b="1" i="1" dirty="0" smtClean="0">
                <a:solidFill>
                  <a:srgbClr val="FF0066"/>
                </a:solidFill>
                <a:latin typeface="Times New Roman" pitchFamily="18" charset="0"/>
              </a:rPr>
              <a:t>Жонглёр </a:t>
            </a: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– актер цирка, который искусно подбрасывает несколько предметов.</a:t>
            </a:r>
            <a:endParaRPr lang="ru-RU" sz="32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589240"/>
            <a:ext cx="8183880" cy="86409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FF0000"/>
                </a:solidFill>
                <a:effectLst/>
              </a:rPr>
              <a:t>Подведём итоги урока</a:t>
            </a:r>
            <a:endParaRPr lang="ru-RU" sz="4000" dirty="0"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Я узнал(а)…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было интересно…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было трудно…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я понял(а), что…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теперь я могу…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я научился(ась)…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мне понравилось …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я смог(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ла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)…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мне захотелось…</a:t>
            </a:r>
          </a:p>
          <a:p>
            <a:pPr>
              <a:lnSpc>
                <a:spcPct val="90000"/>
              </a:lnSpc>
              <a:buNone/>
            </a:pPr>
            <a:endParaRPr lang="ru-RU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i="1" u="sng" dirty="0" smtClean="0">
                <a:solidFill>
                  <a:srgbClr val="FF0000"/>
                </a:solidFill>
                <a:effectLst/>
              </a:rPr>
              <a:t>Домашнее задание</a:t>
            </a:r>
            <a:endParaRPr lang="ru-RU" sz="4000" i="1" u="sng" dirty="0"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 Задание:</a:t>
            </a:r>
          </a:p>
          <a:p>
            <a:pPr>
              <a:buNone/>
            </a:pPr>
            <a:r>
              <a:rPr lang="ru-RU" b="1" i="1" dirty="0" smtClean="0"/>
              <a:t>Составить словарный диктант (15 слов) на изученную орфограмму</a:t>
            </a:r>
          </a:p>
          <a:p>
            <a:pPr>
              <a:buNone/>
            </a:pPr>
            <a:endParaRPr lang="ru-RU" b="1" i="1" dirty="0" smtClean="0"/>
          </a:p>
          <a:p>
            <a:pPr>
              <a:buNone/>
            </a:pPr>
            <a:r>
              <a:rPr lang="ru-RU" b="1" i="1" dirty="0" smtClean="0"/>
              <a:t>Выучить правило:  §86</a:t>
            </a:r>
            <a:endParaRPr lang="ru-RU" u="sng" dirty="0"/>
          </a:p>
        </p:txBody>
      </p:sp>
      <p:pic>
        <p:nvPicPr>
          <p:cNvPr id="4" name="Picture 4" descr="antn02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2388302"/>
            <a:ext cx="3643338" cy="3040962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/>
              <a:t>До свидания!</a:t>
            </a:r>
            <a:endParaRPr lang="ru-RU" sz="8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8000" b="1" dirty="0" smtClean="0">
                <a:solidFill>
                  <a:srgbClr val="FF0000"/>
                </a:solidFill>
              </a:rPr>
              <a:t>Спасибо за урок!</a:t>
            </a:r>
            <a:endParaRPr lang="ru-RU" sz="8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269</TotalTime>
  <Words>234</Words>
  <Application>Microsoft Office PowerPoint</Application>
  <PresentationFormat>Экран (4:3)</PresentationFormat>
  <Paragraphs>77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Урок в 5 классе</vt:lpstr>
      <vt:lpstr>Словарный диктант</vt:lpstr>
      <vt:lpstr>Презентация PowerPoint</vt:lpstr>
      <vt:lpstr>      жёлтый                         жонглёр шёлк                             шокировать чётко                             чопорный щёлкнуть                      трущоба     ПРОЧИТАЙТЕ СЛОВА, ОПРЕДЕЛИТЕ, ЧТО В НИХ ОБЩЕГО  </vt:lpstr>
      <vt:lpstr> тема урока:</vt:lpstr>
      <vt:lpstr>Рассмотрите таблицу и сделайте вывод  о написании букв о-ё после шипящих  в корне слова</vt:lpstr>
      <vt:lpstr>Вывод:</vt:lpstr>
      <vt:lpstr>К данным словам подберите проверяемые слова:</vt:lpstr>
      <vt:lpstr>Диктант - молчанка</vt:lpstr>
      <vt:lpstr>Проверим диктант</vt:lpstr>
      <vt:lpstr>Выполните тест</vt:lpstr>
      <vt:lpstr>Проверьте себя</vt:lpstr>
      <vt:lpstr>Подведём итоги урока</vt:lpstr>
      <vt:lpstr>Домашнее задание</vt:lpstr>
      <vt:lpstr>До свидания!</vt:lpstr>
    </vt:vector>
  </TitlesOfParts>
  <Company>WolfishLair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ТЕМА УРОКА:</dc:title>
  <dc:creator>Grey Wolf</dc:creator>
  <cp:lastModifiedBy>Ольга</cp:lastModifiedBy>
  <cp:revision>32</cp:revision>
  <dcterms:created xsi:type="dcterms:W3CDTF">2011-01-26T15:03:39Z</dcterms:created>
  <dcterms:modified xsi:type="dcterms:W3CDTF">2023-01-05T15:09:38Z</dcterms:modified>
</cp:coreProperties>
</file>