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0"/>
  </p:notesMasterIdLst>
  <p:sldIdLst>
    <p:sldId id="256" r:id="rId2"/>
    <p:sldId id="257" r:id="rId3"/>
    <p:sldId id="279" r:id="rId4"/>
    <p:sldId id="262" r:id="rId5"/>
    <p:sldId id="258" r:id="rId6"/>
    <p:sldId id="265" r:id="rId7"/>
    <p:sldId id="267" r:id="rId8"/>
    <p:sldId id="264" r:id="rId9"/>
    <p:sldId id="268" r:id="rId10"/>
    <p:sldId id="269" r:id="rId11"/>
    <p:sldId id="280" r:id="rId12"/>
    <p:sldId id="276" r:id="rId13"/>
    <p:sldId id="271" r:id="rId14"/>
    <p:sldId id="273" r:id="rId15"/>
    <p:sldId id="272" r:id="rId16"/>
    <p:sldId id="277" r:id="rId17"/>
    <p:sldId id="278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06" autoAdjust="0"/>
    <p:restoredTop sz="94660"/>
  </p:normalViewPr>
  <p:slideViewPr>
    <p:cSldViewPr>
      <p:cViewPr varScale="1">
        <p:scale>
          <a:sx n="82" d="100"/>
          <a:sy n="82" d="100"/>
        </p:scale>
        <p:origin x="151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DB501B6-81C3-4AD6-B4C0-18111D620D31}" type="datetimeFigureOut">
              <a:rPr lang="ru-RU"/>
              <a:pPr>
                <a:defRPr/>
              </a:pPr>
              <a:t>25.10.2020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8ABCE6C-2E75-441E-826F-FBD4A7907D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pPr>
              <a:defRPr/>
            </a:pPr>
            <a:fld id="{0B4E0BD0-6A7B-42DC-A735-0ADB9D4A144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1335404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755444"/>
      </p:ext>
    </p:extLst>
  </p:cSld>
  <p:clrMapOvr>
    <a:masterClrMapping/>
  </p:clrMapOvr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pPr>
              <a:defRPr/>
            </a:pPr>
            <a:fld id="{353F95AE-154E-49EA-9050-424CD0BD17B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559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907315"/>
      </p:ext>
    </p:extLst>
  </p:cSld>
  <p:clrMapOvr>
    <a:masterClrMapping/>
  </p:clrMapOvr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322257"/>
      </p:ext>
    </p:extLst>
  </p:cSld>
  <p:clrMapOvr>
    <a:masterClrMapping/>
  </p:clrMapOvr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51CDF8-35D7-41C1-81B2-81052ECE27F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808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89CC34-E38F-4B80-B49C-5971D9A2DDE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098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733311"/>
      </p:ext>
    </p:extLst>
  </p:cSld>
  <p:clrMapOvr>
    <a:masterClrMapping/>
  </p:clrMapOvr>
  <p:hf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164022"/>
      </p:ext>
    </p:extLst>
  </p:cSld>
  <p:clrMapOvr>
    <a:masterClrMapping/>
  </p:clrMapOvr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373506"/>
      </p:ext>
    </p:extLst>
  </p:cSld>
  <p:clrMapOvr>
    <a:masterClrMapping/>
  </p:clrMapOvr>
  <p:hf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719078"/>
      </p:ext>
    </p:extLst>
  </p:cSld>
  <p:clrMapOvr>
    <a:masterClrMapping/>
  </p:clrMapOvr>
  <p:hf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818521"/>
      </p:ext>
    </p:extLst>
  </p:cSld>
  <p:clrMapOvr>
    <a:masterClrMapping/>
  </p:clrMapOvr>
  <p:hf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224744"/>
      </p:ext>
    </p:extLst>
  </p:cSld>
  <p:clrMapOvr>
    <a:masterClrMapping/>
  </p:clrMapOvr>
  <p:hf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017126"/>
      </p:ext>
    </p:extLst>
  </p:cSld>
  <p:clrMapOvr>
    <a:masterClrMapping/>
  </p:clrMapOvr>
  <p:hf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7341"/>
      </p:ext>
    </p:extLst>
  </p:cSld>
  <p:clrMapOvr>
    <a:masterClrMapping/>
  </p:clrMapOvr>
  <p:hf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332419"/>
      </p:ext>
    </p:extLst>
  </p:cSld>
  <p:clrMapOvr>
    <a:masterClrMapping/>
  </p:clrMapOvr>
  <p:hf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842326"/>
      </p:ext>
    </p:extLst>
  </p:cSld>
  <p:clrMapOvr>
    <a:masterClrMapping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r>
              <a:rPr lang="ru-RU"/>
              <a:t>FokinaLida.75@mail.ru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7BFC17A7-1B5D-401B-8AC9-F63BAAF7CF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001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hf sldNum="0" hdr="0" ftr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&#1060;&#1072;&#1081;&#1083;:Amanita_muscaria_(round_cap).jpg" TargetMode="External"/><Relationship Id="rId3" Type="http://schemas.openxmlformats.org/officeDocument/2006/relationships/hyperlink" Target="http://upload.wikimedia.org/wikipedia/commons/thumb/9/99/Amanita_phalloides_1.JPG/190px-Amanita_phalloides_1.JPG" TargetMode="External"/><Relationship Id="rId7" Type="http://schemas.openxmlformats.org/officeDocument/2006/relationships/hyperlink" Target="http://ru.wikipedia.org/wiki/&#1060;&#1072;&#1081;&#1083;:Going_for_a_bite_1117845500.jpg" TargetMode="External"/><Relationship Id="rId2" Type="http://schemas.openxmlformats.org/officeDocument/2006/relationships/hyperlink" Target="http://allgrib.files.wordpress.com/2011/04/boletus-satanas2.jpg?w=63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&#1052;&#1091;&#1093;&#1086;&#1084;&#1086;&#1088;_&#1087;&#1072;&#1085;&#1090;&#1077;&#1088;&#1085;&#1099;&#1081;" TargetMode="External"/><Relationship Id="rId5" Type="http://schemas.openxmlformats.org/officeDocument/2006/relationships/hyperlink" Target="http://ru.wikipedia.org/wiki/&#1060;&#1072;&#1081;&#1083;:Amanita_pantherina_1.JPG" TargetMode="External"/><Relationship Id="rId4" Type="http://schemas.openxmlformats.org/officeDocument/2006/relationships/hyperlink" Target="http://ru.wikipedia.org/wiki/&#1071;&#1076;&#1086;&#1074;&#1080;&#1090;&#1099;&#1077;_&#1075;&#1088;&#1080;&#1073;&#1099;" TargetMode="External"/><Relationship Id="rId9" Type="http://schemas.openxmlformats.org/officeDocument/2006/relationships/hyperlink" Target="http://gribic.ru/slovarik/vliyanie_gallyutsinogennyh_gribov_n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</p:nvPr>
        </p:nvSpPr>
        <p:spPr>
          <a:xfrm>
            <a:off x="1293707" y="2060848"/>
            <a:ext cx="7848872" cy="302656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5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sz="5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73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Тихая   охота </a:t>
            </a:r>
            <a:br>
              <a:rPr lang="ru-RU" sz="6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(ядовитые грибы Ленинградской области) </a:t>
            </a:r>
            <a:br>
              <a:rPr lang="ru-RU" sz="6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sz="5000" b="1" dirty="0">
                <a:solidFill>
                  <a:srgbClr val="7030A0"/>
                </a:solidFill>
              </a:rPr>
            </a:br>
            <a:endParaRPr lang="ru-RU" sz="35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7984" y="5661248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Тимонина Валентина Анатольевна, преподаватель-организатор ОБЖ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5DCF0E-511E-4B07-978A-61C4C3B93649}"/>
              </a:ext>
            </a:extLst>
          </p:cNvPr>
          <p:cNvSpPr txBox="1"/>
          <p:nvPr/>
        </p:nvSpPr>
        <p:spPr>
          <a:xfrm>
            <a:off x="2195736" y="425547"/>
            <a:ext cx="6624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общеобразовательное учреждение Центр образования № 167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Красносельского района Санкт-Петербурга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53338"/>
            <a:ext cx="8229600" cy="1296987"/>
          </a:xfrm>
        </p:spPr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Цели :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899592" y="1556792"/>
            <a:ext cx="8003232" cy="4525963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Познакомить с основными видами ядовитых грибов.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Научить определить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признаки отравления ядовитыми грибами.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Повторить    правила  оказания первой помощи при отравлении ядовитыми грибами.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A8CBA3-464B-4442-A116-BD021AAC4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457201"/>
            <a:ext cx="7283152" cy="1243607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D61EF8-7AAC-4A87-8302-71186A6015BC}"/>
              </a:ext>
            </a:extLst>
          </p:cNvPr>
          <p:cNvSpPr txBox="1"/>
          <p:nvPr/>
        </p:nvSpPr>
        <p:spPr>
          <a:xfrm>
            <a:off x="611560" y="1412776"/>
            <a:ext cx="835292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Ленинградской области насчитывается более 62 видов грибов. Это отличное место, где может разгуляться грибник. Но наряду с белыми грибами и лисичками, можно столкнуться с ядовитыми видами, встреча с которыми не принесет ничего хорошего.</a:t>
            </a:r>
          </a:p>
          <a:p>
            <a:pPr fontAlgn="base"/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Ядовитых грибов</a:t>
            </a:r>
          </a:p>
          <a:p>
            <a:pPr fontAlgn="base"/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Ленинградской области</a:t>
            </a:r>
          </a:p>
          <a:p>
            <a:pPr fontAlgn="base"/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всего 10 (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зарегистриро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fontAlgn="base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ванных),  но тем не менее,</a:t>
            </a:r>
          </a:p>
          <a:p>
            <a:pPr fontAlgn="base"/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каждый грибник </a:t>
            </a:r>
          </a:p>
          <a:p>
            <a:pPr fontAlgn="base"/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о них знать.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0C629B-78B8-4B34-8C89-BB8F253C0650}"/>
              </a:ext>
            </a:extLst>
          </p:cNvPr>
          <p:cNvSpPr txBox="1"/>
          <p:nvPr/>
        </p:nvSpPr>
        <p:spPr>
          <a:xfrm>
            <a:off x="2195736" y="298669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информации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1C0D440-1786-42F5-A70E-A840C8A55CC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645024"/>
            <a:ext cx="3384376" cy="252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272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Ядовитые грибы  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4788024" y="2348880"/>
            <a:ext cx="3705597" cy="398727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Ядовитые грибы очень опасны.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Нельзя собирать незнакомые грибы, некоторые из них очень ядовиты.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Ими можно отравиться и даже умереть.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980728"/>
            <a:ext cx="81186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§"/>
            </a:pP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Готовятся к грибному сезону не только грибники, но и врачи, так как сбор грибов – занятие, таящее в себе определенный риск.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1BED1A62-44FE-4650-BDCE-5EC9BFC8A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1565" y="2887147"/>
            <a:ext cx="3264411" cy="2342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983349" y="252058"/>
            <a:ext cx="7704667" cy="1752599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Бледная поганка</a:t>
            </a:r>
            <a:b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по мировой статистике вызывающий наибольшее число смертельных отравлений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53ED8D21-9E03-418D-BE69-314C1A846E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55976" y="1844824"/>
            <a:ext cx="4042792" cy="4761118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Шляпка 5—15 см, оливковая, зеленоватая или сероватая с белыми пластинками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Мякоть белая, мясистая, не меняет цвет при повреждении, со слабовыраженным вкусом и запахом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 основания ножки утолщение  и тонкое белое кольцо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Путают с шампиньоном или с сыроежкой</a:t>
            </a:r>
          </a:p>
          <a:p>
            <a:endParaRPr lang="ru-RU" dirty="0"/>
          </a:p>
        </p:txBody>
      </p:sp>
      <p:pic>
        <p:nvPicPr>
          <p:cNvPr id="5122" name="Picture 2" descr="Бледная поганка">
            <a:extLst>
              <a:ext uri="{FF2B5EF4-FFF2-40B4-BE49-F238E27FC236}">
                <a16:creationId xmlns:a16="http://schemas.microsoft.com/office/drawing/2014/main" id="{826844F6-DCE8-43F9-BD56-3D6DCDDDA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2708920"/>
            <a:ext cx="2520280" cy="205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2776"/>
          </a:xfrm>
        </p:spPr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051720" y="4765066"/>
            <a:ext cx="6168728" cy="1748759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Не имеет запаха</a:t>
            </a:r>
          </a:p>
          <a:p>
            <a:pPr>
              <a:buFont typeface="Wingdings" pitchFamily="2" charset="2"/>
              <a:buChar char="§"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Пластинки у бледной поганки – белые, а у шампиньона - розовые</a:t>
            </a:r>
          </a:p>
        </p:txBody>
      </p:sp>
      <p:sp>
        <p:nvSpPr>
          <p:cNvPr id="19460" name="TextBox 6"/>
          <p:cNvSpPr txBox="1">
            <a:spLocks noChangeArrowheads="1"/>
          </p:cNvSpPr>
          <p:nvPr/>
        </p:nvSpPr>
        <p:spPr bwMode="auto">
          <a:xfrm>
            <a:off x="1785938" y="3286125"/>
            <a:ext cx="1643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9462" name="TextBox 8"/>
          <p:cNvSpPr txBox="1">
            <a:spLocks noChangeArrowheads="1"/>
          </p:cNvSpPr>
          <p:nvPr/>
        </p:nvSpPr>
        <p:spPr bwMode="auto">
          <a:xfrm>
            <a:off x="1571625" y="3357563"/>
            <a:ext cx="157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3316" name="Picture 4" descr="http://allforchildren.ru/why/illustr/how82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4724" y="1521124"/>
            <a:ext cx="6317636" cy="2646924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6546ED4-C6B0-4567-B7F4-1112B18353ED}"/>
              </a:ext>
            </a:extLst>
          </p:cNvPr>
          <p:cNvSpPr txBox="1"/>
          <p:nvPr/>
        </p:nvSpPr>
        <p:spPr>
          <a:xfrm>
            <a:off x="2483768" y="344175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грибов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1857968" y="372194"/>
            <a:ext cx="5428064" cy="778098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Мухомор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84820" y="1340768"/>
            <a:ext cx="3635652" cy="497205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Русское, а также характерное для большинства славянских языков, название «мухомор» возникло из-за массового использования мухомора красного в бытовой санитарии в качестве инсектицида против мух</a:t>
            </a:r>
          </a:p>
          <a:p>
            <a:pPr>
              <a:buFont typeface="Arial" charset="0"/>
              <a:buNone/>
            </a:pPr>
            <a:endParaRPr lang="ru-RU" dirty="0"/>
          </a:p>
        </p:txBody>
      </p:sp>
      <p:sp>
        <p:nvSpPr>
          <p:cNvPr id="21508" name="TextBox 6"/>
          <p:cNvSpPr txBox="1">
            <a:spLocks noChangeArrowheads="1"/>
          </p:cNvSpPr>
          <p:nvPr/>
        </p:nvSpPr>
        <p:spPr bwMode="auto">
          <a:xfrm>
            <a:off x="2071688" y="4214813"/>
            <a:ext cx="1785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1510" name="TextBox 8"/>
          <p:cNvSpPr txBox="1">
            <a:spLocks noChangeArrowheads="1"/>
          </p:cNvSpPr>
          <p:nvPr/>
        </p:nvSpPr>
        <p:spPr bwMode="auto">
          <a:xfrm>
            <a:off x="2857500" y="4429125"/>
            <a:ext cx="1500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1512" name="TextBox 10"/>
          <p:cNvSpPr txBox="1">
            <a:spLocks noChangeArrowheads="1"/>
          </p:cNvSpPr>
          <p:nvPr/>
        </p:nvSpPr>
        <p:spPr bwMode="auto">
          <a:xfrm>
            <a:off x="3224122" y="3965767"/>
            <a:ext cx="1357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6148" name="Picture 4" descr="Мухомор">
            <a:extLst>
              <a:ext uri="{FF2B5EF4-FFF2-40B4-BE49-F238E27FC236}">
                <a16:creationId xmlns:a16="http://schemas.microsoft.com/office/drawing/2014/main" id="{57030C7F-8110-4EC1-8AB2-DF7C9A291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2420888"/>
            <a:ext cx="40261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2483768" y="188640"/>
            <a:ext cx="6213376" cy="648072"/>
          </a:xfrm>
        </p:spPr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Мухомор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407px-Amanita_muscaria_(fly_agaric).JPG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40278" y="1412115"/>
            <a:ext cx="1525381" cy="2245153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4008" y="928688"/>
            <a:ext cx="4139952" cy="592931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Шляпка толсто мясистая, иногда более тонкая, может быть с бугорком, легко отделяется от ножки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Кожица различных оттенков белого, красного и зелёного цветов, обычно покрыта различными лоскутами или хлопьями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Ножка цилиндрическая, обычно прямая, часто расширенная в основании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Мякоть белая, у некоторых видов окрашивается на срезе, с запахом или без</a:t>
            </a:r>
          </a:p>
          <a:p>
            <a:endParaRPr lang="ru-RU" sz="2600" dirty="0"/>
          </a:p>
        </p:txBody>
      </p:sp>
      <p:sp>
        <p:nvSpPr>
          <p:cNvPr id="22532" name="TextBox 6"/>
          <p:cNvSpPr txBox="1">
            <a:spLocks noChangeArrowheads="1"/>
          </p:cNvSpPr>
          <p:nvPr/>
        </p:nvSpPr>
        <p:spPr bwMode="auto">
          <a:xfrm>
            <a:off x="2214563" y="3643313"/>
            <a:ext cx="1000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2534" name="TextBox 8"/>
          <p:cNvSpPr txBox="1">
            <a:spLocks noChangeArrowheads="1"/>
          </p:cNvSpPr>
          <p:nvPr/>
        </p:nvSpPr>
        <p:spPr bwMode="auto">
          <a:xfrm>
            <a:off x="2357438" y="4429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22535" name="TextBox 9"/>
          <p:cNvSpPr txBox="1">
            <a:spLocks noChangeArrowheads="1"/>
          </p:cNvSpPr>
          <p:nvPr/>
        </p:nvSpPr>
        <p:spPr bwMode="auto">
          <a:xfrm>
            <a:off x="2000250" y="3786188"/>
            <a:ext cx="928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2537" name="TextBox 11"/>
          <p:cNvSpPr txBox="1">
            <a:spLocks noChangeArrowheads="1"/>
          </p:cNvSpPr>
          <p:nvPr/>
        </p:nvSpPr>
        <p:spPr bwMode="auto">
          <a:xfrm>
            <a:off x="3000375" y="4071938"/>
            <a:ext cx="928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2538" name="TextBox 12"/>
          <p:cNvSpPr txBox="1">
            <a:spLocks noChangeArrowheads="1"/>
          </p:cNvSpPr>
          <p:nvPr/>
        </p:nvSpPr>
        <p:spPr bwMode="auto">
          <a:xfrm>
            <a:off x="2714625" y="4500563"/>
            <a:ext cx="1071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27652" name="Picture 4" descr="D:\МОЯ АТТЕСТАЦИЯ\для презентаций ОБЖ\4  ядовитые  грибы\2 Мухомор\Мухомор красный\800px-Fliegenpilz_von_unten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1588" y="4420697"/>
            <a:ext cx="1803554" cy="1760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3613150" y="580855"/>
            <a:ext cx="4906888" cy="634082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Ложный опёнок</a:t>
            </a:r>
          </a:p>
        </p:txBody>
      </p:sp>
      <p:pic>
        <p:nvPicPr>
          <p:cNvPr id="20" name="Содержимое 19" descr="Ложноопёнок серно-жёлтый..jpg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59210" y="1948630"/>
            <a:ext cx="1694979" cy="2054520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82887" y="1617662"/>
            <a:ext cx="4038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Ложный  опёнок,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ложноопёнок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название нескольких видов ядовитых или несъедобных грибов, внешне похожих на съедобные опята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ложные опята легко отличаются по отсутствию у них кольца на ножке</a:t>
            </a:r>
          </a:p>
        </p:txBody>
      </p:sp>
      <p:sp>
        <p:nvSpPr>
          <p:cNvPr id="15" name="Содержимое 2"/>
          <p:cNvSpPr txBox="1">
            <a:spLocks/>
          </p:cNvSpPr>
          <p:nvPr/>
        </p:nvSpPr>
        <p:spPr bwMode="auto">
          <a:xfrm>
            <a:off x="428625" y="6286500"/>
            <a:ext cx="8572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endParaRPr lang="ru-RU" sz="2800">
              <a:latin typeface="+mn-lt"/>
            </a:endParaRPr>
          </a:p>
        </p:txBody>
      </p:sp>
      <p:sp>
        <p:nvSpPr>
          <p:cNvPr id="16" name="Дата 4"/>
          <p:cNvSpPr txBox="1">
            <a:spLocks/>
          </p:cNvSpPr>
          <p:nvPr/>
        </p:nvSpPr>
        <p:spPr>
          <a:xfrm>
            <a:off x="428625" y="6072188"/>
            <a:ext cx="71438" cy="71437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+mn-lt"/>
            </a:endParaRPr>
          </a:p>
        </p:txBody>
      </p:sp>
      <p:sp>
        <p:nvSpPr>
          <p:cNvPr id="23558" name="TextBox 20"/>
          <p:cNvSpPr txBox="1">
            <a:spLocks noChangeArrowheads="1"/>
          </p:cNvSpPr>
          <p:nvPr/>
        </p:nvSpPr>
        <p:spPr bwMode="auto">
          <a:xfrm>
            <a:off x="1285875" y="4714875"/>
            <a:ext cx="1398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3560" name="TextBox 22"/>
          <p:cNvSpPr txBox="1">
            <a:spLocks noChangeArrowheads="1"/>
          </p:cNvSpPr>
          <p:nvPr/>
        </p:nvSpPr>
        <p:spPr bwMode="auto">
          <a:xfrm>
            <a:off x="2000250" y="4071938"/>
            <a:ext cx="1612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3562" name="TextBox 24"/>
          <p:cNvSpPr txBox="1">
            <a:spLocks noChangeArrowheads="1"/>
          </p:cNvSpPr>
          <p:nvPr/>
        </p:nvSpPr>
        <p:spPr bwMode="auto">
          <a:xfrm>
            <a:off x="2428875" y="3857625"/>
            <a:ext cx="928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28676" name="Picture 4" descr="D:\МОЯ АТТЕСТАЦИЯ\для презентаций ОБЖ\4  ядовитые  грибы\6 Ложный опёнок\Ложноопёнок серно-жёлтый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0665" y="4507557"/>
            <a:ext cx="2447936" cy="16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1475656" y="375249"/>
            <a:ext cx="6707088" cy="524842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сравнения: опёнок осенний – съедобный гриб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043608" y="1412776"/>
            <a:ext cx="4092082" cy="483765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Шляпка вначале выпуклая, раскрывается до плоской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Поверхность ножки, как и шляпки, покрыта хлопьевидными чешуйками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Плодовые тела часто срастаются основаниями ножек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Запах и вкус приятные</a:t>
            </a:r>
          </a:p>
        </p:txBody>
      </p:sp>
      <p:sp>
        <p:nvSpPr>
          <p:cNvPr id="24580" name="TextBox 6"/>
          <p:cNvSpPr txBox="1">
            <a:spLocks noChangeArrowheads="1"/>
          </p:cNvSpPr>
          <p:nvPr/>
        </p:nvSpPr>
        <p:spPr bwMode="auto">
          <a:xfrm>
            <a:off x="2143125" y="3357563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4581" name="TextBox 8"/>
          <p:cNvSpPr txBox="1">
            <a:spLocks noChangeArrowheads="1"/>
          </p:cNvSpPr>
          <p:nvPr/>
        </p:nvSpPr>
        <p:spPr bwMode="auto">
          <a:xfrm>
            <a:off x="2500313" y="4000500"/>
            <a:ext cx="1357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4582" name="TextBox 10"/>
          <p:cNvSpPr txBox="1">
            <a:spLocks noChangeArrowheads="1"/>
          </p:cNvSpPr>
          <p:nvPr/>
        </p:nvSpPr>
        <p:spPr bwMode="auto">
          <a:xfrm>
            <a:off x="5572125" y="4143375"/>
            <a:ext cx="1000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4583" name="TextBox 11"/>
          <p:cNvSpPr txBox="1">
            <a:spLocks noChangeArrowheads="1"/>
          </p:cNvSpPr>
          <p:nvPr/>
        </p:nvSpPr>
        <p:spPr bwMode="auto">
          <a:xfrm>
            <a:off x="2000250" y="3071813"/>
            <a:ext cx="1857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29700" name="Picture 4" descr="D:\МОЯ АТТЕСТАЦИЯ\для презентаций ОБЖ\4  ядовитые  грибы\6 Ложный опёнок\Опёнок осенний съедобный\695px-Armillaria_mellea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72008" y="2289697"/>
            <a:ext cx="1910736" cy="174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5" name="TextBox 13"/>
          <p:cNvSpPr txBox="1">
            <a:spLocks noChangeArrowheads="1"/>
          </p:cNvSpPr>
          <p:nvPr/>
        </p:nvSpPr>
        <p:spPr bwMode="auto">
          <a:xfrm>
            <a:off x="1143000" y="3286125"/>
            <a:ext cx="21129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B97C9C2-8FC2-4EDE-9859-3DCE062741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2125" y="4370388"/>
            <a:ext cx="2156845" cy="16176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A39E5D-3A28-45D0-BC95-31875726B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80" y="332656"/>
            <a:ext cx="6851104" cy="726975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Сатанинский гриб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AFE7F283-64F3-4C78-8C4C-A64EEBC4114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7232" y="4439060"/>
            <a:ext cx="2761995" cy="184132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D140165-2D7F-4644-801C-7ADBA74138CD}"/>
              </a:ext>
            </a:extLst>
          </p:cNvPr>
          <p:cNvSpPr txBox="1"/>
          <p:nvPr/>
        </p:nvSpPr>
        <p:spPr>
          <a:xfrm>
            <a:off x="858726" y="1196752"/>
            <a:ext cx="784887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двойник белого гриба сразу же бросается в глаза благодаря своей яркой окраске. Не спутать его с боровиками помогает неоднородная яйцевидная шляпка грязно-серого цвета, массивная красная ножка, похожая на бочонок, а также отвратительный запах гнилого лука, который начинает источать плодовое тело при повреждении.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07D22D7-2564-4CB3-A66E-AE7946EC15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4773" y="3634820"/>
            <a:ext cx="2443132" cy="18323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CDEF27D-6E97-4292-B79C-1689B8602010}"/>
              </a:ext>
            </a:extLst>
          </p:cNvPr>
          <p:cNvSpPr txBox="1"/>
          <p:nvPr/>
        </p:nvSpPr>
        <p:spPr>
          <a:xfrm>
            <a:off x="1835696" y="5013176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Белый гриб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06510A-BAEC-47A3-B3F8-CDF13F719A65}"/>
              </a:ext>
            </a:extLst>
          </p:cNvPr>
          <p:cNvSpPr txBox="1"/>
          <p:nvPr/>
        </p:nvSpPr>
        <p:spPr>
          <a:xfrm>
            <a:off x="5302746" y="5805264"/>
            <a:ext cx="2392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Сатанинский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гриб</a:t>
            </a:r>
          </a:p>
        </p:txBody>
      </p:sp>
    </p:spTree>
    <p:extLst>
      <p:ext uri="{BB962C8B-B14F-4D97-AF65-F5344CB8AC3E}">
        <p14:creationId xmlns:p14="http://schemas.microsoft.com/office/powerpoint/2010/main" val="8644251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27168" cy="706090"/>
          </a:xfrm>
        </p:spPr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Галлюциногенные грибы</a:t>
            </a:r>
          </a:p>
        </p:txBody>
      </p:sp>
      <p:pic>
        <p:nvPicPr>
          <p:cNvPr id="7172" name="Picture 4" descr="http://media.bobruisk.ru/imagecache/photo/photos/2014/10/22/_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78966" y="3193173"/>
            <a:ext cx="1763164" cy="1321819"/>
          </a:xfrm>
          <a:prstGeom prst="rect">
            <a:avLst/>
          </a:prstGeom>
          <a:noFill/>
        </p:spPr>
      </p:pic>
      <p:pic>
        <p:nvPicPr>
          <p:cNvPr id="7174" name="Picture 6" descr="http://vladivostok-map.ru/griby/fotografii-gribov/paytinnik_fioletovii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76472" y="1510120"/>
            <a:ext cx="1368152" cy="1317479"/>
          </a:xfrm>
          <a:prstGeom prst="rect">
            <a:avLst/>
          </a:prstGeom>
          <a:noFill/>
        </p:spPr>
      </p:pic>
      <p:pic>
        <p:nvPicPr>
          <p:cNvPr id="7176" name="Picture 8" descr="Влияние, галлюциногенные грибы, человеческий организм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0231" y="5040044"/>
            <a:ext cx="1800633" cy="11992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154414" y="1268760"/>
            <a:ext cx="472036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Воздействия грибов на организм во многом аналогично наркотику.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Действие: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визуальные искажения,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онемение в конечностях,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расширение зрачков,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повышение чувствительности к прикосновению,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приливы потливости,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усталость,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потеря аппетита,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частое мочеиспускание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учащенное сердцебиение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1907704" y="260647"/>
            <a:ext cx="6624736" cy="50405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Признаки отравления грибами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7904" y="924485"/>
            <a:ext cx="5267180" cy="585311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Наступают  через 6 – 12 часов после употребления грибов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Обильное слюнотечение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Сильные боли в животе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Расстройство кишечника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Нарушение или потеря сознания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Возникает состояние, похожее на опьянение, галлюцинации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Нарушение дыхания и работы сердца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Через 1 -2 дня может наступить смерть</a:t>
            </a:r>
          </a:p>
        </p:txBody>
      </p:sp>
      <p:pic>
        <p:nvPicPr>
          <p:cNvPr id="6150" name="Picture 6" descr="http://iberemennost.ru/media/stress65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3284984"/>
            <a:ext cx="2664296" cy="17817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0-tub-ru.yandex.net/i?id=db5a00e6bca80faf938855952477629b&amp;n=33&amp;h=215&amp;w=3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140967"/>
            <a:ext cx="2812664" cy="1872208"/>
          </a:xfrm>
          <a:prstGeom prst="rect">
            <a:avLst/>
          </a:prstGeom>
          <a:noFill/>
        </p:spPr>
      </p:pic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>
          <a:xfrm>
            <a:off x="107504" y="180020"/>
            <a:ext cx="8820472" cy="764704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Первая помощь при отравлении грибами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962670" y="1080824"/>
            <a:ext cx="4965306" cy="6572250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 прихода врача надо действовать быстро и решительно: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Дать слабительное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Промыть желудок раствором светло-розового раствора перманганата калия      (4 – 5 стаканов)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Вызывать рвоту, надавливая пальцем или гладким предметом на корень языка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Дать активированный уголь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Дать холодную, слегка подсоленную воду</a:t>
            </a:r>
          </a:p>
          <a:p>
            <a:pPr marL="514350" indent="-514350">
              <a:buFont typeface="Arial" charset="0"/>
              <a:buNone/>
              <a:defRPr/>
            </a:pPr>
            <a:endParaRPr lang="ru-RU" sz="2600" dirty="0"/>
          </a:p>
          <a:p>
            <a:pPr marL="514350" indent="-514350">
              <a:buFont typeface="+mj-lt"/>
              <a:buAutoNum type="arabicPeriod"/>
              <a:defRPr/>
            </a:pPr>
            <a:endParaRPr lang="ru-RU" sz="2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565792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Немедленно </a:t>
            </a:r>
          </a:p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вызвать врача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>
          <a:xfrm>
            <a:off x="1979712" y="276358"/>
            <a:ext cx="4572000" cy="576064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Советы грибникам: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39552" y="1052736"/>
            <a:ext cx="8712968" cy="302433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Знай признаки отличия ядовитых грибов от съедобных;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Будь внимателен при сборе грибов;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собирай грибы у дорог,  у предприятий;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собирай грибы  старые, перезрелые;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Не срезай гриб, если   сомневаешься;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Отваривай грибы в  подсоленной воде 30 – 40 минут,  потом слей  отвар.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05ACDDB-CCA9-459D-BAC1-A99ABD281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904" y="4797152"/>
            <a:ext cx="2409547" cy="160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772816"/>
            <a:ext cx="2880320" cy="4176464"/>
          </a:xfrm>
        </p:spPr>
        <p:txBody>
          <a:bodyPr/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Повторение – мать учения</a:t>
            </a:r>
          </a:p>
        </p:txBody>
      </p:sp>
      <p:pic>
        <p:nvPicPr>
          <p:cNvPr id="33794" name="Picture 2" descr="http://cdn.allfun.md/2015/07/21/16/55ae4df545ec6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912" y="836712"/>
            <a:ext cx="4752528" cy="55150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79966F-E7A8-4407-9A7B-61EE24B1F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1556792"/>
            <a:ext cx="6984776" cy="165618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внимание, </a:t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удачной Вам «охоты»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C5D78C5-E0BA-44E5-A064-7D5C04B90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2677" y="2474893"/>
            <a:ext cx="798645" cy="1908213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14A71E20-07BA-4A43-A773-D72BC6007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8779" y="4221088"/>
            <a:ext cx="2566439" cy="213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000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Используемые источники: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Содержимое 2"/>
          <p:cNvSpPr>
            <a:spLocks noGrp="1"/>
          </p:cNvSpPr>
          <p:nvPr>
            <p:ph idx="1"/>
          </p:nvPr>
        </p:nvSpPr>
        <p:spPr>
          <a:xfrm>
            <a:off x="1043608" y="980728"/>
            <a:ext cx="7752978" cy="537321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1800" dirty="0">
                <a:latin typeface="Times New Roman" pitchFamily="18" charset="0"/>
                <a:cs typeface="Times New Roman" pitchFamily="18" charset="0"/>
                <a:hlinkClick r:id="rId2"/>
              </a:rPr>
              <a:t>http://allgrib.files.wordpress.com/2011/04/boletus-satanas2.jpg?w=630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1800" dirty="0">
                <a:latin typeface="Times New Roman" pitchFamily="18" charset="0"/>
                <a:cs typeface="Times New Roman" pitchFamily="18" charset="0"/>
                <a:hlinkClick r:id="rId3"/>
              </a:rPr>
              <a:t>http://upload.wikimedia.org/wikipedia/commons/thumb/9/99/Amanita_phalloides_1.JPG/190px-Amanita_phalloides_1.JPG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1800" dirty="0">
                <a:latin typeface="Times New Roman" pitchFamily="18" charset="0"/>
                <a:cs typeface="Times New Roman" pitchFamily="18" charset="0"/>
                <a:hlinkClick r:id="rId4"/>
              </a:rPr>
              <a:t>http://ru.wikipedia.org/wiki/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  <a:hlinkClick r:id="rId4"/>
              </a:rPr>
              <a:t>Ядовитые_грибы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1800" dirty="0">
                <a:latin typeface="Times New Roman" pitchFamily="18" charset="0"/>
                <a:cs typeface="Times New Roman" pitchFamily="18" charset="0"/>
                <a:hlinkClick r:id="rId5"/>
              </a:rPr>
              <a:t>http://ru.wikipedia.org/wiki/</a:t>
            </a:r>
            <a:r>
              <a:rPr lang="ru-RU" sz="1800" dirty="0">
                <a:latin typeface="Times New Roman" pitchFamily="18" charset="0"/>
                <a:cs typeface="Times New Roman" pitchFamily="18" charset="0"/>
                <a:hlinkClick r:id="rId5"/>
              </a:rPr>
              <a:t>Файл:</a:t>
            </a:r>
            <a:r>
              <a:rPr lang="en-US" sz="1800" dirty="0">
                <a:latin typeface="Times New Roman" pitchFamily="18" charset="0"/>
                <a:cs typeface="Times New Roman" pitchFamily="18" charset="0"/>
                <a:hlinkClick r:id="rId5"/>
              </a:rPr>
              <a:t>Amanita_pantherina_1.JPG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1800" dirty="0">
                <a:latin typeface="Times New Roman" pitchFamily="18" charset="0"/>
                <a:cs typeface="Times New Roman" pitchFamily="18" charset="0"/>
                <a:hlinkClick r:id="rId6"/>
              </a:rPr>
              <a:t>http://ru.wikipedia.org/wiki/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  <a:hlinkClick r:id="rId6"/>
              </a:rPr>
              <a:t>Мухомор_пантерный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1800" dirty="0">
                <a:latin typeface="Times New Roman" pitchFamily="18" charset="0"/>
                <a:cs typeface="Times New Roman" pitchFamily="18" charset="0"/>
                <a:hlinkClick r:id="rId7"/>
              </a:rPr>
              <a:t>http://ru.wikipedia.org/wiki/</a:t>
            </a:r>
            <a:r>
              <a:rPr lang="ru-RU" sz="1800" dirty="0">
                <a:latin typeface="Times New Roman" pitchFamily="18" charset="0"/>
                <a:cs typeface="Times New Roman" pitchFamily="18" charset="0"/>
                <a:hlinkClick r:id="rId7"/>
              </a:rPr>
              <a:t>Файл:</a:t>
            </a:r>
            <a:r>
              <a:rPr lang="en-US" sz="1800" dirty="0">
                <a:latin typeface="Times New Roman" pitchFamily="18" charset="0"/>
                <a:cs typeface="Times New Roman" pitchFamily="18" charset="0"/>
                <a:hlinkClick r:id="rId7"/>
              </a:rPr>
              <a:t>Going_for_a_bite_1117845500.jpg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1800" dirty="0">
                <a:latin typeface="Times New Roman" pitchFamily="18" charset="0"/>
                <a:cs typeface="Times New Roman" pitchFamily="18" charset="0"/>
                <a:hlinkClick r:id="rId8"/>
              </a:rPr>
              <a:t>http://ru.wikipedia.org/wiki/</a:t>
            </a:r>
            <a:r>
              <a:rPr lang="ru-RU" sz="1800" dirty="0">
                <a:latin typeface="Times New Roman" pitchFamily="18" charset="0"/>
                <a:cs typeface="Times New Roman" pitchFamily="18" charset="0"/>
                <a:hlinkClick r:id="rId8"/>
              </a:rPr>
              <a:t>Файл: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  <a:hlinkClick r:id="rId8"/>
              </a:rPr>
              <a:t>Amanita_muscaria</a:t>
            </a:r>
            <a:r>
              <a:rPr lang="en-US" sz="1800" dirty="0">
                <a:latin typeface="Times New Roman" pitchFamily="18" charset="0"/>
                <a:cs typeface="Times New Roman" pitchFamily="18" charset="0"/>
                <a:hlinkClick r:id="rId8"/>
              </a:rPr>
              <a:t>_(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  <a:hlinkClick r:id="rId8"/>
              </a:rPr>
              <a:t>round_cap</a:t>
            </a:r>
            <a:r>
              <a:rPr lang="en-US" sz="1800" dirty="0">
                <a:latin typeface="Times New Roman" pitchFamily="18" charset="0"/>
                <a:cs typeface="Times New Roman" pitchFamily="18" charset="0"/>
                <a:hlinkClick r:id="rId8"/>
              </a:rPr>
              <a:t>).jpg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800" dirty="0">
                <a:hlinkClick r:id="rId9"/>
              </a:rPr>
              <a:t>http://gribic.ru/slovarik/vliyanie_gallyutsinogennyh_gribov_na.html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526</TotalTime>
  <Words>842</Words>
  <Application>Microsoft Office PowerPoint</Application>
  <PresentationFormat>Экран (4:3)</PresentationFormat>
  <Paragraphs>98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Corbel</vt:lpstr>
      <vt:lpstr>Times New Roman</vt:lpstr>
      <vt:lpstr>Wingdings</vt:lpstr>
      <vt:lpstr>Параллакс</vt:lpstr>
      <vt:lpstr>   Тихая   охота  (ядовитые грибы Ленинградской области)    </vt:lpstr>
      <vt:lpstr>Цели :</vt:lpstr>
      <vt:lpstr>    </vt:lpstr>
      <vt:lpstr>Ядовитые грибы  </vt:lpstr>
      <vt:lpstr>Бледная поганка  по мировой статистике вызывающий наибольшее число смертельных отравлений </vt:lpstr>
      <vt:lpstr> </vt:lpstr>
      <vt:lpstr>Мухомор </vt:lpstr>
      <vt:lpstr>Мухомор </vt:lpstr>
      <vt:lpstr>Ложный опёнок</vt:lpstr>
      <vt:lpstr>Для сравнения: опёнок осенний – съедобный гриб</vt:lpstr>
      <vt:lpstr>Сатанинский гриб</vt:lpstr>
      <vt:lpstr>Галлюциногенные грибы</vt:lpstr>
      <vt:lpstr>Признаки отравления грибами</vt:lpstr>
      <vt:lpstr>Первая помощь при отравлении грибами</vt:lpstr>
      <vt:lpstr>Советы грибникам: </vt:lpstr>
      <vt:lpstr>Повторение – мать учения</vt:lpstr>
      <vt:lpstr>Спасибо за внимание,  удачной Вам «охоты»</vt:lpstr>
      <vt:lpstr>Используемые источники: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0</dc:creator>
  <cp:lastModifiedBy>Валентина Тимонина</cp:lastModifiedBy>
  <cp:revision>62</cp:revision>
  <dcterms:created xsi:type="dcterms:W3CDTF">2011-12-01T20:29:20Z</dcterms:created>
  <dcterms:modified xsi:type="dcterms:W3CDTF">2020-10-25T15:28:13Z</dcterms:modified>
</cp:coreProperties>
</file>