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21"/>
  </p:notesMasterIdLst>
  <p:handoutMasterIdLst>
    <p:handoutMasterId r:id="rId22"/>
  </p:handoutMasterIdLst>
  <p:sldIdLst>
    <p:sldId id="391" r:id="rId2"/>
    <p:sldId id="360" r:id="rId3"/>
    <p:sldId id="358" r:id="rId4"/>
    <p:sldId id="362" r:id="rId5"/>
    <p:sldId id="380" r:id="rId6"/>
    <p:sldId id="356" r:id="rId7"/>
    <p:sldId id="392" r:id="rId8"/>
    <p:sldId id="388" r:id="rId9"/>
    <p:sldId id="338" r:id="rId10"/>
    <p:sldId id="366" r:id="rId11"/>
    <p:sldId id="385" r:id="rId12"/>
    <p:sldId id="383" r:id="rId13"/>
    <p:sldId id="384" r:id="rId14"/>
    <p:sldId id="369" r:id="rId15"/>
    <p:sldId id="371" r:id="rId16"/>
    <p:sldId id="389" r:id="rId17"/>
    <p:sldId id="390" r:id="rId18"/>
    <p:sldId id="365" r:id="rId19"/>
    <p:sldId id="316" r:id="rId2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CC0066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97" autoAdjust="0"/>
    <p:restoredTop sz="97439" autoAdjust="0"/>
  </p:normalViewPr>
  <p:slideViewPr>
    <p:cSldViewPr>
      <p:cViewPr varScale="1">
        <p:scale>
          <a:sx n="127" d="100"/>
          <a:sy n="127" d="100"/>
        </p:scale>
        <p:origin x="126" y="5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22A46-67D8-4B27-A9CD-6EBC243EF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219195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9D0AF-C326-484D-9BF7-D9FFDA84C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586209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649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1" y="0"/>
            <a:ext cx="9143999" cy="385157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516886"/>
            <a:ext cx="8077200" cy="1255014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371600"/>
            <a:ext cx="8077200" cy="1124712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3846251"/>
            <a:ext cx="9144000" cy="3429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586"/>
            <a:ext cx="8229600" cy="939546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195189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1951890"/>
            <a:ext cx="9144000" cy="3429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89154"/>
            <a:ext cx="8013192" cy="1227582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371600"/>
            <a:ext cx="8022336" cy="51435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0452"/>
            <a:ext cx="4038600" cy="3467862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0452"/>
            <a:ext cx="4038600" cy="34678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4241"/>
            <a:ext cx="4040188" cy="536516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37134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4241"/>
            <a:ext cx="4041775" cy="536516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37134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14300"/>
            <a:ext cx="2523744" cy="733806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8" y="1307350"/>
            <a:ext cx="5920641" cy="34191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297514"/>
            <a:ext cx="2468880" cy="342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090422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090422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16586"/>
            <a:ext cx="2525150" cy="733806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6" y="1113606"/>
            <a:ext cx="6247397" cy="4029894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296162"/>
            <a:ext cx="2468880" cy="342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877824"/>
            <a:ext cx="2523744" cy="150876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51435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51435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877824"/>
            <a:ext cx="5193792" cy="150876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877824"/>
            <a:ext cx="733864" cy="1508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51435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8" y="0"/>
            <a:ext cx="2514601" cy="51435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05980"/>
            <a:ext cx="1905000" cy="4388644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388644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4783095"/>
            <a:ext cx="3836404" cy="273844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076921"/>
            <a:ext cx="9144000" cy="3429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1" y="0"/>
            <a:ext cx="9143999" cy="10753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938297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1394"/>
            <a:ext cx="8229600" cy="3469207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857749"/>
            <a:ext cx="2133600" cy="20574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7" y="4857749"/>
            <a:ext cx="5507719" cy="20574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4857749"/>
            <a:ext cx="733864" cy="20574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randomBar dir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jpeg"/><Relationship Id="rId11" Type="http://schemas.openxmlformats.org/officeDocument/2006/relationships/image" Target="../media/image13.jp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10" Type="http://schemas.openxmlformats.org/officeDocument/2006/relationships/image" Target="../media/image21.png"/><Relationship Id="rId4" Type="http://schemas.openxmlformats.org/officeDocument/2006/relationships/image" Target="../media/image16.jpg"/><Relationship Id="rId9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59494"/>
            <a:ext cx="6821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Презентация к уроку русского языка в 1 классе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05542" y="1779662"/>
            <a:ext cx="68210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ПЕРЕНОС  СЛОВ</a:t>
            </a:r>
            <a:endParaRPr lang="ru-RU" sz="4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9470" y="3867894"/>
            <a:ext cx="76131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Локтионова Анна Ивановна</a:t>
            </a:r>
          </a:p>
          <a:p>
            <a:pPr algn="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</a:t>
            </a:r>
          </a:p>
          <a:p>
            <a:pPr algn="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ГБОУ школа №54 Красносельского района Санкт-Петербурга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8109489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11560" y="123478"/>
            <a:ext cx="8064896" cy="4968552"/>
            <a:chOff x="1691680" y="843558"/>
            <a:chExt cx="5938334" cy="3960440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843558"/>
              <a:ext cx="5938334" cy="3960440"/>
            </a:xfrm>
            <a:prstGeom prst="rect">
              <a:avLst/>
            </a:prstGeom>
            <a:effectLst>
              <a:softEdge rad="393700"/>
            </a:effec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17" t="44058" r="27333" b="9981"/>
            <a:stretch/>
          </p:blipFill>
          <p:spPr>
            <a:xfrm rot="16200000">
              <a:off x="3010182" y="2179772"/>
              <a:ext cx="3301329" cy="1348979"/>
            </a:xfrm>
            <a:prstGeom prst="rect">
              <a:avLst/>
            </a:prstGeom>
            <a:effectLst>
              <a:softEdge rad="215900"/>
            </a:effectLst>
          </p:spPr>
        </p:pic>
      </p:grpSp>
    </p:spTree>
    <p:extLst>
      <p:ext uri="{BB962C8B-B14F-4D97-AF65-F5344CB8AC3E}">
        <p14:creationId xmlns:p14="http://schemas.microsoft.com/office/powerpoint/2010/main" val="2758815082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32" r="3091" b="9932"/>
          <a:stretch/>
        </p:blipFill>
        <p:spPr>
          <a:xfrm>
            <a:off x="1421164" y="1707654"/>
            <a:ext cx="6029662" cy="314221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711360" y="51470"/>
            <a:ext cx="56166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54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5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баки </a:t>
            </a:r>
          </a:p>
          <a:p>
            <a:pPr algn="ctr"/>
            <a:r>
              <a:rPr lang="ru-RU" sz="5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Белка и Стрелка</a:t>
            </a:r>
            <a:endParaRPr lang="ru-RU" sz="5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8" r="23333"/>
          <a:stretch/>
        </p:blipFill>
        <p:spPr>
          <a:xfrm>
            <a:off x="5076056" y="2149996"/>
            <a:ext cx="3024337" cy="297341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43147812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" y="-50532"/>
            <a:ext cx="9143999" cy="5194628"/>
          </a:xfrm>
          <a:prstGeom prst="rect">
            <a:avLst/>
          </a:prstGeom>
          <a:gradFill flip="none" rotWithShape="1">
            <a:gsLst>
              <a:gs pos="0">
                <a:srgbClr val="12203A"/>
              </a:gs>
              <a:gs pos="23000">
                <a:srgbClr val="12203A"/>
              </a:gs>
              <a:gs pos="69000">
                <a:srgbClr val="12203A"/>
              </a:gs>
              <a:gs pos="97000">
                <a:srgbClr val="12203A"/>
              </a:gs>
            </a:gsLst>
            <a:path path="rect">
              <a:fillToRect l="100000" t="100000"/>
            </a:path>
            <a:tileRect r="-100000" b="-10000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7"/>
          <a:stretch/>
        </p:blipFill>
        <p:spPr bwMode="auto">
          <a:xfrm rot="3978513">
            <a:off x="216005" y="72924"/>
            <a:ext cx="2078239" cy="2474379"/>
          </a:xfrm>
          <a:prstGeom prst="rect">
            <a:avLst/>
          </a:prstGeom>
          <a:noFill/>
          <a:effectLst>
            <a:softEdge rad="368300"/>
          </a:effec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293107">
            <a:off x="5988082" y="2827418"/>
            <a:ext cx="3102372" cy="1745084"/>
          </a:xfrm>
          <a:prstGeom prst="rect">
            <a:avLst/>
          </a:prstGeom>
          <a:noFill/>
          <a:effectLst>
            <a:softEdge rad="203200"/>
          </a:effec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229980">
            <a:off x="5948030" y="244134"/>
            <a:ext cx="3220162" cy="1811340"/>
          </a:xfrm>
          <a:prstGeom prst="rect">
            <a:avLst/>
          </a:prstGeom>
          <a:noFill/>
          <a:effectLst>
            <a:softEdge rad="254000"/>
          </a:effec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823843">
            <a:off x="-119464" y="2784300"/>
            <a:ext cx="3171099" cy="1783743"/>
          </a:xfrm>
          <a:prstGeom prst="rect">
            <a:avLst/>
          </a:prstGeom>
          <a:noFill/>
          <a:effectLst>
            <a:softEdge rad="457200"/>
          </a:effectLst>
        </p:spPr>
      </p:pic>
      <p:sp>
        <p:nvSpPr>
          <p:cNvPr id="9223" name="AutoShape 7"/>
          <p:cNvSpPr>
            <a:spLocks noChangeArrowheads="1"/>
          </p:cNvSpPr>
          <p:nvPr/>
        </p:nvSpPr>
        <p:spPr bwMode="auto">
          <a:xfrm>
            <a:off x="1619252" y="2031206"/>
            <a:ext cx="1152525" cy="810816"/>
          </a:xfrm>
          <a:prstGeom prst="star5">
            <a:avLst/>
          </a:prstGeom>
          <a:gradFill rotWithShape="1">
            <a:gsLst>
              <a:gs pos="0">
                <a:schemeClr val="bg1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9225" name="Picture 9" descr="j043259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82344" y="-48844"/>
            <a:ext cx="2514600" cy="2358627"/>
          </a:xfrm>
          <a:prstGeom prst="rect">
            <a:avLst/>
          </a:prstGeom>
          <a:noFill/>
        </p:spPr>
      </p:pic>
      <p:sp>
        <p:nvSpPr>
          <p:cNvPr id="9226" name="AutoShape 10"/>
          <p:cNvSpPr>
            <a:spLocks noChangeArrowheads="1"/>
          </p:cNvSpPr>
          <p:nvPr/>
        </p:nvSpPr>
        <p:spPr bwMode="auto">
          <a:xfrm>
            <a:off x="611981" y="1426256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8398469" y="1732841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8" name="AutoShape 12"/>
          <p:cNvSpPr>
            <a:spLocks noChangeArrowheads="1"/>
          </p:cNvSpPr>
          <p:nvPr/>
        </p:nvSpPr>
        <p:spPr bwMode="auto">
          <a:xfrm>
            <a:off x="2843213" y="250033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9" name="AutoShape 13"/>
          <p:cNvSpPr>
            <a:spLocks noChangeArrowheads="1"/>
          </p:cNvSpPr>
          <p:nvPr/>
        </p:nvSpPr>
        <p:spPr bwMode="auto">
          <a:xfrm>
            <a:off x="5292725" y="250033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9230" name="AutoShape 14"/>
          <p:cNvSpPr>
            <a:spLocks noChangeArrowheads="1"/>
          </p:cNvSpPr>
          <p:nvPr/>
        </p:nvSpPr>
        <p:spPr bwMode="auto">
          <a:xfrm>
            <a:off x="2771775" y="1653779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31" name="AutoShape 15"/>
          <p:cNvSpPr>
            <a:spLocks noChangeArrowheads="1"/>
          </p:cNvSpPr>
          <p:nvPr/>
        </p:nvSpPr>
        <p:spPr bwMode="auto">
          <a:xfrm>
            <a:off x="5795963" y="1653779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32" name="AutoShape 16"/>
          <p:cNvSpPr>
            <a:spLocks noChangeArrowheads="1"/>
          </p:cNvSpPr>
          <p:nvPr/>
        </p:nvSpPr>
        <p:spPr bwMode="auto">
          <a:xfrm>
            <a:off x="330938" y="2504413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33" name="AutoShape 17"/>
          <p:cNvSpPr>
            <a:spLocks noChangeArrowheads="1"/>
          </p:cNvSpPr>
          <p:nvPr/>
        </p:nvSpPr>
        <p:spPr bwMode="auto">
          <a:xfrm>
            <a:off x="7920038" y="2504413"/>
            <a:ext cx="647700" cy="432197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</a:gradFill>
          <a:ln w="2540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9234" name="Picture 18" descr="bluemarble2k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65" t="3896" r="4340" b="77862"/>
          <a:stretch/>
        </p:blipFill>
        <p:spPr bwMode="auto">
          <a:xfrm>
            <a:off x="-1371600" y="4080362"/>
            <a:ext cx="11713163" cy="1054631"/>
          </a:xfrm>
          <a:prstGeom prst="rect">
            <a:avLst/>
          </a:prstGeom>
          <a:noFill/>
        </p:spPr>
      </p:pic>
      <p:sp>
        <p:nvSpPr>
          <p:cNvPr id="9236" name="AutoShape 20"/>
          <p:cNvSpPr>
            <a:spLocks noChangeArrowheads="1"/>
          </p:cNvSpPr>
          <p:nvPr/>
        </p:nvSpPr>
        <p:spPr bwMode="auto">
          <a:xfrm>
            <a:off x="5940427" y="1977630"/>
            <a:ext cx="1152525" cy="810815"/>
          </a:xfrm>
          <a:prstGeom prst="star5">
            <a:avLst/>
          </a:prstGeom>
          <a:gradFill rotWithShape="1">
            <a:gsLst>
              <a:gs pos="0">
                <a:schemeClr val="bg1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37" name="AutoShape 21"/>
          <p:cNvSpPr>
            <a:spLocks noChangeArrowheads="1"/>
          </p:cNvSpPr>
          <p:nvPr/>
        </p:nvSpPr>
        <p:spPr bwMode="auto">
          <a:xfrm>
            <a:off x="3924302" y="573881"/>
            <a:ext cx="1152525" cy="810816"/>
          </a:xfrm>
          <a:prstGeom prst="star5">
            <a:avLst/>
          </a:prstGeom>
          <a:gradFill rotWithShape="1">
            <a:gsLst>
              <a:gs pos="0">
                <a:schemeClr val="bg1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2" name="Smeshariki_-_iz_multfilma_Kosmicheskaya_odisseya_(iPleer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169869" y="4228527"/>
            <a:ext cx="457200" cy="457200"/>
          </a:xfrm>
          <a:prstGeom prst="rect">
            <a:avLst/>
          </a:prstGeom>
        </p:spPr>
      </p:pic>
      <p:pic>
        <p:nvPicPr>
          <p:cNvPr id="9235" name="Picture 1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6589469">
            <a:off x="2426251" y="2454648"/>
            <a:ext cx="4097235" cy="2304694"/>
          </a:xfrm>
          <a:prstGeom prst="rect">
            <a:avLst/>
          </a:prstGeom>
          <a:solidFill>
            <a:schemeClr val="bg1"/>
          </a:solidFill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244467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25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2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750"/>
                            </p:stCondLst>
                            <p:childTnLst>
                              <p:par>
                                <p:cTn id="5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250" tmFilter="0, 0; .2, .5; .8, .5; 1, 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1125" autoRev="1" fill="hold"/>
                                        <p:tgtEl>
                                          <p:spTgt spid="92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6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250" tmFilter="0, 0; .2, .5; .8, .5; 1, 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125" autoRev="1" fill="hold"/>
                                        <p:tgtEl>
                                          <p:spTgt spid="92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250"/>
                            </p:stCondLst>
                            <p:childTnLst>
                              <p:par>
                                <p:cTn id="6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7250"/>
                            </p:stCondLst>
                            <p:childTnLst>
                              <p:par>
                                <p:cTn id="7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9250"/>
                            </p:stCondLst>
                            <p:childTnLst>
                              <p:par>
                                <p:cTn id="7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250"/>
                            </p:stCondLst>
                            <p:childTnLst>
                              <p:par>
                                <p:cTn id="84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" dur="125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4000"/>
                            </p:stCondLst>
                            <p:childTnLst>
                              <p:par>
                                <p:cTn id="87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8" dur="125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7750"/>
                            </p:stCondLst>
                            <p:childTnLst>
                              <p:par>
                                <p:cTn id="90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" dur="1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750"/>
                            </p:stCondLst>
                            <p:childTnLst>
                              <p:par>
                                <p:cTn id="93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94" dur="1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1750"/>
                            </p:stCondLst>
                            <p:childTnLst>
                              <p:par>
                                <p:cTn id="96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97" dur="125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000"/>
                            </p:stCondLst>
                            <p:childTnLst>
                              <p:par>
                                <p:cTn id="99" presetID="1" presetClass="path" presetSubtype="0" repeatCount="300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0" dur="2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25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1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27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4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25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25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675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25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8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5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9250"/>
                            </p:stCondLst>
                            <p:childTnLst>
                              <p:par>
                                <p:cTn id="13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5679E-6 L -0.00139 -0.21728 " pathEditMode="relative" rAng="0" ptsTypes="AA">
                                      <p:cBhvr>
                                        <p:cTn id="135" dur="175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08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10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21728 L -0.00139 -0.00709 " pathEditMode="relative" rAng="0" ptsTypes="AA">
                                      <p:cBhvr>
                                        <p:cTn id="138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4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2000"/>
                            </p:stCondLst>
                            <p:childTnLst>
                              <p:par>
                                <p:cTn id="14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709 L -0.00278 -0.20308 " pathEditMode="relative" rAng="0" ptsTypes="AA">
                                      <p:cBhvr>
                                        <p:cTn id="141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3000"/>
                            </p:stCondLst>
                            <p:childTnLst>
                              <p:par>
                                <p:cTn id="14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21728 L -0.00139 -0.01759 " pathEditMode="relative" rAng="0" ptsTypes="AA">
                                      <p:cBhvr>
                                        <p:cTn id="144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9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4000"/>
                            </p:stCondLst>
                            <p:childTnLst>
                              <p:par>
                                <p:cTn id="14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709 L -0.00278 -0.20308 " pathEditMode="relative" rAng="0" ptsTypes="AA">
                                      <p:cBhvr>
                                        <p:cTn id="147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5000"/>
                            </p:stCondLst>
                            <p:childTnLst>
                              <p:par>
                                <p:cTn id="1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21728 L -0.00139 -0.00709 " pathEditMode="relative" rAng="0" ptsTypes="AA">
                                      <p:cBhvr>
                                        <p:cTn id="150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4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6364" numSld="999" showWhenStopped="0">
                <p:cTn id="151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218" grpId="0" animBg="1"/>
      <p:bldP spid="9223" grpId="0" animBg="1"/>
      <p:bldP spid="9223" grpId="1" animBg="1"/>
      <p:bldP spid="9223" grpId="2" animBg="1"/>
      <p:bldP spid="9226" grpId="0" animBg="1"/>
      <p:bldP spid="9227" grpId="0" animBg="1"/>
      <p:bldP spid="9228" grpId="0" animBg="1"/>
      <p:bldP spid="9229" grpId="0" animBg="1"/>
      <p:bldP spid="9230" grpId="0" animBg="1"/>
      <p:bldP spid="9231" grpId="0" animBg="1"/>
      <p:bldP spid="9232" grpId="0" animBg="1"/>
      <p:bldP spid="9233" grpId="0" animBg="1"/>
      <p:bldP spid="9236" grpId="0" animBg="1"/>
      <p:bldP spid="9236" grpId="1" animBg="1"/>
      <p:bldP spid="9236" grpId="2" animBg="1"/>
      <p:bldP spid="9237" grpId="0" animBg="1"/>
      <p:bldP spid="9237" grpId="1" animBg="1"/>
      <p:bldP spid="9237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Правила работы в паре: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52440" y="1056132"/>
            <a:ext cx="5587712" cy="3714776"/>
          </a:xfrm>
          <a:ln w="76200">
            <a:solidFill>
              <a:srgbClr val="0070C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аботать должны оба;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говорить спокойно и ясно;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говорить только по делу;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один говорит, другой слушает; 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воё несогласие выражать вежливо.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765" y="1349106"/>
            <a:ext cx="3489023" cy="31114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64825036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843558"/>
            <a:ext cx="8352928" cy="3500462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</a:t>
            </a:r>
            <a:r>
              <a:rPr lang="ru-RU" sz="8800" dirty="0" smtClean="0">
                <a:solidFill>
                  <a:srgbClr val="00B050"/>
                </a:solidFill>
              </a:rPr>
              <a:t>о</a:t>
            </a:r>
            <a: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бака       полёт</a:t>
            </a:r>
            <a:b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</a:t>
            </a:r>
            <a:r>
              <a:rPr lang="ru-RU" sz="8800" dirty="0" smtClean="0">
                <a:solidFill>
                  <a:srgbClr val="00B050"/>
                </a:solidFill>
              </a:rPr>
              <a:t>о</a:t>
            </a:r>
            <a: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-бака    по-лёт</a:t>
            </a:r>
            <a:b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</a:t>
            </a:r>
            <a:r>
              <a:rPr lang="ru-RU" sz="8800" dirty="0" smtClean="0">
                <a:solidFill>
                  <a:srgbClr val="00B050"/>
                </a:solidFill>
              </a:rPr>
              <a:t>о</a:t>
            </a:r>
            <a:r>
              <a:rPr lang="ru-RU" sz="8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ба-ка  </a:t>
            </a:r>
            <a:endParaRPr lang="ru-RU" sz="8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2201660" y="1354678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1011146" y="1354678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6162100" y="1354678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6504724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203598"/>
            <a:ext cx="7560840" cy="307776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4000" dirty="0" smtClean="0"/>
              <a:t> 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Здесь порядок очень строгий.</a:t>
            </a:r>
          </a:p>
          <a:p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Делим все слова на слоги,</a:t>
            </a:r>
          </a:p>
          <a:p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Переносим по слогам:</a:t>
            </a:r>
          </a:p>
          <a:p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Бро-дит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ста-до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по  </a:t>
            </a: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лу-гам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83768" y="402332"/>
            <a:ext cx="3322712" cy="801266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/>
              </a:rPr>
              <a:t>1 правило.</a:t>
            </a:r>
            <a:b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/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50786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65216" y="195486"/>
            <a:ext cx="354276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ракета</a:t>
            </a:r>
            <a:endParaRPr lang="ru-RU" sz="8800" b="1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>
            <a:off x="5874068" y="1016237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rot="5400000">
            <a:off x="6954188" y="998300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4572000" y="1838576"/>
            <a:ext cx="438273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</a:t>
            </a:r>
            <a:r>
              <a:rPr lang="ru-RU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а - кета</a:t>
            </a:r>
          </a:p>
          <a:p>
            <a:r>
              <a:rPr lang="ru-RU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раке - та</a:t>
            </a:r>
            <a:endParaRPr lang="ru-RU" sz="8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3498" y="329696"/>
            <a:ext cx="3961206" cy="4154984"/>
          </a:xfrm>
          <a:prstGeom prst="rect">
            <a:avLst/>
          </a:prstGeom>
          <a:ln w="44450"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</a:t>
            </a:r>
            <a:r>
              <a:rPr lang="ru-RU" sz="8800" dirty="0"/>
              <a:t>о</a:t>
            </a:r>
            <a: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бака        </a:t>
            </a:r>
            <a:b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</a:t>
            </a:r>
            <a:r>
              <a:rPr lang="ru-RU" sz="8800" dirty="0"/>
              <a:t>о</a:t>
            </a:r>
            <a: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-бака      </a:t>
            </a:r>
            <a:b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</a:t>
            </a:r>
            <a:r>
              <a:rPr lang="ru-RU" sz="8800" dirty="0"/>
              <a:t>о</a:t>
            </a:r>
            <a:r>
              <a:rPr lang="ru-RU" sz="8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ба-ка </a:t>
            </a:r>
            <a:endParaRPr lang="ru-RU" sz="8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761500" y="1033659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1892931" y="1033659"/>
            <a:ext cx="1285884" cy="158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64464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43042" y="0"/>
            <a:ext cx="595849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ПЛАН РАБОТЫ</a:t>
            </a:r>
            <a:endParaRPr lang="ru-RU" sz="6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Содержимое 7"/>
          <p:cNvSpPr>
            <a:spLocks noGrp="1"/>
          </p:cNvSpPr>
          <p:nvPr>
            <p:ph idx="1"/>
          </p:nvPr>
        </p:nvSpPr>
        <p:spPr>
          <a:xfrm>
            <a:off x="1643042" y="1419622"/>
            <a:ext cx="5832648" cy="3096344"/>
          </a:xfrm>
          <a:ln w="76200">
            <a:solidFill>
              <a:srgbClr val="0070C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Прочитать слова.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Обратить внимание на выделенные буквы.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Посмотреть, где стоит знак переноса.</a:t>
            </a:r>
          </a:p>
          <a:p>
            <a:pPr>
              <a:buFont typeface="Wingdings" pitchFamily="2" charset="2"/>
              <a:buChar char="Ø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Сделать вывод.</a:t>
            </a:r>
          </a:p>
          <a:p>
            <a:pPr marL="118872" indent="0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31723" y="1779662"/>
            <a:ext cx="5364596" cy="1200329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 в  слове  один  слог, Не  дели  его,  дружок!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7664" y="915566"/>
            <a:ext cx="1368152" cy="3948384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defRPr/>
            </a:pP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лес</a:t>
            </a:r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/>
            </a:r>
            <a:b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дуб</a:t>
            </a:r>
            <a:b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ёж</a:t>
            </a:r>
            <a:r>
              <a:rPr lang="ru-RU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/>
            </a:r>
            <a:br>
              <a:rPr lang="ru-RU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куст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мост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дом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  <a:t/>
            </a:r>
            <a:br>
              <a:rPr lang="ru-RU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02124" y="0"/>
            <a:ext cx="35821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r>
              <a:rPr lang="ru-RU" sz="4000" dirty="0">
                <a:solidFill>
                  <a:srgbClr val="C00000"/>
                </a:solidFill>
                <a:latin typeface="Arbat" pitchFamily="2" charset="0"/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правило</a:t>
            </a:r>
            <a:r>
              <a:rPr lang="ru-RU" sz="4800" dirty="0">
                <a:solidFill>
                  <a:srgbClr val="C00000"/>
                </a:solidFill>
                <a:latin typeface="Arbat" pitchFamily="2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56482750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45788" y="987574"/>
            <a:ext cx="2448272" cy="327033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ли – ни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я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я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го - да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мол – ни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я</a:t>
            </a:r>
            <a:b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я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О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ля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60523" y="26633"/>
            <a:ext cx="35821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3</a:t>
            </a:r>
            <a:r>
              <a:rPr lang="ru-RU" sz="4000" dirty="0" smtClean="0">
                <a:solidFill>
                  <a:srgbClr val="C00000"/>
                </a:solidFill>
                <a:latin typeface="Arbat" pitchFamily="2" charset="0"/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правило</a:t>
            </a:r>
            <a:r>
              <a:rPr lang="ru-RU" sz="4800" dirty="0">
                <a:solidFill>
                  <a:srgbClr val="C00000"/>
                </a:solidFill>
                <a:latin typeface="Arbat" pitchFamily="2" charset="0"/>
              </a:rPr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18730" y="1275606"/>
            <a:ext cx="5600652" cy="2585323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 smtClean="0">
                <a:solidFill>
                  <a:srgbClr val="FFFF00"/>
                </a:solidFill>
              </a:rPr>
              <a:t>В слове «Аня» слога два,               Но переносить его нельзя.           Одну букву оторвёшь-                    И в ловушку попадешь.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274409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788981"/>
            <a:ext cx="2880320" cy="394838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ма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й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- ка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за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й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- ка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маль - чик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пал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ь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–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чик</a:t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объ – езд</a:t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подъ - езд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bertus Extra Bold" pitchFamily="34" charset="0"/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5856" y="-42016"/>
            <a:ext cx="35821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4</a:t>
            </a:r>
            <a:r>
              <a:rPr lang="ru-RU" sz="4000" dirty="0" smtClean="0">
                <a:solidFill>
                  <a:srgbClr val="C00000"/>
                </a:solidFill>
                <a:latin typeface="Arbat" pitchFamily="2" charset="0"/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правило</a:t>
            </a:r>
            <a:r>
              <a:rPr lang="ru-RU" sz="4800" dirty="0">
                <a:solidFill>
                  <a:srgbClr val="C00000"/>
                </a:solidFill>
                <a:latin typeface="Arbat" pitchFamily="2" charset="0"/>
              </a:rPr>
              <a:t>: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71600" y="2211710"/>
            <a:ext cx="216024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83568" y="3291830"/>
            <a:ext cx="216024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971600" y="3867894"/>
            <a:ext cx="216024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275856" y="1131590"/>
            <a:ext cx="5770984" cy="255454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переноса буквы Й, мягкий и твёрдый знак</a:t>
            </a:r>
          </a:p>
          <a:p>
            <a:pPr algn="ctr"/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 слога оторвать нельзя  никак!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6261769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8485" y="805605"/>
            <a:ext cx="2448272" cy="327033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ка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с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- 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с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ва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н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- 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н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ма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с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- 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с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а 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су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- 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м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а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гру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п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 – </a:t>
            </a:r>
            <a:r>
              <a:rPr lang="ru-RU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п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Calibri"/>
                <a:cs typeface="Times New Roman"/>
              </a:rPr>
              <a:t>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-25392"/>
            <a:ext cx="35821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5</a:t>
            </a:r>
            <a:r>
              <a:rPr lang="ru-RU" sz="4000" dirty="0" smtClean="0">
                <a:solidFill>
                  <a:srgbClr val="C00000"/>
                </a:solidFill>
                <a:latin typeface="Arbat" pitchFamily="2" charset="0"/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" pitchFamily="2" charset="0"/>
              </a:rPr>
              <a:t>правило</a:t>
            </a:r>
            <a:r>
              <a:rPr lang="ru-RU" sz="4800" dirty="0">
                <a:solidFill>
                  <a:srgbClr val="C00000"/>
                </a:solidFill>
                <a:latin typeface="Arbat" pitchFamily="2" charset="0"/>
              </a:rPr>
              <a:t>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43808" y="1363555"/>
            <a:ext cx="6255568" cy="215443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800" b="1" dirty="0" smtClean="0">
                <a:solidFill>
                  <a:srgbClr val="FFFF00"/>
                </a:solidFill>
              </a:rPr>
              <a:t>В слове «маССа» две сестрички, с  двух сторон, как две косички! </a:t>
            </a:r>
            <a:r>
              <a:rPr lang="ru-RU" sz="4000" b="1" dirty="0" smtClean="0">
                <a:solidFill>
                  <a:srgbClr val="FFFF00"/>
                </a:solidFill>
              </a:rPr>
              <a:t>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710601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4"/>
          <a:stretch/>
        </p:blipFill>
        <p:spPr>
          <a:xfrm>
            <a:off x="467544" y="627534"/>
            <a:ext cx="8122331" cy="4176464"/>
          </a:xfrm>
          <a:prstGeom prst="rect">
            <a:avLst/>
          </a:prstGeom>
          <a:effectLst>
            <a:softEdge rad="76200"/>
          </a:effectLst>
        </p:spPr>
      </p:pic>
      <p:sp>
        <p:nvSpPr>
          <p:cNvPr id="4" name="Овал 3"/>
          <p:cNvSpPr/>
          <p:nvPr/>
        </p:nvSpPr>
        <p:spPr>
          <a:xfrm>
            <a:off x="4132665" y="3435846"/>
            <a:ext cx="792088" cy="72008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16001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647038" y="621873"/>
            <a:ext cx="8216600" cy="4036422"/>
            <a:chOff x="862718" y="829164"/>
            <a:chExt cx="10955466" cy="5381896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33" b="12619"/>
            <a:stretch/>
          </p:blipFill>
          <p:spPr>
            <a:xfrm>
              <a:off x="6185262" y="829164"/>
              <a:ext cx="5632922" cy="5381896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26"/>
            <a:stretch/>
          </p:blipFill>
          <p:spPr>
            <a:xfrm>
              <a:off x="862718" y="829164"/>
              <a:ext cx="5322544" cy="5381896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7" b="12679"/>
          <a:stretch/>
        </p:blipFill>
        <p:spPr>
          <a:xfrm>
            <a:off x="1187624" y="525638"/>
            <a:ext cx="6595576" cy="401682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419622"/>
            <a:ext cx="2035030" cy="121771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Fiksiki_-_fizminutka_(iPleer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44468" y="4613761"/>
            <a:ext cx="457200" cy="457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85650"/>
            <a:ext cx="6315893" cy="435858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09"/>
          <a:stretch/>
        </p:blipFill>
        <p:spPr>
          <a:xfrm>
            <a:off x="4973943" y="26763"/>
            <a:ext cx="3781861" cy="101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36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10"/>
    </mc:Choice>
    <mc:Fallback xmlns="">
      <p:transition spd="slow" advTm="13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01"/>
          <a:stretch/>
        </p:blipFill>
        <p:spPr>
          <a:xfrm>
            <a:off x="-3944" y="-20538"/>
            <a:ext cx="10187608" cy="518611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4" t="27576" r="12648" b="25982"/>
          <a:stretch/>
        </p:blipFill>
        <p:spPr>
          <a:xfrm rot="1270486">
            <a:off x="516842" y="2089628"/>
            <a:ext cx="4464496" cy="1904852"/>
          </a:xfrm>
          <a:prstGeom prst="rect">
            <a:avLst/>
          </a:prstGeom>
          <a:effectLst>
            <a:softEdge rad="292100"/>
          </a:effectLst>
        </p:spPr>
      </p:pic>
    </p:spTree>
    <p:extLst>
      <p:ext uri="{BB962C8B-B14F-4D97-AF65-F5344CB8AC3E}">
        <p14:creationId xmlns:p14="http://schemas.microsoft.com/office/powerpoint/2010/main" val="1671079936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899592" y="174316"/>
            <a:ext cx="3744416" cy="4896544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5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</a:t>
            </a:r>
            <a:r>
              <a:rPr lang="en-US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бо 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не-бо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лу</a:t>
            </a:r>
            <a:r>
              <a:rPr lang="en-US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лу-на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*сум</a:t>
            </a:r>
            <a:r>
              <a:rPr lang="en-US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</a:t>
            </a: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сум-ма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*ре</a:t>
            </a:r>
            <a:r>
              <a:rPr lang="en-US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бя</a:t>
            </a:r>
            <a:r>
              <a:rPr lang="en-US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</a:t>
            </a: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ре-</a:t>
            </a:r>
            <a:r>
              <a:rPr lang="ru-RU" sz="3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бята</a:t>
            </a: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ребя-та</a:t>
            </a:r>
            <a:endParaRPr lang="ru-RU" sz="3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796136" y="174316"/>
            <a:ext cx="2520280" cy="468052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5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чай</a:t>
            </a:r>
            <a:r>
              <a:rPr lang="en-US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чай-ка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маль</a:t>
            </a:r>
            <a:r>
              <a:rPr lang="en-US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чик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маль-чик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тон</a:t>
            </a:r>
            <a:r>
              <a:rPr lang="en-US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</a:t>
            </a: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тон-на</a:t>
            </a:r>
            <a:b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Юл</a:t>
            </a:r>
            <a:r>
              <a:rPr lang="en-US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|</a:t>
            </a: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я</a:t>
            </a:r>
            <a:endParaRPr lang="en-US" sz="3400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3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Юля</a:t>
            </a:r>
            <a:endParaRPr lang="ru-RU" sz="3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860032" y="174316"/>
            <a:ext cx="0" cy="4896544"/>
          </a:xfrm>
          <a:prstGeom prst="line">
            <a:avLst/>
          </a:prstGeom>
          <a:ln w="85725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42823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800">
              <a:schemeClr val="bg1"/>
            </a:gs>
            <a:gs pos="0">
              <a:schemeClr val="accent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55526"/>
            <a:ext cx="7488832" cy="4227934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7098679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ChangeArrowheads="1"/>
          </p:cNvSpPr>
          <p:nvPr/>
        </p:nvSpPr>
        <p:spPr bwMode="auto">
          <a:xfrm rot="21186414">
            <a:off x="1328091" y="905197"/>
            <a:ext cx="5832475" cy="97274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06853" name="WordArt 5"/>
          <p:cNvSpPr>
            <a:spLocks noChangeArrowheads="1" noChangeShapeType="1" noTextEdit="1"/>
          </p:cNvSpPr>
          <p:nvPr/>
        </p:nvSpPr>
        <p:spPr bwMode="auto">
          <a:xfrm rot="21218396">
            <a:off x="2238561" y="402061"/>
            <a:ext cx="4380087" cy="16483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219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Monotype Corsiva"/>
              </a:rPr>
              <a:t>молодцы</a:t>
            </a:r>
          </a:p>
        </p:txBody>
      </p:sp>
      <p:pic>
        <p:nvPicPr>
          <p:cNvPr id="206851" name="Picture 3" descr="SNOWBRD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 flipH="1">
            <a:off x="6444208" y="147353"/>
            <a:ext cx="1679843" cy="1384052"/>
          </a:xfr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06850" name="Picture 2" descr="SNOWBRD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0792" y="895591"/>
            <a:ext cx="1872207" cy="1616627"/>
          </a:xfr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067694"/>
            <a:ext cx="5184576" cy="2916324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softEdge rad="31750"/>
          </a:effectLst>
        </p:spPr>
      </p:pic>
    </p:spTree>
  </p:cSld>
  <p:clrMapOvr>
    <a:masterClrMapping/>
  </p:clrMapOvr>
  <p:transition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39 0.03426 L 0.22361 -0.29907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2068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68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2068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1" grpId="0" build="p"/>
      <p:bldP spid="206850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2489</TotalTime>
  <Words>231</Words>
  <Application>Microsoft Office PowerPoint</Application>
  <PresentationFormat>Экран (16:9)</PresentationFormat>
  <Paragraphs>57</Paragraphs>
  <Slides>19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32" baseType="lpstr">
      <vt:lpstr>Albertus Extra Bold</vt:lpstr>
      <vt:lpstr>Arbat</vt:lpstr>
      <vt:lpstr>Arial</vt:lpstr>
      <vt:lpstr>Arial Black</vt:lpstr>
      <vt:lpstr>Calibri</vt:lpstr>
      <vt:lpstr>Comic Sans MS</vt:lpstr>
      <vt:lpstr>Corbel</vt:lpstr>
      <vt:lpstr>Monotype Corsiva</vt:lpstr>
      <vt:lpstr>Times New Roman</vt:lpstr>
      <vt:lpstr>Wingdings</vt:lpstr>
      <vt:lpstr>Wingdings 2</vt:lpstr>
      <vt:lpstr>Wingdings 3</vt:lpstr>
      <vt:lpstr>Модульная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Правила работы в паре:</vt:lpstr>
      <vt:lpstr>собака       полёт со-бака    по-лёт соба-ка  </vt:lpstr>
      <vt:lpstr>1 правило. </vt:lpstr>
      <vt:lpstr>Презентация PowerPoint</vt:lpstr>
      <vt:lpstr>Презентация PowerPoint</vt:lpstr>
      <vt:lpstr>лес дуб ёж куст мост дом  </vt:lpstr>
      <vt:lpstr>ли – ния яго - да мол – ния яма Оля</vt:lpstr>
      <vt:lpstr>май - ка зай - ка маль - чик паль – чик объ – езд подъ - езд  </vt:lpstr>
      <vt:lpstr>кас - са ван - на мас - са  сум - ма груп – па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вокруг нас</dc:title>
  <dc:creator>Ирина</dc:creator>
  <cp:lastModifiedBy>Илья</cp:lastModifiedBy>
  <cp:revision>247</cp:revision>
  <dcterms:created xsi:type="dcterms:W3CDTF">2009-07-24T22:36:39Z</dcterms:created>
  <dcterms:modified xsi:type="dcterms:W3CDTF">2019-03-24T17:34:53Z</dcterms:modified>
</cp:coreProperties>
</file>