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80" r:id="rId21"/>
    <p:sldId id="278" r:id="rId22"/>
    <p:sldId id="279" r:id="rId23"/>
    <p:sldId id="277" r:id="rId24"/>
    <p:sldId id="259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60A"/>
    <a:srgbClr val="0B911B"/>
    <a:srgbClr val="4D4D4D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C0096C-BD0A-4799-90FD-650A557F854C}" type="datetimeFigureOut">
              <a:rPr lang="ru-RU" smtClean="0"/>
              <a:pPr/>
              <a:t>25.01.2023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A50694-43E2-44E4-9ADE-4F8A948D1BB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A50694-43E2-44E4-9ADE-4F8A948D1BB1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07E72-DE5D-461F-9595-ACE5255DC36A}" type="datetimeFigureOut">
              <a:rPr lang="ru-RU"/>
              <a:pPr>
                <a:defRPr/>
              </a:pPr>
              <a:t>25.01.2023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F9FDF-E2BE-4A21-A9E4-386510ABE5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8AFC9-F2EE-4A45-8E23-023F81265D35}" type="datetimeFigureOut">
              <a:rPr lang="ru-RU"/>
              <a:pPr>
                <a:defRPr/>
              </a:pPr>
              <a:t>25.01.2023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5ACFC-18AA-4160-ABA0-2649BD862B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F1764-4192-4A99-9EA1-A33DFE897235}" type="datetimeFigureOut">
              <a:rPr lang="ru-RU"/>
              <a:pPr>
                <a:defRPr/>
              </a:pPr>
              <a:t>25.01.2023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CACDE-5901-46B2-A759-CF93B5394B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937D7-0267-445E-81D4-774DA59A04D6}" type="datetimeFigureOut">
              <a:rPr lang="ru-RU"/>
              <a:pPr>
                <a:defRPr/>
              </a:pPr>
              <a:t>25.01.2023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DFA2A-F96D-4648-964F-8F5F6ECB91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FB11B-A3D1-481E-8797-FADB05D0C500}" type="datetimeFigureOut">
              <a:rPr lang="ru-RU"/>
              <a:pPr>
                <a:defRPr/>
              </a:pPr>
              <a:t>25.01.2023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BA4EA-C9B0-4F9B-92B6-40694994A9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BF62B-035C-404A-A76E-B28A996E37E5}" type="datetimeFigureOut">
              <a:rPr lang="ru-RU"/>
              <a:pPr>
                <a:defRPr/>
              </a:pPr>
              <a:t>25.01.2023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24A08-CCEC-4813-98EB-56B55A6B67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8A954-D45C-4B17-95E5-9F1C71732874}" type="datetimeFigureOut">
              <a:rPr lang="ru-RU"/>
              <a:pPr>
                <a:defRPr/>
              </a:pPr>
              <a:t>25.01.2023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EE3FD-953C-4DBC-84FB-9719002F92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0AB70-17E0-4504-8281-A37203D2675F}" type="datetimeFigureOut">
              <a:rPr lang="ru-RU"/>
              <a:pPr>
                <a:defRPr/>
              </a:pPr>
              <a:t>25.01.2023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357D6-2054-4138-B8D4-E496834655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5236C-207F-41EC-8338-B5258EF4D3E2}" type="datetimeFigureOut">
              <a:rPr lang="ru-RU"/>
              <a:pPr>
                <a:defRPr/>
              </a:pPr>
              <a:t>25.01.2023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040FF-5F53-4BED-8D12-B18ABA8CAE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FA4E6-36BF-46D9-BD7C-AA50A06F615C}" type="datetimeFigureOut">
              <a:rPr lang="ru-RU"/>
              <a:pPr>
                <a:defRPr/>
              </a:pPr>
              <a:t>25.01.2023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F5519-2047-4F26-8328-6B28FFD04D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9ADCA-8043-4630-8CB8-1F173AF24F69}" type="datetimeFigureOut">
              <a:rPr lang="ru-RU"/>
              <a:pPr>
                <a:defRPr/>
              </a:pPr>
              <a:t>25.01.2023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71761-CA66-444E-B6B3-50CC1C94AC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8442D98-52CF-498F-A949-1498BDE8FD50}" type="datetimeFigureOut">
              <a:rPr lang="ru-RU"/>
              <a:pPr>
                <a:defRPr/>
              </a:pPr>
              <a:t>25.01.2023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FE0B36-D02E-47F6-A27B-1163549C9D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 cap="all">
          <a:ln w="9000" cmpd="sng">
            <a:solidFill>
              <a:schemeClr val="accent5">
                <a:lumMod val="50000"/>
              </a:schemeClr>
            </a:solidFill>
            <a:prstDash val="solid"/>
          </a:ln>
          <a:solidFill>
            <a:srgbClr val="215968"/>
          </a:solidFill>
          <a:effectLst>
            <a:reflection blurRad="12700" stA="28000" endPos="45000" dist="1000" dir="5400000" sy="-100000" algn="bl" rotWithShape="0"/>
          </a:effectLst>
          <a:latin typeface="CyrillicOld" pitchFamily="2" charset="-52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15968"/>
          </a:solidFill>
          <a:latin typeface="CyrillicOld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15968"/>
          </a:solidFill>
          <a:latin typeface="CyrillicOld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15968"/>
          </a:solidFill>
          <a:latin typeface="CyrillicOld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15968"/>
          </a:solidFill>
          <a:latin typeface="CyrillicOld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215968"/>
          </a:solidFill>
          <a:latin typeface="CyrillicOld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215968"/>
          </a:solidFill>
          <a:latin typeface="CyrillicOld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215968"/>
          </a:solidFill>
          <a:latin typeface="CyrillicOld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215968"/>
          </a:solidFill>
          <a:latin typeface="CyrillicOld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0000FF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0000FF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0000FF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0000FF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0000F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next/users/natalia-nz1/album/293313/view/632459" TargetMode="External"/><Relationship Id="rId2" Type="http://schemas.openxmlformats.org/officeDocument/2006/relationships/hyperlink" Target="http://img-fotki.yandex.ru/get/5313/102699435.475/0_75f06_20b74679_XL.jp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157788"/>
            <a:ext cx="6400800" cy="1295400"/>
          </a:xfrm>
        </p:spPr>
        <p:txBody>
          <a:bodyPr/>
          <a:lstStyle/>
          <a:p>
            <a:pPr eaLnBrk="1" hangingPunct="1"/>
            <a:endParaRPr lang="ru-RU" smtClean="0">
              <a:solidFill>
                <a:srgbClr val="4D4D4D"/>
              </a:solidFill>
            </a:endParaRPr>
          </a:p>
          <a:p>
            <a:pPr eaLnBrk="1" hangingPunct="1"/>
            <a:endParaRPr lang="ru-RU" smtClean="0">
              <a:solidFill>
                <a:srgbClr val="898989"/>
              </a:solidFill>
            </a:endParaRPr>
          </a:p>
        </p:txBody>
      </p:sp>
      <p:sp>
        <p:nvSpPr>
          <p:cNvPr id="13314" name="Подзаголовок 2"/>
          <p:cNvSpPr>
            <a:spLocks/>
          </p:cNvSpPr>
          <p:nvPr/>
        </p:nvSpPr>
        <p:spPr bwMode="auto">
          <a:xfrm>
            <a:off x="1547813" y="836613"/>
            <a:ext cx="6440487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ru-RU">
                <a:solidFill>
                  <a:schemeClr val="hlink"/>
                </a:solidFill>
                <a:latin typeface="Times New Roman" pitchFamily="18" charset="0"/>
              </a:rPr>
              <a:t>МБУДО «Дворец детского(юношеского) творчества Волховского муниципального района»</a:t>
            </a:r>
          </a:p>
          <a:p>
            <a:pPr algn="ctr">
              <a:spcBef>
                <a:spcPct val="20000"/>
              </a:spcBef>
              <a:buFont typeface="Arial" charset="0"/>
              <a:buNone/>
            </a:pPr>
            <a:endParaRPr lang="ru-RU" sz="3200">
              <a:solidFill>
                <a:schemeClr val="hlink"/>
              </a:solidFill>
              <a:latin typeface="Constantia" pitchFamily="18" charset="0"/>
            </a:endParaRPr>
          </a:p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ru-RU" sz="4400" b="1">
                <a:solidFill>
                  <a:schemeClr val="hlink"/>
                </a:solidFill>
                <a:latin typeface="Times New Roman" pitchFamily="18" charset="0"/>
              </a:rPr>
              <a:t>Проект «Белый снег пушистый»</a:t>
            </a:r>
          </a:p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ru-RU" sz="2000" b="1">
                <a:solidFill>
                  <a:schemeClr val="hlink"/>
                </a:solidFill>
                <a:latin typeface="Times New Roman" pitchFamily="18" charset="0"/>
              </a:rPr>
              <a:t>(Студия раннего развития «Малыш»</a:t>
            </a:r>
            <a:r>
              <a:rPr lang="ru-RU" sz="2000">
                <a:solidFill>
                  <a:schemeClr val="hlink"/>
                </a:solidFill>
                <a:latin typeface="Constantia" pitchFamily="18" charset="0"/>
              </a:rPr>
              <a:t> </a:t>
            </a:r>
            <a:r>
              <a:rPr lang="ru-RU" sz="2000">
                <a:solidFill>
                  <a:srgbClr val="4D4D4D"/>
                </a:solidFill>
                <a:latin typeface="Constantia" pitchFamily="18" charset="0"/>
              </a:rPr>
              <a:t> )</a:t>
            </a:r>
          </a:p>
          <a:p>
            <a:pPr algn="ctr">
              <a:spcBef>
                <a:spcPct val="20000"/>
              </a:spcBef>
              <a:buFont typeface="Arial" charset="0"/>
              <a:buNone/>
            </a:pPr>
            <a:endParaRPr lang="ru-RU" sz="2000">
              <a:solidFill>
                <a:srgbClr val="4D4D4D"/>
              </a:solidFill>
              <a:latin typeface="Constantia" pitchFamily="18" charset="0"/>
            </a:endParaRPr>
          </a:p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ru-RU" sz="2000">
                <a:solidFill>
                  <a:srgbClr val="4D4D4D"/>
                </a:solidFill>
                <a:latin typeface="Constantia" pitchFamily="18" charset="0"/>
              </a:rPr>
              <a:t>                                        </a:t>
            </a:r>
            <a:r>
              <a:rPr lang="ru-RU" sz="2000">
                <a:solidFill>
                  <a:schemeClr val="hlink"/>
                </a:solidFill>
                <a:latin typeface="Times New Roman" pitchFamily="18" charset="0"/>
              </a:rPr>
              <a:t>Педагог: Чулкова Надежда </a:t>
            </a:r>
          </a:p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ru-RU" sz="2000">
                <a:solidFill>
                  <a:schemeClr val="hlink"/>
                </a:solidFill>
                <a:latin typeface="Times New Roman" pitchFamily="18" charset="0"/>
              </a:rPr>
              <a:t>                                                     Алексеевна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720850"/>
            <a:ext cx="4572000" cy="915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ru-RU" b="1" i="1">
              <a:solidFill>
                <a:srgbClr val="215968"/>
              </a:solidFill>
              <a:latin typeface="Georgia" pitchFamily="18" charset="0"/>
            </a:endParaRPr>
          </a:p>
          <a:p>
            <a:pPr algn="ctr">
              <a:defRPr/>
            </a:pPr>
            <a:endParaRPr lang="ru-RU" i="1">
              <a:latin typeface="Georgia" pitchFamily="18" charset="0"/>
            </a:endParaRPr>
          </a:p>
          <a:p>
            <a:pPr algn="ctr">
              <a:defRPr/>
            </a:pPr>
            <a:endParaRPr lang="ru-RU" b="1" i="1">
              <a:solidFill>
                <a:srgbClr val="7F7F7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eorgia" pitchFamily="18" charset="0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611188" y="44450"/>
            <a:ext cx="8137525" cy="648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2800" b="1" u="sng">
              <a:solidFill>
                <a:schemeClr val="hlink"/>
              </a:solidFill>
              <a:latin typeface="Times New Roman" pitchFamily="18" charset="0"/>
            </a:endParaRPr>
          </a:p>
          <a:p>
            <a:endParaRPr lang="ru-RU" sz="2800" b="1" u="sng">
              <a:solidFill>
                <a:schemeClr val="hlink"/>
              </a:solidFill>
              <a:latin typeface="Times New Roman" pitchFamily="18" charset="0"/>
            </a:endParaRPr>
          </a:p>
          <a:p>
            <a:endParaRPr lang="ru-RU" sz="2800" b="1" u="sng">
              <a:solidFill>
                <a:schemeClr val="hlink"/>
              </a:solidFill>
              <a:latin typeface="Times New Roman" pitchFamily="18" charset="0"/>
            </a:endParaRPr>
          </a:p>
          <a:p>
            <a:r>
              <a:rPr lang="ru-RU" sz="2400">
                <a:solidFill>
                  <a:schemeClr val="hlink"/>
                </a:solidFill>
                <a:latin typeface="Times New Roman" pitchFamily="18" charset="0"/>
              </a:rPr>
              <a:t> Все дети любят зиму за новогодние праздники. Нравятся им зимние забавы: катание на коньках, лыжах, катание на снежных горках, лепку снеговиков. Но никто не задумывался, откуда и почему идет снег. Какими свойствами он обладает. Для того чтобы понять и узнать свойства снега, ребенок должен наглядно увидеть это. Чтобы предоставить детям такую возможность, необходимо провести опыты, наблюдения, где они узнают, что такое снег, откуда берется иней, почему снег согревает землю. . Проект «Белый снег пушистый… » предоставляет большие возможности для творчества, позволяет приблизить обучение к жизни, развивает активность, самостоятельность, умение планировать, работать в коллективе.</a:t>
            </a:r>
            <a:r>
              <a:rPr lang="ru-RU" sz="2400">
                <a:latin typeface="Times New Roman" pitchFamily="18" charset="0"/>
              </a:rPr>
              <a:t>  </a:t>
            </a:r>
          </a:p>
        </p:txBody>
      </p:sp>
      <p:sp>
        <p:nvSpPr>
          <p:cNvPr id="14339" name="Rectangle 4"/>
          <p:cNvSpPr>
            <a:spLocks/>
          </p:cNvSpPr>
          <p:nvPr/>
        </p:nvSpPr>
        <p:spPr bwMode="auto">
          <a:xfrm>
            <a:off x="468313" y="260350"/>
            <a:ext cx="8218487" cy="115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ru-RU" sz="3600" b="1">
                <a:solidFill>
                  <a:srgbClr val="215968"/>
                </a:solidFill>
                <a:latin typeface="Times New Roman" pitchFamily="18" charset="0"/>
              </a:rPr>
              <a:t>АКТУАЛЬНОСТЬ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3"/>
          <p:cNvSpPr>
            <a:spLocks noGrp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800" b="1" smtClean="0">
                <a:latin typeface="Times New Roman" pitchFamily="18" charset="0"/>
              </a:rPr>
              <a:t>  </a:t>
            </a:r>
          </a:p>
          <a:p>
            <a:pPr>
              <a:buFont typeface="Arial" charset="0"/>
              <a:buNone/>
            </a:pPr>
            <a:r>
              <a:rPr lang="ru-RU" sz="2800" b="1" smtClean="0">
                <a:latin typeface="Times New Roman" pitchFamily="18" charset="0"/>
              </a:rPr>
              <a:t> </a:t>
            </a:r>
            <a:r>
              <a:rPr lang="ru-RU" sz="2400" b="1" u="sng" smtClean="0">
                <a:latin typeface="Times New Roman" pitchFamily="18" charset="0"/>
              </a:rPr>
              <a:t>Объект исследования:</a:t>
            </a:r>
            <a:r>
              <a:rPr lang="ru-RU" sz="2400" smtClean="0">
                <a:latin typeface="Times New Roman" pitchFamily="18" charset="0"/>
              </a:rPr>
              <a:t> снег</a:t>
            </a:r>
            <a:br>
              <a:rPr lang="ru-RU" sz="2400" smtClean="0">
                <a:latin typeface="Times New Roman" pitchFamily="18" charset="0"/>
              </a:rPr>
            </a:br>
            <a:r>
              <a:rPr lang="ru-RU" sz="2400" b="1" u="sng" smtClean="0">
                <a:latin typeface="Times New Roman" pitchFamily="18" charset="0"/>
              </a:rPr>
              <a:t>Предмет исследования:</a:t>
            </a:r>
            <a:r>
              <a:rPr lang="ru-RU" sz="2800" smtClean="0">
                <a:latin typeface="Times New Roman" pitchFamily="18" charset="0"/>
              </a:rPr>
              <a:t> </a:t>
            </a:r>
            <a:r>
              <a:rPr lang="ru-RU" sz="2400" smtClean="0">
                <a:latin typeface="Times New Roman" pitchFamily="18" charset="0"/>
              </a:rPr>
              <a:t>физические свойства снега</a:t>
            </a:r>
            <a:br>
              <a:rPr lang="ru-RU" sz="2400" smtClean="0">
                <a:latin typeface="Times New Roman" pitchFamily="18" charset="0"/>
              </a:rPr>
            </a:br>
            <a:r>
              <a:rPr lang="ru-RU" sz="2400" b="1" u="sng" smtClean="0">
                <a:latin typeface="Times New Roman" pitchFamily="18" charset="0"/>
              </a:rPr>
              <a:t>Новизна проекта</a:t>
            </a:r>
            <a:r>
              <a:rPr lang="ru-RU" sz="2400" u="sng" smtClean="0">
                <a:latin typeface="Times New Roman" pitchFamily="18" charset="0"/>
              </a:rPr>
              <a:t>:</a:t>
            </a:r>
            <a:r>
              <a:rPr lang="ru-RU" sz="2800" smtClean="0">
                <a:latin typeface="Times New Roman" pitchFamily="18" charset="0"/>
              </a:rPr>
              <a:t> </a:t>
            </a:r>
            <a:r>
              <a:rPr lang="ru-RU" sz="2400" smtClean="0">
                <a:latin typeface="Times New Roman" pitchFamily="18" charset="0"/>
              </a:rPr>
              <a:t>новизна заключается в самом проектировании, так как ранее мы с детьми не использовали данную образовательную технологию, когда задачи обучения и воспитания дошкольников реализовывались при активном участии самих обучающихся и их родителей</a:t>
            </a:r>
            <a:r>
              <a:rPr lang="ru-RU" sz="2800" smtClean="0">
                <a:latin typeface="Times New Roman" pitchFamily="18" charset="0"/>
              </a:rPr>
              <a:t>. </a:t>
            </a:r>
            <a:br>
              <a:rPr lang="ru-RU" sz="2800" smtClean="0">
                <a:latin typeface="Times New Roman" pitchFamily="18" charset="0"/>
              </a:rPr>
            </a:br>
            <a:r>
              <a:rPr lang="ru-RU" sz="2400" b="1" u="sng" smtClean="0">
                <a:latin typeface="Times New Roman" pitchFamily="18" charset="0"/>
              </a:rPr>
              <a:t>Возрастная группа:</a:t>
            </a:r>
            <a:r>
              <a:rPr lang="ru-RU" sz="2000" smtClean="0">
                <a:latin typeface="Times New Roman" pitchFamily="18" charset="0"/>
              </a:rPr>
              <a:t> 5-6лет </a:t>
            </a:r>
            <a:r>
              <a:rPr lang="ru-RU" sz="2800" b="1" smtClean="0">
                <a:latin typeface="Times New Roman" pitchFamily="18" charset="0"/>
              </a:rPr>
              <a:t>                                           </a:t>
            </a:r>
            <a:r>
              <a:rPr lang="ru-RU" sz="2800" smtClean="0">
                <a:latin typeface="Times New Roman" pitchFamily="18" charset="0"/>
              </a:rPr>
              <a:t/>
            </a:r>
            <a:br>
              <a:rPr lang="ru-RU" sz="2800" smtClean="0">
                <a:latin typeface="Times New Roman" pitchFamily="18" charset="0"/>
              </a:rPr>
            </a:br>
            <a:r>
              <a:rPr lang="ru-RU" sz="2400" b="1" u="sng" smtClean="0">
                <a:latin typeface="Times New Roman" pitchFamily="18" charset="0"/>
              </a:rPr>
              <a:t>Вид проекта:</a:t>
            </a:r>
            <a:r>
              <a:rPr lang="ru-RU" sz="2800" smtClean="0">
                <a:latin typeface="Times New Roman" pitchFamily="18" charset="0"/>
              </a:rPr>
              <a:t> </a:t>
            </a:r>
            <a:r>
              <a:rPr lang="ru-RU" sz="2000" smtClean="0">
                <a:latin typeface="Times New Roman" pitchFamily="18" charset="0"/>
              </a:rPr>
              <a:t>исследовательский</a:t>
            </a:r>
            <a:r>
              <a:rPr lang="ru-RU" sz="2800" smtClean="0">
                <a:latin typeface="Times New Roman" pitchFamily="18" charset="0"/>
              </a:rPr>
              <a:t/>
            </a:r>
            <a:br>
              <a:rPr lang="ru-RU" sz="2800" smtClean="0">
                <a:latin typeface="Times New Roman" pitchFamily="18" charset="0"/>
              </a:rPr>
            </a:br>
            <a:r>
              <a:rPr lang="ru-RU" sz="2400" b="1" u="sng" smtClean="0">
                <a:latin typeface="Times New Roman" pitchFamily="18" charset="0"/>
              </a:rPr>
              <a:t>Тема проекта</a:t>
            </a:r>
            <a:r>
              <a:rPr lang="ru-RU" sz="2400" u="sng" smtClean="0">
                <a:latin typeface="Times New Roman" pitchFamily="18" charset="0"/>
              </a:rPr>
              <a:t>:</a:t>
            </a:r>
            <a:r>
              <a:rPr lang="ru-RU" sz="2800" smtClean="0">
                <a:latin typeface="Times New Roman" pitchFamily="18" charset="0"/>
              </a:rPr>
              <a:t> </a:t>
            </a:r>
            <a:r>
              <a:rPr lang="ru-RU" sz="2000" smtClean="0">
                <a:latin typeface="Times New Roman" pitchFamily="18" charset="0"/>
              </a:rPr>
              <a:t>«Белый снег пушистый… »</a:t>
            </a:r>
            <a:r>
              <a:rPr lang="ru-RU" sz="2800" smtClean="0"/>
              <a:t> </a:t>
            </a:r>
          </a:p>
        </p:txBody>
      </p:sp>
      <p:sp>
        <p:nvSpPr>
          <p:cNvPr id="15362" name="Rectangle 4"/>
          <p:cNvSpPr>
            <a:spLocks noGrp="1"/>
          </p:cNvSpPr>
          <p:nvPr>
            <p:ph type="title"/>
          </p:nvPr>
        </p:nvSpPr>
        <p:spPr bwMode="auto">
          <a:xfrm>
            <a:off x="468313" y="260350"/>
            <a:ext cx="8218487" cy="11572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3600" cap="none" smtClean="0">
                <a:ln>
                  <a:noFill/>
                </a:ln>
                <a:effectLst/>
                <a:latin typeface="Times New Roman" pitchFamily="18" charset="0"/>
              </a:rPr>
              <a:t>О проекте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3"/>
          <p:cNvSpPr>
            <a:spLocks noGrp="1"/>
          </p:cNvSpPr>
          <p:nvPr>
            <p:ph type="body" idx="1"/>
          </p:nvPr>
        </p:nvSpPr>
        <p:spPr>
          <a:xfrm>
            <a:off x="457200" y="188913"/>
            <a:ext cx="8229600" cy="5937250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800" b="1" dirty="0" smtClean="0">
                <a:latin typeface="Times New Roman" pitchFamily="18" charset="0"/>
              </a:rPr>
              <a:t> 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ru-RU" sz="2800" b="1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800" b="1" dirty="0" smtClean="0">
                <a:latin typeface="Times New Roman" pitchFamily="18" charset="0"/>
              </a:rPr>
              <a:t> </a:t>
            </a:r>
            <a:r>
              <a:rPr lang="ru-RU" sz="2800" b="1" u="sng" dirty="0" smtClean="0">
                <a:latin typeface="Times New Roman" pitchFamily="18" charset="0"/>
              </a:rPr>
              <a:t>Цель проекта</a:t>
            </a:r>
            <a:r>
              <a:rPr lang="ru-RU" sz="2800" u="sng" dirty="0" smtClean="0">
                <a:latin typeface="Times New Roman" pitchFamily="18" charset="0"/>
              </a:rPr>
              <a:t>:</a:t>
            </a:r>
            <a:r>
              <a:rPr lang="ru-RU" sz="2800" dirty="0" smtClean="0"/>
              <a:t> </a:t>
            </a:r>
            <a:r>
              <a:rPr lang="ru-RU" sz="2400" dirty="0" smtClean="0">
                <a:latin typeface="Times New Roman" pitchFamily="18" charset="0"/>
              </a:rPr>
              <a:t>исследовать, что такое снег, изучить его свойства, научить замечать маленькую снежинку в огромном количестве снега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b="1" dirty="0" smtClean="0">
                <a:latin typeface="Times New Roman" pitchFamily="18" charset="0"/>
              </a:rPr>
              <a:t>   </a:t>
            </a:r>
            <a:r>
              <a:rPr lang="ru-RU" sz="2800" b="1" u="sng" dirty="0" smtClean="0">
                <a:latin typeface="Times New Roman" pitchFamily="18" charset="0"/>
              </a:rPr>
              <a:t>Задачи: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</a:rPr>
              <a:t>  </a:t>
            </a:r>
            <a:r>
              <a:rPr lang="ru-RU" sz="2800" b="1" u="sng" dirty="0" smtClean="0">
                <a:latin typeface="Times New Roman" pitchFamily="18" charset="0"/>
              </a:rPr>
              <a:t>Обучающие:</a:t>
            </a:r>
            <a:r>
              <a:rPr lang="ru-RU" sz="2800" u="sng" dirty="0" smtClean="0">
                <a:latin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400" dirty="0" smtClean="0">
                <a:latin typeface="Times New Roman" pitchFamily="18" charset="0"/>
              </a:rPr>
              <a:t>  1.Знакомить детей со свойствами снега, что такое снег и какой он (белый, холодный, мокрый, мягкий, легкий, пушистый)                 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400" dirty="0" smtClean="0">
                <a:latin typeface="Times New Roman" pitchFamily="18" charset="0"/>
              </a:rPr>
              <a:t>   2.Учить проводить опыты по результатам делать выводы (в тепле снег тает и получается вода, определить чистоту снега, что иногда снег лепится, а иногда нет, когда и откуда падает снег, сравнить снег и лёд).</a:t>
            </a:r>
            <a:r>
              <a:rPr lang="ru-RU" sz="2800" dirty="0" smtClean="0"/>
              <a:t> </a:t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                                                               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ru-RU" sz="28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>
            <a:spLocks noGrp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b="1" smtClean="0">
                <a:latin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ru-RU" sz="2000" b="1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b="1" smtClean="0">
                <a:latin typeface="Times New Roman" pitchFamily="18" charset="0"/>
              </a:rPr>
              <a:t> </a:t>
            </a:r>
            <a:r>
              <a:rPr lang="ru-RU" sz="2000" b="1" u="sng" smtClean="0">
                <a:latin typeface="Times New Roman" pitchFamily="18" charset="0"/>
              </a:rPr>
              <a:t>Воспитательные.:</a:t>
            </a:r>
            <a:endParaRPr lang="ru-RU" sz="16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latin typeface="Times New Roman" pitchFamily="18" charset="0"/>
              </a:rPr>
              <a:t>. 1. Воспитывать активность, желание участвовать в процессе всей реализации проекта.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latin typeface="Times New Roman" pitchFamily="18" charset="0"/>
              </a:rPr>
              <a:t>2.Воспитывать интерес к окружающему миру, стремление узнавать что-то новое.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latin typeface="Times New Roman" pitchFamily="18" charset="0"/>
              </a:rPr>
              <a:t>3.Воспитывать любознательность, логическое мышление.</a:t>
            </a:r>
            <a:br>
              <a:rPr lang="ru-RU" sz="2000" smtClean="0">
                <a:latin typeface="Times New Roman" pitchFamily="18" charset="0"/>
              </a:rPr>
            </a:br>
            <a:r>
              <a:rPr lang="ru-RU" sz="2400" b="1" u="sng" smtClean="0">
                <a:latin typeface="Times New Roman" pitchFamily="18" charset="0"/>
              </a:rPr>
              <a:t>Развивающие:</a:t>
            </a:r>
            <a:r>
              <a:rPr lang="ru-RU" sz="2400" b="1" smtClean="0">
                <a:latin typeface="Times New Roman" pitchFamily="18" charset="0"/>
              </a:rPr>
              <a:t> .</a:t>
            </a:r>
            <a:r>
              <a:rPr lang="ru-RU" sz="1600" smtClean="0"/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latin typeface="Times New Roman" pitchFamily="18" charset="0"/>
              </a:rPr>
              <a:t>1.Развивать познавательные процессы в процессе исследовательской деятельности(память, внимание, воображение)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latin typeface="Times New Roman" pitchFamily="18" charset="0"/>
              </a:rPr>
              <a:t> 2.Развивать речь детей, обогатить её описательными прилагательными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latin typeface="Times New Roman" pitchFamily="18" charset="0"/>
              </a:rPr>
              <a:t>3. Развивать умение отражать в творческой деятельности свои наблюдения, знания.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000" smtClean="0">
                <a:latin typeface="Times New Roman" pitchFamily="18" charset="0"/>
              </a:rPr>
              <a:t>4.Развивать трудовые и самостоятельные навыки детей, чувства коллективизма и ответственность за выполняемую работу.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400" b="1" smtClean="0">
                <a:latin typeface="Times New Roman" pitchFamily="18" charset="0"/>
              </a:rPr>
              <a:t>    </a:t>
            </a:r>
            <a:r>
              <a:rPr lang="ru-RU" sz="2400" b="1" u="sng" smtClean="0">
                <a:latin typeface="Times New Roman" pitchFamily="18" charset="0"/>
              </a:rPr>
              <a:t>Целевая группа</a:t>
            </a:r>
            <a:r>
              <a:rPr lang="ru-RU" sz="2400" smtClean="0"/>
              <a:t> </a:t>
            </a:r>
            <a:r>
              <a:rPr lang="ru-RU" sz="2400" smtClean="0">
                <a:latin typeface="Times New Roman" pitchFamily="18" charset="0"/>
              </a:rPr>
              <a:t>дети студии «Малыш», педагог и родители</a:t>
            </a:r>
            <a:br>
              <a:rPr lang="ru-RU" sz="2400" smtClean="0">
                <a:latin typeface="Times New Roman" pitchFamily="18" charset="0"/>
              </a:rPr>
            </a:br>
            <a:r>
              <a:rPr lang="ru-RU" sz="2400" b="1" u="sng" smtClean="0">
                <a:latin typeface="Times New Roman" pitchFamily="18" charset="0"/>
              </a:rPr>
              <a:t>Формы организации детей.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400" b="1" smtClean="0">
                <a:latin typeface="Times New Roman" pitchFamily="18" charset="0"/>
              </a:rPr>
              <a:t>    </a:t>
            </a:r>
            <a:r>
              <a:rPr lang="ru-RU" sz="2400" smtClean="0">
                <a:latin typeface="Times New Roman" pitchFamily="18" charset="0"/>
              </a:rPr>
              <a:t>Направленность развития деятельности</a:t>
            </a:r>
            <a:r>
              <a:rPr lang="ru-RU" sz="2400" smtClean="0"/>
              <a:t> </a:t>
            </a:r>
            <a:r>
              <a:rPr lang="ru-RU" sz="2400" smtClean="0">
                <a:latin typeface="Times New Roman" pitchFamily="18" charset="0"/>
              </a:rPr>
              <a:t>комплексная (познавательно-речевая физкультурная, исследовательская, изобразительная, техническая) .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400" smtClean="0"/>
              <a:t>    </a:t>
            </a:r>
            <a:r>
              <a:rPr lang="ru-RU" sz="2400" b="1" smtClean="0">
                <a:latin typeface="Times New Roman" pitchFamily="18" charset="0"/>
              </a:rPr>
              <a:t>Методы исследования:</a:t>
            </a:r>
            <a:r>
              <a:rPr lang="ru-RU" sz="2400" smtClean="0"/>
              <a:t> </a:t>
            </a:r>
            <a:r>
              <a:rPr lang="ru-RU" sz="2400" smtClean="0">
                <a:latin typeface="Times New Roman" pitchFamily="18" charset="0"/>
              </a:rPr>
              <a:t>Работа с различными источниками, наблюдения, беседы с взрослыми, проведения опытов, анализ полученных результатов путем сравнения.</a:t>
            </a:r>
            <a:br>
              <a:rPr lang="ru-RU" sz="2400" smtClean="0">
                <a:latin typeface="Times New Roman" pitchFamily="18" charset="0"/>
              </a:rPr>
            </a:br>
            <a:r>
              <a:rPr lang="ru-RU" sz="2400" b="1" smtClean="0">
                <a:latin typeface="Times New Roman" pitchFamily="18" charset="0"/>
              </a:rPr>
              <a:t>Тип проекта:</a:t>
            </a:r>
            <a:r>
              <a:rPr lang="ru-RU" sz="2400" smtClean="0"/>
              <a:t> </a:t>
            </a:r>
            <a:r>
              <a:rPr lang="ru-RU" sz="2400" smtClean="0">
                <a:latin typeface="Times New Roman" pitchFamily="18" charset="0"/>
              </a:rPr>
              <a:t>исследовательский - познавательный</a:t>
            </a:r>
            <a:endParaRPr lang="ru-RU" sz="2400" b="1" smtClean="0">
              <a:latin typeface="Times New Roman" pitchFamily="18" charset="0"/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400" b="1" smtClean="0"/>
              <a:t>     </a:t>
            </a:r>
            <a:r>
              <a:rPr lang="ru-RU" sz="2400" b="1" smtClean="0">
                <a:latin typeface="Times New Roman" pitchFamily="18" charset="0"/>
              </a:rPr>
              <a:t>Продолжительность:</a:t>
            </a:r>
            <a:r>
              <a:rPr lang="ru-RU" sz="2400" b="1" smtClean="0"/>
              <a:t> </a:t>
            </a:r>
            <a:r>
              <a:rPr lang="ru-RU" sz="2400" smtClean="0">
                <a:latin typeface="Times New Roman" pitchFamily="18" charset="0"/>
              </a:rPr>
              <a:t>краткосрочный (2 месяца</a:t>
            </a:r>
            <a:r>
              <a:rPr lang="ru-RU" sz="2400" b="1" smtClean="0"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ln>
                  <a:noFill/>
                </a:ln>
                <a:effectLst/>
                <a:latin typeface="CyrillicOld"/>
              </a:rPr>
              <a:t>Этапы реализации проекта: </a:t>
            </a:r>
          </a:p>
        </p:txBody>
      </p:sp>
      <p:sp>
        <p:nvSpPr>
          <p:cNvPr id="1945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b="1" smtClean="0"/>
              <a:t>                     </a:t>
            </a:r>
            <a:r>
              <a:rPr lang="en-US" b="1" smtClean="0"/>
              <a:t>I</a:t>
            </a:r>
            <a:r>
              <a:rPr lang="ru-RU" b="1" smtClean="0"/>
              <a:t>. </a:t>
            </a:r>
            <a:r>
              <a:rPr lang="ru-RU" sz="2800" b="1" smtClean="0">
                <a:latin typeface="Times New Roman" pitchFamily="18" charset="0"/>
              </a:rPr>
              <a:t>Подготовительный</a:t>
            </a:r>
            <a:endParaRPr lang="ru-RU" sz="2800" smtClean="0"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smtClean="0"/>
              <a:t> </a:t>
            </a:r>
            <a:r>
              <a:rPr lang="ru-RU" sz="2400" smtClean="0">
                <a:latin typeface="Times New Roman" pitchFamily="18" charset="0"/>
              </a:rPr>
              <a:t>1.Обсуждение цели, задачи с детьми, родителями.</a:t>
            </a:r>
          </a:p>
          <a:p>
            <a:pPr>
              <a:buFont typeface="Arial" charset="0"/>
              <a:buNone/>
            </a:pPr>
            <a:r>
              <a:rPr lang="ru-RU" sz="2400" smtClean="0">
                <a:latin typeface="Times New Roman" pitchFamily="18" charset="0"/>
              </a:rPr>
              <a:t> 2.Создание условий для реализации проекта</a:t>
            </a:r>
          </a:p>
          <a:p>
            <a:pPr>
              <a:buFont typeface="Arial" charset="0"/>
              <a:buNone/>
            </a:pPr>
            <a:r>
              <a:rPr lang="ru-RU" sz="2400" smtClean="0">
                <a:latin typeface="Times New Roman" pitchFamily="18" charset="0"/>
              </a:rPr>
              <a:t> 3. Извещение родителей о проекте и приглашение к сотрудничеству</a:t>
            </a:r>
          </a:p>
          <a:p>
            <a:pPr>
              <a:buFont typeface="Arial" charset="0"/>
              <a:buNone/>
            </a:pPr>
            <a:r>
              <a:rPr lang="ru-RU" sz="2400" smtClean="0">
                <a:latin typeface="Times New Roman" pitchFamily="18" charset="0"/>
              </a:rPr>
              <a:t>4 .Перспективное планирование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ln>
                  <a:noFill/>
                </a:ln>
                <a:effectLst/>
                <a:latin typeface="CyrillicOld"/>
              </a:rPr>
              <a:t>Основной этап </a:t>
            </a:r>
          </a:p>
        </p:txBody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 </a:t>
            </a:r>
            <a:r>
              <a:rPr lang="ru-RU" sz="2400" smtClean="0">
                <a:latin typeface="Times New Roman" pitchFamily="18" charset="0"/>
              </a:rPr>
              <a:t>1.Внедрение в воспитательно-образовательный процесс эффективных методов и приёмов по расширению знаний о снеге</a:t>
            </a:r>
          </a:p>
          <a:p>
            <a:pPr>
              <a:buFont typeface="Arial" charset="0"/>
              <a:buNone/>
            </a:pPr>
            <a:r>
              <a:rPr lang="ru-RU" sz="2400" smtClean="0">
                <a:latin typeface="Times New Roman" pitchFamily="18" charset="0"/>
              </a:rPr>
              <a:t>2.Обогащение развивающей среды:</a:t>
            </a:r>
            <a:br>
              <a:rPr lang="ru-RU" sz="2400" smtClean="0">
                <a:latin typeface="Times New Roman" pitchFamily="18" charset="0"/>
              </a:rPr>
            </a:br>
            <a:r>
              <a:rPr lang="ru-RU" sz="2400" smtClean="0">
                <a:latin typeface="Times New Roman" pitchFamily="18" charset="0"/>
              </a:rPr>
              <a:t> - Подбор иллюстрированного материала по предмету исследования. </a:t>
            </a:r>
            <a:br>
              <a:rPr lang="ru-RU" sz="2400" smtClean="0">
                <a:latin typeface="Times New Roman" pitchFamily="18" charset="0"/>
              </a:rPr>
            </a:br>
            <a:r>
              <a:rPr lang="ru-RU" sz="2400" smtClean="0">
                <a:latin typeface="Times New Roman" pitchFamily="18" charset="0"/>
              </a:rPr>
              <a:t>- Подготовка к экспериментированию по теме (подбор темы и оборудования) 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/>
          </p:nvPr>
        </p:nvSpPr>
        <p:spPr bwMode="auto">
          <a:xfrm>
            <a:off x="457200" y="692696"/>
            <a:ext cx="8229600" cy="72008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b="0" cap="none" dirty="0" smtClean="0">
                <a:ln>
                  <a:noFill/>
                </a:ln>
                <a:effectLst/>
                <a:latin typeface="CyrillicOld"/>
              </a:rPr>
              <a:t/>
            </a:r>
            <a:br>
              <a:rPr lang="ru-RU" b="0" cap="none" dirty="0" smtClean="0">
                <a:ln>
                  <a:noFill/>
                </a:ln>
                <a:effectLst/>
                <a:latin typeface="CyrillicOld"/>
              </a:rPr>
            </a:br>
            <a:r>
              <a:rPr lang="ru-RU" b="0" cap="none" dirty="0" smtClean="0">
                <a:ln>
                  <a:noFill/>
                </a:ln>
                <a:effectLst/>
                <a:latin typeface="CyrillicOld"/>
              </a:rPr>
              <a:t/>
            </a:r>
            <a:br>
              <a:rPr lang="ru-RU" b="0" cap="none" dirty="0" smtClean="0">
                <a:ln>
                  <a:noFill/>
                </a:ln>
                <a:effectLst/>
                <a:latin typeface="CyrillicOld"/>
              </a:rPr>
            </a:br>
            <a:r>
              <a:rPr lang="ru-RU" b="0" cap="none" dirty="0" smtClean="0">
                <a:ln>
                  <a:noFill/>
                </a:ln>
                <a:effectLst/>
                <a:latin typeface="CyrillicOld"/>
              </a:rPr>
              <a:t/>
            </a:r>
            <a:br>
              <a:rPr lang="ru-RU" b="0" cap="none" dirty="0" smtClean="0">
                <a:ln>
                  <a:noFill/>
                </a:ln>
                <a:effectLst/>
                <a:latin typeface="CyrillicOld"/>
              </a:rPr>
            </a:br>
            <a:r>
              <a:rPr lang="ru-RU" b="0" cap="none" dirty="0" smtClean="0">
                <a:ln>
                  <a:noFill/>
                </a:ln>
                <a:effectLst/>
                <a:latin typeface="CyrillicOld"/>
              </a:rPr>
              <a:t>Заключительный</a:t>
            </a:r>
            <a:r>
              <a:rPr lang="ru-RU" cap="none" dirty="0" smtClean="0">
                <a:ln>
                  <a:noFill/>
                </a:ln>
                <a:effectLst/>
                <a:latin typeface="CyrillicOld"/>
              </a:rPr>
              <a:t/>
            </a:r>
            <a:br>
              <a:rPr lang="ru-RU" cap="none" dirty="0" smtClean="0">
                <a:ln>
                  <a:noFill/>
                </a:ln>
                <a:effectLst/>
                <a:latin typeface="CyrillicOld"/>
              </a:rPr>
            </a:br>
            <a:endParaRPr lang="ru-RU" cap="none" dirty="0" smtClean="0">
              <a:ln>
                <a:noFill/>
              </a:ln>
              <a:effectLst/>
              <a:latin typeface="CyrillicOld"/>
            </a:endParaRPr>
          </a:p>
        </p:txBody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ru-RU" dirty="0" smtClean="0"/>
          </a:p>
          <a:p>
            <a:pPr>
              <a:buFont typeface="Arial" charset="0"/>
              <a:buNone/>
            </a:pPr>
            <a:r>
              <a:rPr lang="ru-RU" dirty="0" smtClean="0"/>
              <a:t>   1.Оформление результата проекта в виде презентации</a:t>
            </a:r>
            <a:br>
              <a:rPr lang="ru-RU" dirty="0" smtClean="0"/>
            </a:br>
            <a:r>
              <a:rPr lang="ru-RU" dirty="0" smtClean="0"/>
              <a:t>2.Организация творческой мастерской  на тему: «Моя снежинка не растает» (совместное занятие педагог + дети + родители)                                                           </a:t>
            </a:r>
          </a:p>
          <a:p>
            <a:pPr>
              <a:buFont typeface="Arial" charset="0"/>
              <a:buNone/>
            </a:pPr>
            <a:r>
              <a:rPr lang="ru-RU" dirty="0" smtClean="0"/>
              <a:t>    3. Создание фотоальбома «Моя снежинка не растает»</a:t>
            </a:r>
          </a:p>
          <a:p>
            <a:pPr>
              <a:buFont typeface="Arial" charset="0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dirty="0" smtClean="0">
                <a:ln>
                  <a:noFill/>
                </a:ln>
                <a:effectLst/>
                <a:latin typeface="CyrillicOld"/>
              </a:rPr>
              <a:t>Изучение литературы</a:t>
            </a:r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 </a:t>
            </a:r>
            <a:r>
              <a:rPr lang="ru-RU" sz="2800" b="1" smtClean="0">
                <a:latin typeface="Times New Roman" pitchFamily="18" charset="0"/>
              </a:rPr>
              <a:t>Изучив литературу, мы узнали: </a:t>
            </a:r>
            <a:r>
              <a:rPr lang="ru-RU" sz="2800" smtClean="0">
                <a:latin typeface="Times New Roman" pitchFamily="18" charset="0"/>
              </a:rPr>
              <a:t/>
            </a:r>
            <a:br>
              <a:rPr lang="ru-RU" sz="2800" smtClean="0">
                <a:latin typeface="Times New Roman" pitchFamily="18" charset="0"/>
              </a:rPr>
            </a:br>
            <a:endParaRPr lang="ru-RU" sz="2800" smtClean="0"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b="1" smtClean="0"/>
              <a:t>  </a:t>
            </a:r>
            <a:r>
              <a:rPr lang="ru-RU" sz="2800" b="1" smtClean="0">
                <a:latin typeface="Times New Roman" pitchFamily="18" charset="0"/>
              </a:rPr>
              <a:t>1.Что такое снег?</a:t>
            </a:r>
            <a:r>
              <a:rPr lang="ru-RU" sz="2800" smtClean="0">
                <a:latin typeface="Times New Roman" pitchFamily="18" charset="0"/>
              </a:rPr>
              <a:t/>
            </a:r>
            <a:br>
              <a:rPr lang="ru-RU" sz="2800" smtClean="0">
                <a:latin typeface="Times New Roman" pitchFamily="18" charset="0"/>
              </a:rPr>
            </a:br>
            <a:endParaRPr lang="ru-RU" sz="2800" smtClean="0"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sz="2800" b="1" smtClean="0">
                <a:latin typeface="Times New Roman" pitchFamily="18" charset="0"/>
              </a:rPr>
              <a:t>  2. Почему же снег не похож на лед?</a:t>
            </a:r>
            <a:r>
              <a:rPr lang="ru-RU" sz="2800" smtClean="0">
                <a:latin typeface="Times New Roman" pitchFamily="18" charset="0"/>
              </a:rPr>
              <a:t> </a:t>
            </a:r>
            <a:br>
              <a:rPr lang="ru-RU" sz="2800" smtClean="0">
                <a:latin typeface="Times New Roman" pitchFamily="18" charset="0"/>
              </a:rPr>
            </a:br>
            <a:endParaRPr lang="ru-RU" sz="2800" smtClean="0">
              <a:latin typeface="Times New Roman" pitchFamily="18" charset="0"/>
            </a:endParaRPr>
          </a:p>
          <a:p>
            <a:pPr>
              <a:buFont typeface="Arial" charset="0"/>
              <a:buNone/>
            </a:pPr>
            <a:r>
              <a:rPr lang="ru-RU" sz="2800" b="1" smtClean="0">
                <a:latin typeface="Times New Roman" pitchFamily="18" charset="0"/>
              </a:rPr>
              <a:t>  3.Скрип снега.</a:t>
            </a:r>
            <a:r>
              <a:rPr lang="ru-RU" sz="2800" smtClean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cap="none" smtClean="0">
                <a:ln>
                  <a:noFill/>
                </a:ln>
                <a:effectLst/>
                <a:latin typeface="CyrillicOld"/>
              </a:rPr>
              <a:t>Экспериментальная деятельность </a:t>
            </a:r>
          </a:p>
        </p:txBody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z="2400" b="1" smtClean="0"/>
              <a:t>Опыт №1.</a:t>
            </a:r>
            <a:r>
              <a:rPr lang="ru-RU" sz="2400" smtClean="0"/>
              <a:t> </a:t>
            </a:r>
            <a:r>
              <a:rPr lang="ru-RU" sz="2400" b="1" smtClean="0"/>
              <a:t>Испарение воды в мороз</a:t>
            </a:r>
            <a:r>
              <a:rPr lang="ru-RU" sz="2400" smtClean="0"/>
              <a:t>. </a:t>
            </a:r>
          </a:p>
          <a:p>
            <a:pPr>
              <a:buFont typeface="Arial" charset="0"/>
              <a:buNone/>
            </a:pPr>
            <a:r>
              <a:rPr lang="ru-RU" sz="2400" b="1" u="sng" smtClean="0"/>
              <a:t>Вывод:</a:t>
            </a:r>
            <a:r>
              <a:rPr lang="ru-RU" sz="2400" b="1" smtClean="0"/>
              <a:t> При низкой температуре вода превращается в лёд. Лёд, как  и вода тоже испаряется.</a:t>
            </a:r>
          </a:p>
          <a:p>
            <a:pPr>
              <a:buFont typeface="Arial" charset="0"/>
              <a:buNone/>
            </a:pPr>
            <a:endParaRPr lang="ru-RU" sz="2400" smtClean="0"/>
          </a:p>
        </p:txBody>
      </p:sp>
      <p:pic>
        <p:nvPicPr>
          <p:cNvPr id="23555" name="Picture 4" descr="Рождество и снег16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3284538"/>
            <a:ext cx="3095625" cy="232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5" descr="Рождество и снег16г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3141663"/>
            <a:ext cx="2217738" cy="295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6" descr="Рождество и снег16г"/>
          <p:cNvPicPr>
            <a:picLocks noChangeAspect="1" noChangeArrowheads="1"/>
          </p:cNvPicPr>
          <p:nvPr/>
        </p:nvPicPr>
        <p:blipFill>
          <a:blip r:embed="rId4" cstate="print"/>
          <a:srcRect l="24919" r="25426"/>
          <a:stretch>
            <a:fillRect/>
          </a:stretch>
        </p:blipFill>
        <p:spPr bwMode="auto">
          <a:xfrm>
            <a:off x="6659563" y="3357563"/>
            <a:ext cx="1679575" cy="253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3"/>
          <p:cNvSpPr>
            <a:spLocks noGrp="1"/>
          </p:cNvSpPr>
          <p:nvPr>
            <p:ph type="body" idx="1"/>
          </p:nvPr>
        </p:nvSpPr>
        <p:spPr>
          <a:xfrm>
            <a:off x="468313" y="620713"/>
            <a:ext cx="8229600" cy="55054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 </a:t>
            </a:r>
            <a:r>
              <a:rPr lang="ru-RU" sz="2400" b="1" smtClean="0"/>
              <a:t>Опыт №2 - </a:t>
            </a:r>
            <a:r>
              <a:rPr lang="ru-RU" sz="2400" smtClean="0"/>
              <a:t> Свойства снега</a:t>
            </a:r>
          </a:p>
          <a:p>
            <a:pPr>
              <a:buFont typeface="Arial" charset="0"/>
              <a:buNone/>
            </a:pPr>
            <a:r>
              <a:rPr lang="ru-RU" sz="2400" b="1" u="sng" smtClean="0"/>
              <a:t>Вывод:</a:t>
            </a:r>
            <a:r>
              <a:rPr lang="ru-RU" sz="2400" smtClean="0"/>
              <a:t> Снег белый, рыхлый, холодный, в тепле тает</a:t>
            </a:r>
          </a:p>
        </p:txBody>
      </p:sp>
      <p:pic>
        <p:nvPicPr>
          <p:cNvPr id="24578" name="Picture 4" descr="Рождество и снег16г"/>
          <p:cNvPicPr>
            <a:picLocks noChangeAspect="1" noChangeArrowheads="1"/>
          </p:cNvPicPr>
          <p:nvPr/>
        </p:nvPicPr>
        <p:blipFill>
          <a:blip r:embed="rId2" cstate="print"/>
          <a:srcRect t="17752"/>
          <a:stretch>
            <a:fillRect/>
          </a:stretch>
        </p:blipFill>
        <p:spPr bwMode="auto">
          <a:xfrm>
            <a:off x="611188" y="3213100"/>
            <a:ext cx="3671887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5" descr="Рождество и снег16г"/>
          <p:cNvPicPr>
            <a:picLocks noChangeAspect="1" noChangeArrowheads="1"/>
          </p:cNvPicPr>
          <p:nvPr/>
        </p:nvPicPr>
        <p:blipFill>
          <a:blip r:embed="rId3" cstate="print"/>
          <a:srcRect t="17136" r="6667"/>
          <a:stretch>
            <a:fillRect/>
          </a:stretch>
        </p:blipFill>
        <p:spPr bwMode="auto">
          <a:xfrm>
            <a:off x="3924300" y="1628775"/>
            <a:ext cx="3313113" cy="220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6" descr="Рождество и снег16г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5600" y="3860800"/>
            <a:ext cx="3095625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3"/>
          <p:cNvSpPr>
            <a:spLocks noGrp="1"/>
          </p:cNvSpPr>
          <p:nvPr>
            <p:ph type="body"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b="1" smtClean="0"/>
              <a:t> </a:t>
            </a:r>
            <a:r>
              <a:rPr lang="ru-RU" sz="2400" b="1" smtClean="0">
                <a:latin typeface="Times New Roman" pitchFamily="18" charset="0"/>
              </a:rPr>
              <a:t>Опыт № 3 - </a:t>
            </a:r>
            <a:r>
              <a:rPr lang="ru-RU" sz="2400" smtClean="0">
                <a:latin typeface="Times New Roman" pitchFamily="18" charset="0"/>
              </a:rPr>
              <a:t> Замерзает ли земля под снегом.</a:t>
            </a:r>
          </a:p>
          <a:p>
            <a:pPr>
              <a:buFont typeface="Arial" charset="0"/>
              <a:buNone/>
            </a:pPr>
            <a:r>
              <a:rPr lang="ru-RU" sz="2400" b="1" u="sng" smtClean="0">
                <a:latin typeface="Times New Roman" pitchFamily="18" charset="0"/>
              </a:rPr>
              <a:t>Вывод:</a:t>
            </a:r>
            <a:r>
              <a:rPr lang="ru-RU" sz="2400" smtClean="0">
                <a:latin typeface="Times New Roman" pitchFamily="18" charset="0"/>
              </a:rPr>
              <a:t> Снег защищает землю от холода </a:t>
            </a:r>
          </a:p>
          <a:p>
            <a:pPr>
              <a:buFont typeface="Arial" charset="0"/>
              <a:buNone/>
            </a:pPr>
            <a:r>
              <a:rPr lang="ru-RU" sz="2400" b="1" smtClean="0">
                <a:latin typeface="Times New Roman" pitchFamily="18" charset="0"/>
              </a:rPr>
              <a:t>Опыт №4  </a:t>
            </a:r>
            <a:r>
              <a:rPr lang="ru-RU" sz="2400" smtClean="0">
                <a:latin typeface="Times New Roman" pitchFamily="18" charset="0"/>
              </a:rPr>
              <a:t>Исследование чистоты снега. </a:t>
            </a:r>
          </a:p>
          <a:p>
            <a:pPr>
              <a:buFont typeface="Arial" charset="0"/>
              <a:buNone/>
            </a:pPr>
            <a:r>
              <a:rPr lang="ru-RU" sz="2400" b="1" u="sng" smtClean="0">
                <a:latin typeface="Times New Roman" pitchFamily="18" charset="0"/>
              </a:rPr>
              <a:t>Вывод:</a:t>
            </a:r>
            <a:r>
              <a:rPr lang="ru-RU" sz="2400" smtClean="0">
                <a:latin typeface="Times New Roman" pitchFamily="18" charset="0"/>
              </a:rPr>
              <a:t> Растаявший снег превратился в грязную воду. Снег есть нельзя, можно заболеть</a:t>
            </a:r>
          </a:p>
        </p:txBody>
      </p:sp>
      <p:pic>
        <p:nvPicPr>
          <p:cNvPr id="25602" name="Picture 4" descr="занятие про снег фото 16г"/>
          <p:cNvPicPr>
            <a:picLocks noChangeAspect="1" noChangeArrowheads="1"/>
          </p:cNvPicPr>
          <p:nvPr/>
        </p:nvPicPr>
        <p:blipFill>
          <a:blip r:embed="rId2" cstate="print"/>
          <a:srcRect l="8615" r="18163"/>
          <a:stretch>
            <a:fillRect/>
          </a:stretch>
        </p:blipFill>
        <p:spPr bwMode="auto">
          <a:xfrm>
            <a:off x="684213" y="2852738"/>
            <a:ext cx="2501900" cy="256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5" descr="занятие про снег фото 16г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2708275"/>
            <a:ext cx="2514600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6" descr="занятие про снег фото 16г"/>
          <p:cNvPicPr>
            <a:picLocks noChangeAspect="1" noChangeArrowheads="1"/>
          </p:cNvPicPr>
          <p:nvPr/>
        </p:nvPicPr>
        <p:blipFill>
          <a:blip r:embed="rId4" cstate="print"/>
          <a:srcRect l="7784" t="10387" r="14378"/>
          <a:stretch>
            <a:fillRect/>
          </a:stretch>
        </p:blipFill>
        <p:spPr bwMode="auto">
          <a:xfrm>
            <a:off x="6156325" y="3644900"/>
            <a:ext cx="2135188" cy="215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3200" cap="none" smtClean="0">
                <a:ln>
                  <a:noFill/>
                </a:ln>
                <a:solidFill>
                  <a:srgbClr val="04360A"/>
                </a:solidFill>
                <a:effectLst/>
                <a:latin typeface="CyrillicOld"/>
              </a:rPr>
              <a:t>МЕРОПРИЯТИЯ ПО РЕАЛИЗАЦИИ </a:t>
            </a:r>
            <a:br>
              <a:rPr lang="ru-RU" sz="3200" cap="none" smtClean="0">
                <a:ln>
                  <a:noFill/>
                </a:ln>
                <a:solidFill>
                  <a:srgbClr val="04360A"/>
                </a:solidFill>
                <a:effectLst/>
                <a:latin typeface="CyrillicOld"/>
              </a:rPr>
            </a:br>
            <a:r>
              <a:rPr lang="ru-RU" sz="3200" cap="none" smtClean="0">
                <a:ln>
                  <a:noFill/>
                </a:ln>
                <a:solidFill>
                  <a:srgbClr val="04360A"/>
                </a:solidFill>
                <a:effectLst/>
                <a:latin typeface="CyrillicOld"/>
              </a:rPr>
              <a:t>ПРОЕКТА</a:t>
            </a:r>
          </a:p>
        </p:txBody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b="1" u="sng" smtClean="0"/>
              <a:t>Заучивание приметы</a:t>
            </a:r>
            <a:endParaRPr lang="ru-RU" u="sng" smtClean="0"/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b="1" u="sng" smtClean="0"/>
              <a:t>Художественное слово</a:t>
            </a:r>
            <a:r>
              <a:rPr lang="ru-RU" b="1" smtClean="0"/>
              <a:t> </a:t>
            </a:r>
            <a:r>
              <a:rPr lang="ru-RU" smtClean="0"/>
              <a:t>(чтение стихов и произведений)</a:t>
            </a:r>
            <a:br>
              <a:rPr lang="ru-RU" smtClean="0"/>
            </a:br>
            <a:r>
              <a:rPr lang="ru-RU" smtClean="0"/>
              <a:t>«Письмо на снегу» В. Головин.</a:t>
            </a:r>
            <a:br>
              <a:rPr lang="ru-RU" smtClean="0"/>
            </a:br>
            <a:r>
              <a:rPr lang="ru-RU" smtClean="0"/>
              <a:t>«Метель» М. Алимбаев.</a:t>
            </a:r>
            <a:br>
              <a:rPr lang="ru-RU" smtClean="0"/>
            </a:br>
            <a:r>
              <a:rPr lang="ru-RU" smtClean="0"/>
              <a:t>«Белый снег пушистый» И. Суриков.</a:t>
            </a:r>
            <a:br>
              <a:rPr lang="ru-RU" smtClean="0"/>
            </a:br>
            <a:r>
              <a:rPr lang="ru-RU" smtClean="0"/>
              <a:t>«Про снежный колобок» Н.Калининой</a:t>
            </a:r>
            <a:br>
              <a:rPr lang="ru-RU" smtClean="0"/>
            </a:br>
            <a:r>
              <a:rPr lang="ru-RU" smtClean="0"/>
              <a:t>«Здравствуй гостья зима»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mtClean="0"/>
              <a:t>                                               А. Сапылбеков.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3"/>
          <p:cNvSpPr>
            <a:spLocks noGrp="1"/>
          </p:cNvSpPr>
          <p:nvPr>
            <p:ph type="body"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800" u="sng" smtClean="0"/>
              <a:t>Загадки </a:t>
            </a:r>
          </a:p>
          <a:p>
            <a:pPr>
              <a:buFont typeface="Arial" charset="0"/>
              <a:buNone/>
            </a:pPr>
            <a:r>
              <a:rPr lang="ru-RU" sz="2800" u="sng" smtClean="0"/>
              <a:t>Художественное творчество</a:t>
            </a:r>
            <a:r>
              <a:rPr lang="ru-RU" sz="2800" smtClean="0"/>
              <a:t> </a:t>
            </a:r>
          </a:p>
          <a:p>
            <a:pPr>
              <a:buFont typeface="Arial" charset="0"/>
              <a:buNone/>
            </a:pPr>
            <a:r>
              <a:rPr lang="ru-RU" sz="2800" smtClean="0"/>
              <a:t>рисование краскам, лепка из пластилина</a:t>
            </a:r>
            <a:endParaRPr lang="ru-RU" sz="2400" smtClean="0"/>
          </a:p>
        </p:txBody>
      </p:sp>
      <p:pic>
        <p:nvPicPr>
          <p:cNvPr id="27650" name="Picture 4" descr="всё про снежинки17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989138"/>
            <a:ext cx="2160587" cy="162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5" descr="всё про снежинки17г"/>
          <p:cNvPicPr>
            <a:picLocks noChangeAspect="1" noChangeArrowheads="1"/>
          </p:cNvPicPr>
          <p:nvPr/>
        </p:nvPicPr>
        <p:blipFill>
          <a:blip r:embed="rId3" cstate="print"/>
          <a:srcRect l="11559" t="15404" r="27586"/>
          <a:stretch>
            <a:fillRect/>
          </a:stretch>
        </p:blipFill>
        <p:spPr bwMode="auto">
          <a:xfrm>
            <a:off x="2843213" y="1844675"/>
            <a:ext cx="1795462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6" descr="всё про снежинки17г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4300" y="3860800"/>
            <a:ext cx="2306638" cy="173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7" descr="всё про снежинки17г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3789363"/>
            <a:ext cx="151288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8" descr="всё про снежинки17г"/>
          <p:cNvPicPr>
            <a:picLocks noChangeAspect="1" noChangeArrowheads="1"/>
          </p:cNvPicPr>
          <p:nvPr/>
        </p:nvPicPr>
        <p:blipFill>
          <a:blip r:embed="rId6" cstate="print"/>
          <a:srcRect l="7549" r="22479"/>
          <a:stretch>
            <a:fillRect/>
          </a:stretch>
        </p:blipFill>
        <p:spPr bwMode="auto">
          <a:xfrm>
            <a:off x="2195513" y="4149725"/>
            <a:ext cx="1612900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9" descr="всё про снежинки17г"/>
          <p:cNvPicPr>
            <a:picLocks noChangeAspect="1" noChangeArrowheads="1"/>
          </p:cNvPicPr>
          <p:nvPr/>
        </p:nvPicPr>
        <p:blipFill>
          <a:blip r:embed="rId7" cstate="print"/>
          <a:srcRect l="13014" t="9656" r="14200"/>
          <a:stretch>
            <a:fillRect/>
          </a:stretch>
        </p:blipFill>
        <p:spPr bwMode="auto">
          <a:xfrm>
            <a:off x="6588125" y="4365625"/>
            <a:ext cx="2014538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10" descr="всё про снежинки17г"/>
          <p:cNvPicPr>
            <a:picLocks noChangeAspect="1" noChangeArrowheads="1"/>
          </p:cNvPicPr>
          <p:nvPr/>
        </p:nvPicPr>
        <p:blipFill>
          <a:blip r:embed="rId8" cstate="print"/>
          <a:srcRect l="13907"/>
          <a:stretch>
            <a:fillRect/>
          </a:stretch>
        </p:blipFill>
        <p:spPr bwMode="auto">
          <a:xfrm>
            <a:off x="4643438" y="2205038"/>
            <a:ext cx="1584325" cy="137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11" descr="всё про снежинки17г"/>
          <p:cNvPicPr>
            <a:picLocks noChangeAspect="1" noChangeArrowheads="1"/>
          </p:cNvPicPr>
          <p:nvPr/>
        </p:nvPicPr>
        <p:blipFill>
          <a:blip r:embed="rId9" cstate="print"/>
          <a:srcRect l="10112" t="10846" r="10303"/>
          <a:stretch>
            <a:fillRect/>
          </a:stretch>
        </p:blipFill>
        <p:spPr bwMode="auto">
          <a:xfrm>
            <a:off x="6372225" y="2349500"/>
            <a:ext cx="205105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ru-RU" sz="4000" cap="none" smtClean="0">
                <a:ln>
                  <a:noFill/>
                </a:ln>
                <a:effectLst/>
                <a:latin typeface="CyrillicOld"/>
              </a:rPr>
              <a:t/>
            </a:r>
            <a:br>
              <a:rPr lang="ru-RU" sz="4000" cap="none" smtClean="0">
                <a:ln>
                  <a:noFill/>
                </a:ln>
                <a:effectLst/>
                <a:latin typeface="CyrillicOld"/>
              </a:rPr>
            </a:br>
            <a:r>
              <a:rPr lang="ru-RU" sz="4000" cap="none" smtClean="0">
                <a:ln>
                  <a:noFill/>
                </a:ln>
                <a:effectLst/>
                <a:latin typeface="CyrillicOld"/>
              </a:rPr>
              <a:t/>
            </a:r>
            <a:br>
              <a:rPr lang="ru-RU" sz="4000" cap="none" smtClean="0">
                <a:ln>
                  <a:noFill/>
                </a:ln>
                <a:effectLst/>
                <a:latin typeface="CyrillicOld"/>
              </a:rPr>
            </a:br>
            <a:r>
              <a:rPr lang="ru-RU" sz="3600" cap="none" smtClean="0">
                <a:ln>
                  <a:noFill/>
                </a:ln>
                <a:effectLst/>
                <a:latin typeface="Times New Roman" pitchFamily="18" charset="0"/>
              </a:rPr>
              <a:t>Использование </a:t>
            </a:r>
            <a:br>
              <a:rPr lang="ru-RU" sz="3600" cap="none" smtClean="0">
                <a:ln>
                  <a:noFill/>
                </a:ln>
                <a:effectLst/>
                <a:latin typeface="Times New Roman" pitchFamily="18" charset="0"/>
              </a:rPr>
            </a:br>
            <a:r>
              <a:rPr lang="ru-RU" sz="3600" cap="none" smtClean="0">
                <a:ln>
                  <a:noFill/>
                </a:ln>
                <a:effectLst/>
                <a:latin typeface="Times New Roman" pitchFamily="18" charset="0"/>
              </a:rPr>
              <a:t>здоровьесберегающих технологий</a:t>
            </a:r>
          </a:p>
        </p:txBody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>
          <a:xfrm>
            <a:off x="395288" y="2349500"/>
            <a:ext cx="8229600" cy="3805238"/>
          </a:xfrm>
        </p:spPr>
        <p:txBody>
          <a:bodyPr/>
          <a:lstStyle/>
          <a:p>
            <a:pPr>
              <a:buFont typeface="Arial" charset="0"/>
              <a:buNone/>
            </a:pPr>
            <a:endParaRPr lang="ru-RU" smtClean="0"/>
          </a:p>
          <a:p>
            <a:pPr>
              <a:buFont typeface="Arial" charset="0"/>
              <a:buNone/>
            </a:pPr>
            <a:r>
              <a:rPr lang="ru-RU" smtClean="0"/>
              <a:t>  1. Физкультминутки</a:t>
            </a:r>
          </a:p>
          <a:p>
            <a:pPr>
              <a:buFont typeface="Arial" charset="0"/>
              <a:buNone/>
            </a:pPr>
            <a:r>
              <a:rPr lang="ru-RU" smtClean="0"/>
              <a:t>  2. Подвижные игры</a:t>
            </a:r>
          </a:p>
          <a:p>
            <a:pPr>
              <a:buFont typeface="Arial" charset="0"/>
              <a:buNone/>
            </a:pPr>
            <a:r>
              <a:rPr lang="ru-RU" smtClean="0"/>
              <a:t>  3.Иммитация движений</a:t>
            </a:r>
          </a:p>
          <a:p>
            <a:pPr>
              <a:buFont typeface="Arial" charset="0"/>
              <a:buNone/>
            </a:pPr>
            <a:r>
              <a:rPr lang="ru-RU" smtClean="0"/>
              <a:t>  4. Пальчиковая гимнастика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2800" cap="none" smtClean="0">
                <a:ln>
                  <a:noFill/>
                </a:ln>
                <a:solidFill>
                  <a:srgbClr val="04360A"/>
                </a:solidFill>
                <a:effectLst/>
                <a:latin typeface="Times New Roman" pitchFamily="18" charset="0"/>
              </a:rPr>
              <a:t>ТВОРЧЕСКАЯ МАСТЕРСКАЯ «МОЯ СНЕЖИНКА НЕ РАСТАЕТ»</a:t>
            </a:r>
          </a:p>
        </p:txBody>
      </p:sp>
      <p:sp>
        <p:nvSpPr>
          <p:cNvPr id="2969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                                                                                                     </a:t>
            </a:r>
          </a:p>
        </p:txBody>
      </p:sp>
      <p:pic>
        <p:nvPicPr>
          <p:cNvPr id="29699" name="Picture 4" descr="новый коллаж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700213"/>
            <a:ext cx="24479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5" descr="новый коллаж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25" y="1628775"/>
            <a:ext cx="2252663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6" descr="IMG_345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375" y="1628775"/>
            <a:ext cx="1995488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8" descr="IMG_356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4292600"/>
            <a:ext cx="2663825" cy="17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9" descr="IMG_3551"/>
          <p:cNvPicPr>
            <a:picLocks noChangeAspect="1" noChangeArrowheads="1"/>
          </p:cNvPicPr>
          <p:nvPr/>
        </p:nvPicPr>
        <p:blipFill>
          <a:blip r:embed="rId6" cstate="print"/>
          <a:srcRect t="13948" r="17371" b="11641"/>
          <a:stretch>
            <a:fillRect/>
          </a:stretch>
        </p:blipFill>
        <p:spPr bwMode="auto">
          <a:xfrm>
            <a:off x="6372225" y="4076700"/>
            <a:ext cx="1546225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10" descr="IMG_3522"/>
          <p:cNvPicPr>
            <a:picLocks noChangeAspect="1" noChangeArrowheads="1"/>
          </p:cNvPicPr>
          <p:nvPr/>
        </p:nvPicPr>
        <p:blipFill>
          <a:blip r:embed="rId7" cstate="print"/>
          <a:srcRect l="4761" t="26208" r="6335" b="14233"/>
          <a:stretch>
            <a:fillRect/>
          </a:stretch>
        </p:blipFill>
        <p:spPr bwMode="auto">
          <a:xfrm>
            <a:off x="3203575" y="2997200"/>
            <a:ext cx="2952750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Picture 11" descr="IMG_3491"/>
          <p:cNvPicPr>
            <a:picLocks noChangeAspect="1" noChangeArrowheads="1"/>
          </p:cNvPicPr>
          <p:nvPr/>
        </p:nvPicPr>
        <p:blipFill>
          <a:blip r:embed="rId8" cstate="print"/>
          <a:srcRect l="12500" t="6203" r="14568" b="6203"/>
          <a:stretch>
            <a:fillRect/>
          </a:stretch>
        </p:blipFill>
        <p:spPr bwMode="auto">
          <a:xfrm>
            <a:off x="3851275" y="4508500"/>
            <a:ext cx="2087563" cy="167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3200" cap="none" smtClean="0">
                <a:ln>
                  <a:noFill/>
                </a:ln>
                <a:effectLst/>
                <a:latin typeface="Times New Roman" pitchFamily="18" charset="0"/>
              </a:rPr>
              <a:t> </a:t>
            </a:r>
            <a:r>
              <a:rPr lang="ru-RU" sz="3600" cap="none" smtClean="0">
                <a:ln>
                  <a:noFill/>
                </a:ln>
                <a:effectLst/>
                <a:latin typeface="Times New Roman" pitchFamily="18" charset="0"/>
              </a:rPr>
              <a:t>РЕЗУЛЬТАТЫ ПРОЕКТА</a:t>
            </a:r>
          </a:p>
        </p:txBody>
      </p:sp>
      <p:sp>
        <p:nvSpPr>
          <p:cNvPr id="3072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z="2400" smtClean="0">
                <a:latin typeface="Times New Roman" pitchFamily="18" charset="0"/>
              </a:rPr>
              <a:t>  В ходе исследовательской деятельности дети получили:</a:t>
            </a:r>
          </a:p>
          <a:p>
            <a:r>
              <a:rPr lang="ru-RU" sz="2400" smtClean="0">
                <a:latin typeface="Times New Roman" pitchFamily="18" charset="0"/>
              </a:rPr>
              <a:t>Знания о свойствах снега</a:t>
            </a:r>
          </a:p>
          <a:p>
            <a:r>
              <a:rPr lang="ru-RU" sz="2400" smtClean="0">
                <a:latin typeface="Times New Roman" pitchFamily="18" charset="0"/>
              </a:rPr>
              <a:t>Научились проводить опыты, делать выводы</a:t>
            </a:r>
          </a:p>
          <a:p>
            <a:r>
              <a:rPr lang="ru-RU" sz="2400" smtClean="0">
                <a:latin typeface="Times New Roman" pitchFamily="18" charset="0"/>
              </a:rPr>
              <a:t> Дети обогатили словарь новыми словами </a:t>
            </a:r>
          </a:p>
          <a:p>
            <a:r>
              <a:rPr lang="ru-RU" sz="2400" smtClean="0">
                <a:latin typeface="Times New Roman" pitchFamily="18" charset="0"/>
              </a:rPr>
              <a:t>Появился интерес узнавать новое о предметах </a:t>
            </a:r>
          </a:p>
          <a:p>
            <a:r>
              <a:rPr lang="ru-RU" sz="2400" smtClean="0">
                <a:latin typeface="Times New Roman" pitchFamily="18" charset="0"/>
              </a:rPr>
              <a:t>Установились партнерские взаимоотношения между детьми и родителями, благодаря совместной деятельности в ходе реализации проекта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3600" cap="none" smtClean="0">
                <a:ln>
                  <a:noFill/>
                </a:ln>
                <a:effectLst/>
                <a:latin typeface="Times New Roman" pitchFamily="18" charset="0"/>
              </a:rPr>
              <a:t>ПРОДУКТ ПРОЕКТА</a:t>
            </a:r>
          </a:p>
        </p:txBody>
      </p:sp>
      <p:sp>
        <p:nvSpPr>
          <p:cNvPr id="3174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600" smtClean="0"/>
              <a:t>Изготовление снежинок из подручного материала- творческая мастерская педагог дети и их родители на тему «Моя снежинка не растает»</a:t>
            </a:r>
          </a:p>
          <a:p>
            <a:r>
              <a:rPr lang="ru-RU" sz="3600" smtClean="0"/>
              <a:t>Создание брошюры «Моя снежинка не растает»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3600" cap="none" smtClean="0">
                <a:ln>
                  <a:noFill/>
                </a:ln>
                <a:effectLst/>
                <a:latin typeface="Times New Roman" pitchFamily="18" charset="0"/>
              </a:rPr>
              <a:t>Вручение грамот и альбомов</a:t>
            </a:r>
          </a:p>
        </p:txBody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36868" name="Picture 4" descr="IMG_36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557338"/>
            <a:ext cx="7419975" cy="49450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3600" cap="none" smtClean="0">
                <a:ln>
                  <a:noFill/>
                </a:ln>
                <a:effectLst/>
                <a:latin typeface="Times New Roman" pitchFamily="18" charset="0"/>
              </a:rPr>
              <a:t>Участие детей в интернет конкурсе</a:t>
            </a:r>
            <a:r>
              <a:rPr lang="ru-RU" cap="none" smtClean="0">
                <a:ln>
                  <a:noFill/>
                </a:ln>
                <a:effectLst/>
                <a:latin typeface="CyrillicOld"/>
              </a:rPr>
              <a:t> </a:t>
            </a:r>
          </a:p>
        </p:txBody>
      </p:sp>
      <p:sp>
        <p:nvSpPr>
          <p:cNvPr id="3277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ru-RU" smtClean="0"/>
          </a:p>
        </p:txBody>
      </p:sp>
      <p:pic>
        <p:nvPicPr>
          <p:cNvPr id="32772" name="Picture 4" descr="ДИПЛОМ 1 место(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488" y="1557338"/>
            <a:ext cx="1781175" cy="2676525"/>
          </a:xfrm>
          <a:prstGeom prst="rect">
            <a:avLst/>
          </a:prstGeom>
          <a:noFill/>
        </p:spPr>
      </p:pic>
      <p:pic>
        <p:nvPicPr>
          <p:cNvPr id="32773" name="Picture 5" descr="ДИПЛОМ 1 место(2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2349500"/>
            <a:ext cx="2020887" cy="2913063"/>
          </a:xfrm>
          <a:prstGeom prst="rect">
            <a:avLst/>
          </a:prstGeom>
          <a:noFill/>
        </p:spPr>
      </p:pic>
      <p:pic>
        <p:nvPicPr>
          <p:cNvPr id="32774" name="Picture 6" descr="ДИПЛОМ 1 мест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1700213"/>
            <a:ext cx="2062162" cy="3095625"/>
          </a:xfrm>
          <a:prstGeom prst="rect">
            <a:avLst/>
          </a:prstGeom>
          <a:noFill/>
        </p:spPr>
      </p:pic>
      <p:pic>
        <p:nvPicPr>
          <p:cNvPr id="32775" name="Picture 7" descr="ДИПЛОМ 2 мест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825" y="3284538"/>
            <a:ext cx="1892300" cy="28400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sz="2800" cap="none" smtClean="0">
                <a:ln>
                  <a:noFill/>
                </a:ln>
                <a:effectLst/>
                <a:latin typeface="Times New Roman" pitchFamily="18" charset="0"/>
              </a:rPr>
              <a:t>Публикация статьи в газете «Сясьский рабочий»</a:t>
            </a:r>
          </a:p>
        </p:txBody>
      </p:sp>
      <p:sp>
        <p:nvSpPr>
          <p:cNvPr id="3379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379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196975"/>
            <a:ext cx="7199313" cy="515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ru-RU" cap="none" smtClean="0">
                <a:ln>
                  <a:noFill/>
                </a:ln>
                <a:effectLst/>
                <a:latin typeface="CyrillicOld"/>
              </a:rPr>
              <a:t>ЛИТЕРАТУРА</a:t>
            </a:r>
          </a:p>
        </p:txBody>
      </p:sp>
      <p:sp>
        <p:nvSpPr>
          <p:cNvPr id="3481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400" smtClean="0">
                <a:latin typeface="Times New Roman" pitchFamily="18" charset="0"/>
              </a:rPr>
              <a:t>    1.Губанова Н. Ф. Развитие игровой деятельности. Система работы в подготовительной группы группе детского сада. - М. : Мозаика-Синтез, 2008-2010.</a:t>
            </a:r>
            <a:br>
              <a:rPr lang="ru-RU" sz="2400" smtClean="0">
                <a:latin typeface="Times New Roman" pitchFamily="18" charset="0"/>
              </a:rPr>
            </a:br>
            <a:r>
              <a:rPr lang="ru-RU" sz="2400" smtClean="0">
                <a:latin typeface="Times New Roman" pitchFamily="18" charset="0"/>
              </a:rPr>
              <a:t>2.. Куцакова Л. В. Творим и мастерим. Ручной труд в детском саду и дома. -М. : Мозаика-Синтез, 2007-2010.</a:t>
            </a:r>
            <a:br>
              <a:rPr lang="ru-RU" sz="2400" smtClean="0">
                <a:latin typeface="Times New Roman" pitchFamily="18" charset="0"/>
              </a:rPr>
            </a:br>
            <a:r>
              <a:rPr lang="ru-RU" sz="2400" smtClean="0">
                <a:latin typeface="Times New Roman" pitchFamily="18" charset="0"/>
              </a:rPr>
              <a:t>3.. Пензулаева Л. И. Оздоровительная гимнастика для детей 3-7 лет. - М. : Мозаика-Синтез, 2009-2010.</a:t>
            </a:r>
            <a:br>
              <a:rPr lang="ru-RU" sz="2400" smtClean="0">
                <a:latin typeface="Times New Roman" pitchFamily="18" charset="0"/>
              </a:rPr>
            </a:br>
            <a:r>
              <a:rPr lang="ru-RU" sz="2400" smtClean="0">
                <a:latin typeface="Times New Roman" pitchFamily="18" charset="0"/>
              </a:rPr>
              <a:t>4. Пензулаева Л. И. Физкультурные занятия в детском саду. Подготовительная группа. -М.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2400" smtClean="0">
                <a:latin typeface="Times New Roman" pitchFamily="18" charset="0"/>
              </a:rPr>
              <a:t>     Мозаика-Синтез, 2009-2010.</a:t>
            </a:r>
            <a:br>
              <a:rPr lang="ru-RU" sz="2400" smtClean="0">
                <a:latin typeface="Times New Roman" pitchFamily="18" charset="0"/>
              </a:rPr>
            </a:br>
            <a:r>
              <a:rPr lang="ru-RU" sz="2400" smtClean="0">
                <a:latin typeface="Times New Roman" pitchFamily="18" charset="0"/>
              </a:rPr>
              <a:t>2010.</a:t>
            </a:r>
            <a:br>
              <a:rPr lang="ru-RU" sz="2400" smtClean="0">
                <a:latin typeface="Times New Roman" pitchFamily="18" charset="0"/>
              </a:rPr>
            </a:br>
            <a:r>
              <a:rPr lang="ru-RU" sz="2400" smtClean="0">
                <a:latin typeface="Times New Roman" pitchFamily="18" charset="0"/>
              </a:rPr>
              <a:t>5. Куцакова Л. В. Творим и мастерим. Ручной труд в детском саду и дома. -М. : Мозаика-Синтез, 2007-2010.</a:t>
            </a:r>
            <a:r>
              <a:rPr lang="ru-RU" sz="2400" smtClean="0"/>
              <a:t>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Интернет-ресурсы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5842" name="Прямоугольник 2"/>
          <p:cNvSpPr>
            <a:spLocks noChangeArrowheads="1"/>
          </p:cNvSpPr>
          <p:nvPr/>
        </p:nvSpPr>
        <p:spPr bwMode="auto">
          <a:xfrm>
            <a:off x="1187450" y="2205038"/>
            <a:ext cx="67691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Constantia" pitchFamily="18" charset="0"/>
                <a:hlinkClick r:id="rId2"/>
              </a:rPr>
              <a:t>http://img-fotki.yandex.ru/get/5313/102699435.475/0_75f06_20b74679_XL.jpg</a:t>
            </a:r>
            <a:r>
              <a:rPr lang="ru-RU" sz="2400">
                <a:latin typeface="Constantia" pitchFamily="18" charset="0"/>
              </a:rPr>
              <a:t> фон</a:t>
            </a:r>
          </a:p>
          <a:p>
            <a:r>
              <a:rPr lang="en-US" sz="2400">
                <a:latin typeface="Constantia" pitchFamily="18" charset="0"/>
                <a:hlinkClick r:id="rId3"/>
              </a:rPr>
              <a:t>http://fotki.yandex.ru/next/users/natalia-nz1/album/293313/view/632459</a:t>
            </a:r>
            <a:r>
              <a:rPr lang="ru-RU" sz="2400">
                <a:latin typeface="Constantia" pitchFamily="18" charset="0"/>
              </a:rPr>
              <a:t> рамка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3">
      <a:majorFont>
        <a:latin typeface="Georgia"/>
        <a:ea typeface=""/>
        <a:cs typeface=""/>
      </a:majorFont>
      <a:minorFont>
        <a:latin typeface="Constanti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646</Words>
  <Application>Microsoft Office PowerPoint</Application>
  <PresentationFormat>Экран (4:3)</PresentationFormat>
  <Paragraphs>99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Слайд 1</vt:lpstr>
      <vt:lpstr>Слайд 2</vt:lpstr>
      <vt:lpstr>О проекте</vt:lpstr>
      <vt:lpstr>Слайд 4</vt:lpstr>
      <vt:lpstr>Слайд 5</vt:lpstr>
      <vt:lpstr>Слайд 6</vt:lpstr>
      <vt:lpstr>Этапы реализации проекта: </vt:lpstr>
      <vt:lpstr>Основной этап </vt:lpstr>
      <vt:lpstr>   Заключительный </vt:lpstr>
      <vt:lpstr>Изучение литературы</vt:lpstr>
      <vt:lpstr>Экспериментальная деятельность </vt:lpstr>
      <vt:lpstr>Слайд 12</vt:lpstr>
      <vt:lpstr>Слайд 13</vt:lpstr>
      <vt:lpstr>МЕРОПРИЯТИЯ ПО РЕАЛИЗАЦИИ  ПРОЕКТА</vt:lpstr>
      <vt:lpstr>Слайд 15</vt:lpstr>
      <vt:lpstr>  Использование  здоровьесберегающих технологий</vt:lpstr>
      <vt:lpstr>ТВОРЧЕСКАЯ МАСТЕРСКАЯ «МОЯ СНЕЖИНКА НЕ РАСТАЕТ»</vt:lpstr>
      <vt:lpstr> РЕЗУЛЬТАТЫ ПРОЕКТА</vt:lpstr>
      <vt:lpstr>ПРОДУКТ ПРОЕКТА</vt:lpstr>
      <vt:lpstr>Вручение грамот и альбомов</vt:lpstr>
      <vt:lpstr>Участие детей в интернет конкурсе </vt:lpstr>
      <vt:lpstr>Публикация статьи в газете «Сясьский рабочий»</vt:lpstr>
      <vt:lpstr>ЛИТЕРАТУРА</vt:lpstr>
      <vt:lpstr>Интернет-ресурсы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Sveta</dc:creator>
  <cp:lastModifiedBy>DDUT</cp:lastModifiedBy>
  <cp:revision>12</cp:revision>
  <dcterms:created xsi:type="dcterms:W3CDTF">2014-12-07T11:02:48Z</dcterms:created>
  <dcterms:modified xsi:type="dcterms:W3CDTF">2023-01-25T12:38:15Z</dcterms:modified>
</cp:coreProperties>
</file>