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72" r:id="rId3"/>
    <p:sldId id="257" r:id="rId4"/>
    <p:sldId id="261" r:id="rId5"/>
    <p:sldId id="263" r:id="rId6"/>
    <p:sldId id="269" r:id="rId7"/>
    <p:sldId id="264" r:id="rId8"/>
    <p:sldId id="265" r:id="rId9"/>
    <p:sldId id="267" r:id="rId10"/>
    <p:sldId id="266" r:id="rId11"/>
    <p:sldId id="270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17" autoAdjust="0"/>
  </p:normalViewPr>
  <p:slideViewPr>
    <p:cSldViewPr>
      <p:cViewPr varScale="1">
        <p:scale>
          <a:sx n="84" d="100"/>
          <a:sy n="84" d="100"/>
        </p:scale>
        <p:origin x="117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850B888-50B0-4736-97EA-B497C2870B05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95E5025-18FB-4FB2-8572-CF4A0149B77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20160411%20104608.m4a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1285860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03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Познавательно-творческий проект</a:t>
            </a:r>
          </a:p>
          <a:p>
            <a:pPr marL="0" marR="0" lvl="0" indent="3603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3603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Воспитанников с ОВЗ старшей группы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603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«Космос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становится ближе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114298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dirty="0" smtClean="0">
                <a:solidFill>
                  <a:srgbClr val="7030A0"/>
                </a:solidFill>
              </a:rPr>
              <a:t>МБДОУ «Детский сад №17»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0" y="6143644"/>
            <a:ext cx="9144000" cy="7143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Дзержинск  2024г</a:t>
            </a:r>
            <a:endParaRPr kumimoji="0" lang="ru-RU" sz="32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http://nvk9-sumy.ukrosvita.org/wp-content/uploads/2015/04/kosm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18009"/>
            <a:ext cx="2857500" cy="2857500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knu.znate.ru/pars_docs/refs/437/436125/436125_html_6b122f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018009"/>
            <a:ext cx="2808312" cy="2857501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61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23" y="209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2042" y="2488164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313420" y="260648"/>
            <a:ext cx="28427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лок-схема: типовой процесс 6"/>
          <p:cNvSpPr/>
          <p:nvPr/>
        </p:nvSpPr>
        <p:spPr>
          <a:xfrm rot="10800000" flipV="1">
            <a:off x="5167962" y="738665"/>
            <a:ext cx="3531242" cy="2987752"/>
          </a:xfrm>
          <a:prstGeom prst="flowChartPredefined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Противоречия</a:t>
            </a:r>
          </a:p>
          <a:p>
            <a:pPr algn="ctr"/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Блок-схема: типовой процесс 12"/>
          <p:cNvSpPr/>
          <p:nvPr/>
        </p:nvSpPr>
        <p:spPr>
          <a:xfrm rot="10800000" flipV="1">
            <a:off x="343850" y="814411"/>
            <a:ext cx="3456384" cy="2912006"/>
          </a:xfrm>
          <a:prstGeom prst="flowChartPredefined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Недостаточность познавательной активности воспитанников с ОВЗ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Блок-схема: типовой процесс 13"/>
          <p:cNvSpPr/>
          <p:nvPr/>
        </p:nvSpPr>
        <p:spPr>
          <a:xfrm>
            <a:off x="2919773" y="3816252"/>
            <a:ext cx="3816424" cy="1609729"/>
          </a:xfrm>
          <a:prstGeom prst="flowChartPredefined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ичная потребность педагога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238221"/>
              </p:ext>
            </p:extLst>
          </p:nvPr>
        </p:nvGraphicFramePr>
        <p:xfrm>
          <a:off x="5363933" y="1766914"/>
          <a:ext cx="3436218" cy="1728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002">
                  <a:extLst>
                    <a:ext uri="{9D8B030D-6E8A-4147-A177-3AD203B41FA5}">
                      <a16:colId xmlns="" xmlns:a16="http://schemas.microsoft.com/office/drawing/2014/main" val="2450212795"/>
                    </a:ext>
                  </a:extLst>
                </a:gridCol>
                <a:gridCol w="1944216">
                  <a:extLst>
                    <a:ext uri="{9D8B030D-6E8A-4147-A177-3AD203B41FA5}">
                      <a16:colId xmlns="" xmlns:a16="http://schemas.microsoft.com/office/drawing/2014/main" val="2322057746"/>
                    </a:ext>
                  </a:extLst>
                </a:gridCol>
              </a:tblGrid>
              <a:tr h="1728282">
                <a:tc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Требования ФГОС 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Узость, недостаточность</a:t>
                      </a:r>
                      <a:r>
                        <a:rPr lang="ru-RU" b="1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программных задач</a:t>
                      </a:r>
                      <a:endParaRPr lang="ru-RU" b="1" dirty="0" smtClean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37073764"/>
                  </a:ext>
                </a:extLst>
              </a:tr>
            </a:tbl>
          </a:graphicData>
        </a:graphic>
      </p:graphicFrame>
      <p:sp>
        <p:nvSpPr>
          <p:cNvPr id="9" name="Двойная стрелка влево/вправо 8"/>
          <p:cNvSpPr/>
          <p:nvPr/>
        </p:nvSpPr>
        <p:spPr>
          <a:xfrm>
            <a:off x="6447590" y="2417799"/>
            <a:ext cx="485993" cy="14072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86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11" y="-1"/>
            <a:ext cx="9144000" cy="746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323512" cy="114298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7030A0"/>
                </a:solidFill>
              </a:rPr>
              <a:t>ПАСПОРТ ПРОЕКТА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7" name="Блок-схема: типовой процесс 6"/>
          <p:cNvSpPr/>
          <p:nvPr/>
        </p:nvSpPr>
        <p:spPr>
          <a:xfrm>
            <a:off x="179512" y="1268760"/>
            <a:ext cx="3888432" cy="1368152"/>
          </a:xfrm>
          <a:prstGeom prst="flowChartPredefined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проекта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воспитанники старшей группы родители воспитанников, учитель-дефектолог 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Орлова С.Ю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12" name="Блок-схема: типовой процесс 11"/>
          <p:cNvSpPr/>
          <p:nvPr/>
        </p:nvSpPr>
        <p:spPr>
          <a:xfrm>
            <a:off x="5004048" y="1268760"/>
            <a:ext cx="4032448" cy="1368152"/>
          </a:xfrm>
          <a:prstGeom prst="flowChartPredefined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проекта-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краткосрочный- 04.04.16.-08.04.16, познавательно-творческий, подгрупповой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03648" y="764704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«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 становится ближе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Пятно 2 16"/>
          <p:cNvSpPr/>
          <p:nvPr/>
        </p:nvSpPr>
        <p:spPr>
          <a:xfrm>
            <a:off x="15211" y="2852936"/>
            <a:ext cx="9144000" cy="4392488"/>
          </a:xfrm>
          <a:prstGeom prst="irregularSeal2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 начальных, научно достоверных знаний воспитанников о Космосе;</a:t>
            </a:r>
          </a:p>
          <a:p>
            <a:pPr algn="ctr"/>
            <a:r>
              <a:rPr lang="ru-RU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-активизации   познавательной активности воспитанников с ОВЗ;</a:t>
            </a:r>
          </a:p>
          <a:p>
            <a:pPr algn="ctr"/>
            <a:r>
              <a:rPr lang="ru-RU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-развитию творческого воображения; связной </a:t>
            </a:r>
            <a:r>
              <a:rPr 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</a:t>
            </a:r>
          </a:p>
          <a:p>
            <a:r>
              <a:rPr lang="ru-RU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ривлечь </a:t>
            </a:r>
            <a:r>
              <a:rPr lang="ru-RU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воспитанников к образовательному процессу в ДОУ, как равноправных его участников</a:t>
            </a:r>
          </a:p>
          <a:p>
            <a:endParaRPr lang="ru-RU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Блок-схема: документ 13"/>
          <p:cNvSpPr/>
          <p:nvPr/>
        </p:nvSpPr>
        <p:spPr>
          <a:xfrm>
            <a:off x="2555776" y="2636912"/>
            <a:ext cx="4248472" cy="1296144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-создание условий для формирования целостных, научно достоверных знаний воспитанников о Космосе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ятно 2 20"/>
          <p:cNvSpPr/>
          <p:nvPr/>
        </p:nvSpPr>
        <p:spPr>
          <a:xfrm>
            <a:off x="-709" y="3429000"/>
            <a:ext cx="2124437" cy="1368152"/>
          </a:xfrm>
          <a:prstGeom prst="irregularSeal2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82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114298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588108"/>
              </p:ext>
            </p:extLst>
          </p:nvPr>
        </p:nvGraphicFramePr>
        <p:xfrm>
          <a:off x="539552" y="1340767"/>
          <a:ext cx="7920880" cy="406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285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4718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Диагностический</a:t>
                      </a:r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Первичное</a:t>
                      </a:r>
                      <a:r>
                        <a:rPr lang="ru-RU" b="0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</a:t>
                      </a:r>
                      <a:r>
                        <a:rPr lang="ru-RU" b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нкетирование</a:t>
                      </a:r>
                      <a:r>
                        <a:rPr lang="ru-RU" b="0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воспитанников</a:t>
                      </a:r>
                      <a:endParaRPr lang="ru-RU" b="0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277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Подготовительный</a:t>
                      </a:r>
                      <a:endParaRPr lang="ru-RU" sz="1800" kern="1200" dirty="0" smtClean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 информации, наглядного материала, создание презентации</a:t>
                      </a:r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4942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Практический</a:t>
                      </a:r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Организации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различных форм НОД</a:t>
                      </a:r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320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Заключительный</a:t>
                      </a:r>
                      <a:endParaRPr lang="ru-RU" sz="1800" kern="1200" dirty="0" smtClean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рисунков в совместной с родителями деятельности</a:t>
                      </a:r>
                    </a:p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Составление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самостоятельных творческих рассказов по рисункам</a:t>
                      </a:r>
                    </a:p>
                    <a:p>
                      <a:r>
                        <a:rPr lang="ru-RU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Итоговое анкетирование воспитанников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4956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Рефлексия</a:t>
                      </a:r>
                      <a:endParaRPr lang="ru-RU" b="1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Итоговая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беседа и выбор </a:t>
                      </a:r>
                      <a:r>
                        <a:rPr lang="ru-RU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карточек символов</a:t>
                      </a:r>
                      <a:endParaRPr lang="ru-RU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339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40" y="24861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Блок-схема: документ 4"/>
          <p:cNvSpPr/>
          <p:nvPr/>
        </p:nvSpPr>
        <p:spPr>
          <a:xfrm>
            <a:off x="107504" y="557972"/>
            <a:ext cx="3240360" cy="1502876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Проблемное поле-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целостных научно достоверных знаний и представлений о Космосе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296230"/>
              </p:ext>
            </p:extLst>
          </p:nvPr>
        </p:nvGraphicFramePr>
        <p:xfrm>
          <a:off x="3396159" y="1756739"/>
          <a:ext cx="5725501" cy="4401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999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255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942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Примерные ответы детей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65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такое «Космос»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-наша планета Земля (самый частый ответ-3 человека)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-небо, солнце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294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на планете Земля есть жизнь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ответы с помощью наводящих вопросов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-есть воздух ( самый распространенный ответ)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53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есть вода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 роль Солнца не сказал никто 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2770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происходит смена дня и ночи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Потому что: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небо становится темным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солнышко уходит спать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луна появляется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165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такое звезды?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такие блестящие точки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-огоньки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53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они такие маленькие?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-потому что очень далеко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165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все предметы падают вниз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Чаще задумывались, пожимали плечами.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Некоторые </a:t>
                      </a:r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предполагали,</a:t>
                      </a:r>
                      <a:r>
                        <a:rPr lang="ru-RU" sz="12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</a:t>
                      </a:r>
                      <a:r>
                        <a:rPr lang="ru-RU" sz="12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 зависит от веса-«потому что тяжелые»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188640"/>
            <a:ext cx="2679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Диагностический 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0100124" flipH="1" flipV="1">
            <a:off x="4151477" y="525372"/>
            <a:ext cx="35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МЫ ЗНАЕМ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4" descr="http://respublikarso.org/uploads/posts/2013-01/1359191387_1-snizu-podrez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://fbciranians.org/imagelib/56bdfcc5b7912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-12257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45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406" y="-1308664"/>
            <a:ext cx="9144000" cy="8166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 rot="962235">
            <a:off x="4204047" y="3367805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AutoShape 4" descr="http://respublikarso.org/uploads/posts/2013-01/1359191387_1-snizu-podrez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004048" y="332655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хотим узнать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3223559"/>
            <a:ext cx="5255734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«Космос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»?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0937453">
            <a:off x="899592" y="1700808"/>
            <a:ext cx="6927831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на планете Земля есть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жизнь?</a:t>
            </a:r>
            <a:endParaRPr lang="ru-RU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103808">
            <a:off x="5273930" y="3097984"/>
            <a:ext cx="2516624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происходит смена дня и 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ночи?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9847532" flipV="1">
            <a:off x="623049" y="3934252"/>
            <a:ext cx="2691041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звезды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Почему они такие маленькие?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9921673">
            <a:off x="409312" y="310594"/>
            <a:ext cx="7006874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все предметы падают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вниз ?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21187811">
            <a:off x="412045" y="481923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первым полетел в Космос?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910277">
            <a:off x="4710287" y="4487252"/>
            <a:ext cx="3594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звали космонавта, который совершил первый полет в Космос? 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1524130">
            <a:off x="6468915" y="2083784"/>
            <a:ext cx="2431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больше-Земля или Солнце?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www.chitalnya.ru/upload2/608/86ec78516937ab2337f98e4984cdd9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499" y="2492801"/>
            <a:ext cx="2079729" cy="166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32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40" y="-18047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Блок-схема: документ 4"/>
          <p:cNvSpPr/>
          <p:nvPr/>
        </p:nvSpPr>
        <p:spPr>
          <a:xfrm>
            <a:off x="107504" y="557972"/>
            <a:ext cx="3240360" cy="1070828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предметно-развивающей среды</a:t>
            </a:r>
            <a:endParaRPr lang="ru-RU" sz="1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8640"/>
            <a:ext cx="2679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одготовительный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3" r="8582" b="3862"/>
          <a:stretch/>
        </p:blipFill>
        <p:spPr bwMode="auto">
          <a:xfrm rot="5400000">
            <a:off x="5033727" y="625511"/>
            <a:ext cx="3789552" cy="296701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www.bumaga-tambov.ru/assets/galleries/16/original/globus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t="-18132" r="12397" b="-909"/>
          <a:stretch/>
        </p:blipFill>
        <p:spPr bwMode="auto">
          <a:xfrm>
            <a:off x="2736197" y="987084"/>
            <a:ext cx="2484000" cy="299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cdn.gollos.com/1689/Prod/188251/Logo/8679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02" y="1889732"/>
            <a:ext cx="1783080" cy="1188720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4463" y="3570144"/>
            <a:ext cx="2487168" cy="1865376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http://media.balls.ie/uploads/2015/05/29153029/Colorful_Super_bal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293" y="4089532"/>
            <a:ext cx="2668778" cy="179044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1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156" y="3414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Блок-схема: документ 4"/>
          <p:cNvSpPr/>
          <p:nvPr/>
        </p:nvSpPr>
        <p:spPr>
          <a:xfrm>
            <a:off x="107504" y="537237"/>
            <a:ext cx="3672408" cy="2454589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подгрупповой и индивидуальной форм  НОД,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 деятельность</a:t>
            </a:r>
          </a:p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-Выполнение творческого задания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А как могла бы выглядеть 10(9)планета?»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8640"/>
            <a:ext cx="2679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Практический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документ 8"/>
          <p:cNvSpPr/>
          <p:nvPr/>
        </p:nvSpPr>
        <p:spPr>
          <a:xfrm>
            <a:off x="0" y="2991826"/>
            <a:ext cx="4320480" cy="2304256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образовательных областей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Физическое развитие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Речевое развитие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</a:t>
            </a:r>
            <a:endParaRPr lang="ru-RU" sz="16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endParaRPr lang="ru-RU" sz="1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60000">
            <a:off x="3968534" y="648302"/>
            <a:ext cx="3292908" cy="2469681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60000">
            <a:off x="5610069" y="2765348"/>
            <a:ext cx="3408000" cy="255600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 rot="9602728" flipV="1">
            <a:off x="7092279" y="742638"/>
            <a:ext cx="1872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размеров </a:t>
            </a: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Солнца и Земли</a:t>
            </a:r>
            <a:endParaRPr lang="ru-RU" sz="1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20914698">
            <a:off x="5436882" y="5814875"/>
            <a:ext cx="1648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 ответа на вопрос- </a:t>
            </a: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«Почему день сменяет ночь?»</a:t>
            </a:r>
            <a:endParaRPr lang="ru-RU" sz="1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40000">
            <a:off x="2971226" y="4481654"/>
            <a:ext cx="2487168" cy="186537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202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72" y="35275"/>
            <a:ext cx="9336021" cy="7111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Блок-схема: документ 4"/>
          <p:cNvSpPr/>
          <p:nvPr/>
        </p:nvSpPr>
        <p:spPr>
          <a:xfrm>
            <a:off x="107504" y="476672"/>
            <a:ext cx="3888432" cy="1152128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подгрупповой и индивидуальной форм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188640"/>
            <a:ext cx="2679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Практический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00000">
            <a:off x="5872608" y="720837"/>
            <a:ext cx="3456000" cy="25920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 rot="860059">
            <a:off x="6436763" y="3788951"/>
            <a:ext cx="2346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появляются кратеры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9"/>
          <a:stretch/>
        </p:blipFill>
        <p:spPr bwMode="auto">
          <a:xfrm rot="10020000">
            <a:off x="2906317" y="1118991"/>
            <a:ext cx="3242051" cy="2798064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 rot="19706599">
            <a:off x="2870117" y="4282555"/>
            <a:ext cx="2616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И.У. « Моя ракета»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60000">
            <a:off x="81973" y="2227731"/>
            <a:ext cx="3316224" cy="248716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0000">
            <a:off x="4606973" y="4355024"/>
            <a:ext cx="2736000" cy="20520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 rot="805993">
            <a:off x="3708096" y="5931173"/>
            <a:ext cx="414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Д/И «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Лабиринтик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»- « Помоги космонавту долететь до Марса» </a:t>
            </a:r>
            <a:endParaRPr lang="ru-RU" sz="1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98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67"/>
            <a:ext cx="9111521" cy="6986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9513" y="188640"/>
            <a:ext cx="5447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Результат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документ 8"/>
          <p:cNvSpPr/>
          <p:nvPr/>
        </p:nvSpPr>
        <p:spPr>
          <a:xfrm>
            <a:off x="202069" y="596096"/>
            <a:ext cx="4596144" cy="5641216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Проведенные мероприятия:</a:t>
            </a:r>
          </a:p>
          <a:p>
            <a:pPr marL="285750" indent="-285750">
              <a:buFontTx/>
              <a:buChar char="-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и Космос»</a:t>
            </a:r>
          </a:p>
          <a:p>
            <a:pPr marL="285750" indent="-285750">
              <a:buFontTx/>
              <a:buChar char="-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«Солнечная семья»</a:t>
            </a:r>
          </a:p>
          <a:p>
            <a:pPr marL="285750" indent="-285750">
              <a:buFontTx/>
              <a:buChar char="-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 космической орбите»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творческих рассказов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Планета»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Организация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детского рисунка в кабинете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учителя-дефектолога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Запись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совместное прослушивание творческих рассказов по получившимся рисункам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Моя планета»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82086" y="916038"/>
            <a:ext cx="3108428" cy="2392296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796136" y="3789040"/>
            <a:ext cx="3615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Планета</a:t>
            </a:r>
            <a:r>
              <a:rPr lang="ru-RU" sz="1600" b="1" dirty="0" smtClean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Алисы</a:t>
            </a:r>
            <a:r>
              <a:rPr lang="ru-RU" sz="1600" b="1" dirty="0" smtClean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</a:t>
            </a: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b="1" dirty="0" smtClean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600" b="1" dirty="0" smtClean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b="1" dirty="0" smtClean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71836" y="4110797"/>
            <a:ext cx="2570914" cy="2798064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57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7" y="0"/>
            <a:ext cx="9111521" cy="6995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79513" y="188640"/>
            <a:ext cx="5447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4.Заключительный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179512" y="1509534"/>
            <a:ext cx="38164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воспитанников в Международной занимательной викторине</a:t>
            </a:r>
          </a:p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«Этот  загадочный Космос»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 место</a:t>
            </a:r>
          </a:p>
        </p:txBody>
      </p:sp>
      <p:sp>
        <p:nvSpPr>
          <p:cNvPr id="10" name="TextBox 9"/>
          <p:cNvSpPr txBox="1"/>
          <p:nvPr/>
        </p:nvSpPr>
        <p:spPr>
          <a:xfrm rot="10213688" flipV="1">
            <a:off x="-20874" y="331150"/>
            <a:ext cx="78776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достижения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126408"/>
              </p:ext>
            </p:extLst>
          </p:nvPr>
        </p:nvGraphicFramePr>
        <p:xfrm>
          <a:off x="3995936" y="971302"/>
          <a:ext cx="4824536" cy="57240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23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22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27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Примерные ответы детей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6198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такое «Космос»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-наша планета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Земля,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небо</a:t>
                      </a:r>
                      <a:r>
                        <a:rPr lang="ru-RU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солнце, звезды, Луна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-все что окружает Землю-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-и еще другие планеты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60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на планете Земля есть жизнь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назвали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воздух, свет, тепло солнечных лучей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73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964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происходит смена дня и ночи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Потому что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-Земля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крутится вокруг себя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-вертится вокруг своей оси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6198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такое звезды?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небесные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</a:p>
                    <a:p>
                      <a:pPr marL="17145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они состоят из газа</a:t>
                      </a:r>
                      <a:r>
                        <a:rPr lang="ru-RU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чем горячее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или больше звезда, т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ем ярче свет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51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они такие маленькие?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-потому что очень далеко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3274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все предметы падают вниз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По закону земного притяжение</a:t>
                      </a:r>
                    </a:p>
                    <a:p>
                      <a:pPr mar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b="1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некоторые добавляли</a:t>
                      </a:r>
                    </a:p>
                    <a:p>
                      <a:pPr marL="17145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А в Космосе, наоборот-невесомость!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365" marR="57365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1758748" cy="24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119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Green2PrintrPr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888"/>
            <a:ext cx="9168384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071670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8581511" flipV="1">
            <a:off x="467544" y="846004"/>
            <a:ext cx="17213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40000">
            <a:off x="2067938" y="784439"/>
            <a:ext cx="3316224" cy="248716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20000">
            <a:off x="5746028" y="797579"/>
            <a:ext cx="3281184" cy="246088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60000">
            <a:off x="3766049" y="3750358"/>
            <a:ext cx="3316224" cy="248716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4005064"/>
            <a:ext cx="361854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жест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 Хорошо!»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было интересно, увлекательно, весело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 понравилось, было интересно, но хочется узнать еще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0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461</TotalTime>
  <Words>663</Words>
  <Application>Microsoft Office PowerPoint</Application>
  <PresentationFormat>Экран (4:3)</PresentationFormat>
  <Paragraphs>140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Candara</vt:lpstr>
      <vt:lpstr>Symbol</vt:lpstr>
      <vt:lpstr>Times New Roman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Орлова</dc:creator>
  <cp:lastModifiedBy>orlovith@rambler.ru</cp:lastModifiedBy>
  <cp:revision>42</cp:revision>
  <dcterms:created xsi:type="dcterms:W3CDTF">2016-04-10T08:41:18Z</dcterms:created>
  <dcterms:modified xsi:type="dcterms:W3CDTF">2026-04-09T15:41:16Z</dcterms:modified>
</cp:coreProperties>
</file>