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9" r:id="rId3"/>
    <p:sldId id="257" r:id="rId4"/>
    <p:sldId id="258" r:id="rId5"/>
    <p:sldId id="260" r:id="rId6"/>
    <p:sldId id="261" r:id="rId7"/>
    <p:sldId id="262" r:id="rId8"/>
    <p:sldId id="263" r:id="rId9"/>
    <p:sldId id="265" r:id="rId10"/>
    <p:sldId id="266" r:id="rId11"/>
    <p:sldId id="267" r:id="rId12"/>
    <p:sldId id="268" r:id="rId13"/>
    <p:sldId id="264" r:id="rId14"/>
    <p:sldId id="269" r:id="rId15"/>
    <p:sldId id="271" r:id="rId16"/>
    <p:sldId id="272" r:id="rId17"/>
    <p:sldId id="274" r:id="rId18"/>
    <p:sldId id="273" r:id="rId19"/>
    <p:sldId id="275" r:id="rId20"/>
    <p:sldId id="276" r:id="rId21"/>
    <p:sldId id="277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8"/>
  <c:chart>
    <c:autoTitleDeleted val="1"/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Знаете ли вы, что такое компьютерный сленг?</c:v>
                </c:pt>
              </c:strCache>
            </c:strRef>
          </c:tx>
          <c:explosion val="25"/>
          <c:dPt>
            <c:idx val="0"/>
            <c:spPr>
              <a:solidFill>
                <a:srgbClr val="00B0F0"/>
              </a:solidFill>
            </c:spPr>
          </c:dPt>
          <c:dPt>
            <c:idx val="1"/>
            <c:spPr>
              <a:solidFill>
                <a:srgbClr val="FFFF00"/>
              </a:solidFill>
            </c:spPr>
          </c:dPt>
          <c:dLbls>
            <c:txPr>
              <a:bodyPr/>
              <a:lstStyle/>
              <a:p>
                <a:pPr>
                  <a:defRPr sz="2800" b="1">
                    <a:ln>
                      <a:noFill/>
                    </a:ln>
                    <a:solidFill>
                      <a:sysClr val="windowText" lastClr="000000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inEnd"/>
            <c:showPercent val="1"/>
            <c:showLeaderLines val="1"/>
          </c:dLbls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0.74000000000000121</c:v>
                </c:pt>
                <c:pt idx="1">
                  <c:v>0.26</c:v>
                </c:pt>
              </c:numCache>
            </c:numRef>
          </c:val>
        </c:ser>
        <c:dLbls>
          <c:showPercent val="1"/>
        </c:dLbls>
      </c:pie3DChart>
    </c:plotArea>
    <c:legend>
      <c:legendPos val="b"/>
      <c:layout/>
      <c:txPr>
        <a:bodyPr/>
        <a:lstStyle/>
        <a:p>
          <a:pPr>
            <a:defRPr sz="24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8"/>
  <c:chart>
    <c:autoTitleDeleted val="1"/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Знаете ли вы, что такое компьютерный сленг?</c:v>
                </c:pt>
              </c:strCache>
            </c:strRef>
          </c:tx>
          <c:explosion val="25"/>
          <c:dPt>
            <c:idx val="0"/>
            <c:spPr>
              <a:solidFill>
                <a:srgbClr val="00B0F0"/>
              </a:solidFill>
            </c:spPr>
          </c:dPt>
          <c:dPt>
            <c:idx val="1"/>
            <c:spPr>
              <a:solidFill>
                <a:srgbClr val="FFFF00"/>
              </a:soli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pPr>
                      <a:defRPr sz="2800" b="1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sz="2800"/>
                      <a:t>56</a:t>
                    </a:r>
                    <a:r>
                      <a:rPr lang="en-US" sz="2800"/>
                      <a:t>%</a:t>
                    </a:r>
                  </a:p>
                </c:rich>
              </c:tx>
              <c:spPr/>
              <c:dLblPos val="inEnd"/>
              <c:showPercent val="1"/>
            </c:dLbl>
            <c:dLbl>
              <c:idx val="1"/>
              <c:layout/>
              <c:tx>
                <c:rich>
                  <a:bodyPr/>
                  <a:lstStyle/>
                  <a:p>
                    <a:pPr>
                      <a:defRPr sz="2800" b="1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sz="2800"/>
                      <a:t>44</a:t>
                    </a:r>
                    <a:r>
                      <a:rPr lang="en-US" sz="2800"/>
                      <a:t>%</a:t>
                    </a:r>
                  </a:p>
                </c:rich>
              </c:tx>
              <c:spPr/>
              <c:dLblPos val="inEnd"/>
              <c:showPercent val="1"/>
            </c:dLbl>
            <c:txPr>
              <a:bodyPr/>
              <a:lstStyle/>
              <a:p>
                <a:pPr>
                  <a:defRPr sz="1800" b="1">
                    <a:ln>
                      <a:noFill/>
                    </a:ln>
                    <a:solidFill>
                      <a:sysClr val="windowText" lastClr="000000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inEnd"/>
            <c:showPercent val="1"/>
            <c:showLeaderLines val="1"/>
          </c:dLbls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0.74000000000000121</c:v>
                </c:pt>
                <c:pt idx="1">
                  <c:v>0.26</c:v>
                </c:pt>
              </c:numCache>
            </c:numRef>
          </c:val>
        </c:ser>
        <c:dLbls>
          <c:showPercent val="1"/>
        </c:dLbls>
      </c:pie3DChart>
    </c:plotArea>
    <c:legend>
      <c:legendPos val="b"/>
      <c:layout/>
      <c:txPr>
        <a:bodyPr/>
        <a:lstStyle/>
        <a:p>
          <a:pPr>
            <a:defRPr sz="24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Какие вы занаете сленговые выражения?</c:v>
                </c:pt>
              </c:strCache>
            </c:strRef>
          </c:tx>
          <c:explosion val="25"/>
          <c:dPt>
            <c:idx val="0"/>
            <c:spPr>
              <a:solidFill>
                <a:srgbClr val="00B0F0"/>
              </a:solidFill>
            </c:spPr>
          </c:dPt>
          <c:dPt>
            <c:idx val="1"/>
            <c:spPr>
              <a:solidFill>
                <a:srgbClr val="00B050"/>
              </a:solidFill>
            </c:spPr>
          </c:dPt>
          <c:dPt>
            <c:idx val="2"/>
            <c:spPr>
              <a:solidFill>
                <a:srgbClr val="FFC000"/>
              </a:solidFill>
            </c:spPr>
          </c:dPt>
          <c:dPt>
            <c:idx val="4"/>
            <c:spPr>
              <a:solidFill>
                <a:srgbClr val="FF0000"/>
              </a:solidFill>
            </c:spPr>
          </c:dPt>
          <c:dPt>
            <c:idx val="5"/>
            <c:spPr>
              <a:solidFill>
                <a:srgbClr val="FFFF00"/>
              </a:solidFill>
            </c:spPr>
          </c:dPt>
          <c:dPt>
            <c:idx val="6"/>
            <c:spPr>
              <a:solidFill>
                <a:srgbClr val="FF0066"/>
              </a:solidFill>
            </c:spPr>
          </c:dPt>
          <c:dLbls>
            <c:dLbl>
              <c:idx val="6"/>
              <c:layout>
                <c:manualLayout>
                  <c:x val="4.0844976232414315E-2"/>
                  <c:y val="8.536204310632152E-2"/>
                </c:manualLayout>
              </c:layout>
              <c:dLblPos val="bestFit"/>
              <c:showPercent val="1"/>
            </c:dLbl>
            <c:txPr>
              <a:bodyPr/>
              <a:lstStyle/>
              <a:p>
                <a:pPr>
                  <a:defRPr sz="24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inEnd"/>
            <c:showPercent val="1"/>
            <c:showLeaderLines val="1"/>
          </c:dLbls>
          <c:cat>
            <c:strRef>
              <c:f>Лист1!$A$2:$A$8</c:f>
              <c:strCache>
                <c:ptCount val="7"/>
                <c:pt idx="0">
                  <c:v>Инет</c:v>
                </c:pt>
                <c:pt idx="1">
                  <c:v>Комп</c:v>
                </c:pt>
                <c:pt idx="2">
                  <c:v>Клава</c:v>
                </c:pt>
                <c:pt idx="3">
                  <c:v>Ава</c:v>
                </c:pt>
                <c:pt idx="4">
                  <c:v>Глюк</c:v>
                </c:pt>
                <c:pt idx="5">
                  <c:v>Логин</c:v>
                </c:pt>
                <c:pt idx="6">
                  <c:v>Спам</c:v>
                </c:pt>
              </c:strCache>
            </c:strRef>
          </c:cat>
          <c:val>
            <c:numRef>
              <c:f>Лист1!$B$2:$B$8</c:f>
              <c:numCache>
                <c:formatCode>0%</c:formatCode>
                <c:ptCount val="7"/>
                <c:pt idx="0">
                  <c:v>1</c:v>
                </c:pt>
                <c:pt idx="1">
                  <c:v>0.97</c:v>
                </c:pt>
                <c:pt idx="2">
                  <c:v>0.95</c:v>
                </c:pt>
                <c:pt idx="3">
                  <c:v>0.7</c:v>
                </c:pt>
                <c:pt idx="4">
                  <c:v>0.3</c:v>
                </c:pt>
                <c:pt idx="5">
                  <c:v>0.25</c:v>
                </c:pt>
                <c:pt idx="6">
                  <c:v>0.1</c:v>
                </c:pt>
              </c:numCache>
            </c:numRef>
          </c:val>
        </c:ser>
        <c:dLbls>
          <c:showPercent val="1"/>
        </c:dLbls>
      </c:pie3DChart>
    </c:plotArea>
    <c:legend>
      <c:legendPos val="r"/>
      <c:layout/>
      <c:txPr>
        <a:bodyPr/>
        <a:lstStyle/>
        <a:p>
          <a:pPr>
            <a:defRPr sz="24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</c:chart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Что является источником компьютерных сленговых выражений?</c:v>
                </c:pt>
              </c:strCache>
            </c:strRef>
          </c:tx>
          <c:explosion val="25"/>
          <c:dPt>
            <c:idx val="0"/>
            <c:spPr>
              <a:solidFill>
                <a:srgbClr val="00B0F0"/>
              </a:solidFill>
            </c:spPr>
          </c:dPt>
          <c:dPt>
            <c:idx val="1"/>
            <c:spPr>
              <a:solidFill>
                <a:srgbClr val="00B050"/>
              </a:solidFill>
            </c:spPr>
          </c:dPt>
          <c:dPt>
            <c:idx val="2"/>
            <c:spPr>
              <a:solidFill>
                <a:srgbClr val="FFC000"/>
              </a:solidFill>
            </c:spPr>
          </c:dPt>
          <c:dPt>
            <c:idx val="4"/>
            <c:spPr>
              <a:solidFill>
                <a:srgbClr val="FF0000"/>
              </a:solidFill>
            </c:spPr>
          </c:dPt>
          <c:dPt>
            <c:idx val="5"/>
            <c:spPr>
              <a:solidFill>
                <a:srgbClr val="FFFF00"/>
              </a:solidFill>
            </c:spPr>
          </c:dPt>
          <c:dPt>
            <c:idx val="6"/>
            <c:spPr>
              <a:solidFill>
                <a:srgbClr val="FF0066"/>
              </a:solidFill>
            </c:spPr>
          </c:dPt>
          <c:dLbls>
            <c:txPr>
              <a:bodyPr/>
              <a:lstStyle/>
              <a:p>
                <a:pPr>
                  <a:defRPr sz="28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inEnd"/>
            <c:showPercent val="1"/>
            <c:showLeaderLines val="1"/>
          </c:dLbls>
          <c:cat>
            <c:strRef>
              <c:f>Лист1!$A$2:$A$5</c:f>
              <c:strCache>
                <c:ptCount val="4"/>
                <c:pt idx="0">
                  <c:v>Интернет</c:v>
                </c:pt>
                <c:pt idx="1">
                  <c:v>Телевидение</c:v>
                </c:pt>
                <c:pt idx="2">
                  <c:v>Тексты современных песен</c:v>
                </c:pt>
                <c:pt idx="3">
                  <c:v>Друзья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0.38000000000000056</c:v>
                </c:pt>
                <c:pt idx="1">
                  <c:v>0.12000000000000002</c:v>
                </c:pt>
                <c:pt idx="2">
                  <c:v>0.05</c:v>
                </c:pt>
                <c:pt idx="3">
                  <c:v>0.45</c:v>
                </c:pt>
              </c:numCache>
            </c:numRef>
          </c:val>
        </c:ser>
        <c:dLbls>
          <c:showPercent val="1"/>
        </c:dLbls>
      </c:pie3DChart>
    </c:plotArea>
    <c:legend>
      <c:legendPos val="r"/>
      <c:layout>
        <c:manualLayout>
          <c:xMode val="edge"/>
          <c:yMode val="edge"/>
          <c:x val="0.68852321194225707"/>
          <c:y val="3.4731900468911059E-2"/>
          <c:w val="0.29411567694663171"/>
          <c:h val="0.91341386844359274"/>
        </c:manualLayout>
      </c:layout>
      <c:txPr>
        <a:bodyPr/>
        <a:lstStyle/>
        <a:p>
          <a:pPr>
            <a:defRPr sz="24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</c:chart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perspective val="30"/>
    </c:view3D>
    <c:plotArea>
      <c:layout/>
      <c:pie3DChart>
        <c:varyColors val="1"/>
        <c:dLbls>
          <c:showPercent val="1"/>
        </c:dLbls>
      </c:pie3DChart>
    </c:plotArea>
    <c:legend>
      <c:legendPos val="r"/>
      <c:layout>
        <c:manualLayout>
          <c:xMode val="edge"/>
          <c:yMode val="edge"/>
          <c:x val="0.72498159084281133"/>
          <c:y val="0.10907886514185725"/>
          <c:w val="0.26112952026829978"/>
          <c:h val="0.89092113485814273"/>
        </c:manualLayout>
      </c:layout>
      <c:txPr>
        <a:bodyPr/>
        <a:lstStyle/>
        <a:p>
          <a:pPr>
            <a:defRPr sz="20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</c:chart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Какие способы борьбы со сленговыми выражениями вы предлагаете?</c:v>
                </c:pt>
              </c:strCache>
            </c:strRef>
          </c:tx>
          <c:explosion val="25"/>
          <c:dPt>
            <c:idx val="0"/>
            <c:spPr>
              <a:solidFill>
                <a:srgbClr val="00B0F0"/>
              </a:solidFill>
            </c:spPr>
          </c:dPt>
          <c:dPt>
            <c:idx val="1"/>
            <c:spPr>
              <a:solidFill>
                <a:srgbClr val="00B050"/>
              </a:solidFill>
            </c:spPr>
          </c:dPt>
          <c:dPt>
            <c:idx val="2"/>
            <c:spPr>
              <a:solidFill>
                <a:srgbClr val="FFC000"/>
              </a:solidFill>
            </c:spPr>
          </c:dPt>
          <c:dPt>
            <c:idx val="4"/>
            <c:spPr>
              <a:solidFill>
                <a:srgbClr val="FF0000"/>
              </a:solidFill>
            </c:spPr>
          </c:dPt>
          <c:dPt>
            <c:idx val="5"/>
            <c:spPr>
              <a:solidFill>
                <a:srgbClr val="FFFF00"/>
              </a:solidFill>
            </c:spPr>
          </c:dPt>
          <c:dPt>
            <c:idx val="6"/>
            <c:spPr>
              <a:solidFill>
                <a:srgbClr val="FF0066"/>
              </a:solidFill>
            </c:spPr>
          </c:dPt>
          <c:dLbls>
            <c:dLbl>
              <c:idx val="2"/>
              <c:layout>
                <c:manualLayout>
                  <c:x val="2.0700596019247591E-2"/>
                  <c:y val="6.0021774340159012E-2"/>
                </c:manualLayout>
              </c:layout>
              <c:dLblPos val="bestFit"/>
              <c:showPercent val="1"/>
            </c:dLbl>
            <c:dLbl>
              <c:idx val="3"/>
              <c:layout>
                <c:manualLayout>
                  <c:x val="4.1059574584426953E-2"/>
                  <c:y val="6.2846860693804019E-2"/>
                </c:manualLayout>
              </c:layout>
              <c:dLblPos val="bestFit"/>
              <c:showPercent val="1"/>
            </c:dLbl>
            <c:txPr>
              <a:bodyPr/>
              <a:lstStyle/>
              <a:p>
                <a:pPr>
                  <a:defRPr sz="24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inEnd"/>
            <c:showPercent val="1"/>
            <c:showLeaderLines val="1"/>
          </c:dLbls>
          <c:cat>
            <c:strRef>
              <c:f>Лист1!$A$2:$A$5</c:f>
              <c:strCache>
                <c:ptCount val="4"/>
                <c:pt idx="0">
                  <c:v>Чтение литературы</c:v>
                </c:pt>
                <c:pt idx="1">
                  <c:v>Следить за своей речью</c:v>
                </c:pt>
                <c:pt idx="2">
                  <c:v>Наказание</c:v>
                </c:pt>
                <c:pt idx="3">
                  <c:v>Затрудняюсь ответить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0.55000000000000004</c:v>
                </c:pt>
                <c:pt idx="1">
                  <c:v>0.4</c:v>
                </c:pt>
                <c:pt idx="2">
                  <c:v>3.0000000000000002E-2</c:v>
                </c:pt>
                <c:pt idx="3">
                  <c:v>2.0000000000000011E-2</c:v>
                </c:pt>
              </c:numCache>
            </c:numRef>
          </c:val>
        </c:ser>
        <c:dLbls>
          <c:showPercent val="1"/>
        </c:dLbls>
      </c:pie3DChart>
    </c:plotArea>
    <c:legend>
      <c:legendPos val="r"/>
      <c:layout>
        <c:manualLayout>
          <c:xMode val="edge"/>
          <c:yMode val="edge"/>
          <c:x val="0.71803710083114602"/>
          <c:y val="9.0285834696811951E-2"/>
          <c:w val="0.26112952026829978"/>
          <c:h val="0.78377827771528563"/>
        </c:manualLayout>
      </c:layout>
      <c:txPr>
        <a:bodyPr/>
        <a:lstStyle/>
        <a:p>
          <a:pPr>
            <a:defRPr sz="20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</c:chart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EAB97-8A16-4544-A71A-C6EB9BED8F35}" type="datetimeFigureOut">
              <a:rPr lang="ru-RU" smtClean="0"/>
              <a:pPr/>
              <a:t>25.04.2021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2662-FF80-48DF-B494-B1ABA2EB00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EAB97-8A16-4544-A71A-C6EB9BED8F35}" type="datetimeFigureOut">
              <a:rPr lang="ru-RU" smtClean="0"/>
              <a:pPr/>
              <a:t>25.04.2021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2662-FF80-48DF-B494-B1ABA2EB00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EAB97-8A16-4544-A71A-C6EB9BED8F35}" type="datetimeFigureOut">
              <a:rPr lang="ru-RU" smtClean="0"/>
              <a:pPr/>
              <a:t>25.04.2021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2662-FF80-48DF-B494-B1ABA2EB00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EAB97-8A16-4544-A71A-C6EB9BED8F35}" type="datetimeFigureOut">
              <a:rPr lang="ru-RU" smtClean="0"/>
              <a:pPr/>
              <a:t>25.04.2021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2662-FF80-48DF-B494-B1ABA2EB00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EAB97-8A16-4544-A71A-C6EB9BED8F35}" type="datetimeFigureOut">
              <a:rPr lang="ru-RU" smtClean="0"/>
              <a:pPr/>
              <a:t>25.04.2021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2662-FF80-48DF-B494-B1ABA2EB00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EAB97-8A16-4544-A71A-C6EB9BED8F35}" type="datetimeFigureOut">
              <a:rPr lang="ru-RU" smtClean="0"/>
              <a:pPr/>
              <a:t>25.04.2021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2662-FF80-48DF-B494-B1ABA2EB00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EAB97-8A16-4544-A71A-C6EB9BED8F35}" type="datetimeFigureOut">
              <a:rPr lang="ru-RU" smtClean="0"/>
              <a:pPr/>
              <a:t>25.04.2021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2662-FF80-48DF-B494-B1ABA2EB00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EAB97-8A16-4544-A71A-C6EB9BED8F35}" type="datetimeFigureOut">
              <a:rPr lang="ru-RU" smtClean="0"/>
              <a:pPr/>
              <a:t>25.04.2021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2662-FF80-48DF-B494-B1ABA2EB00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EAB97-8A16-4544-A71A-C6EB9BED8F35}" type="datetimeFigureOut">
              <a:rPr lang="ru-RU" smtClean="0"/>
              <a:pPr/>
              <a:t>25.04.2021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2662-FF80-48DF-B494-B1ABA2EB00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EAB97-8A16-4544-A71A-C6EB9BED8F35}" type="datetimeFigureOut">
              <a:rPr lang="ru-RU" smtClean="0"/>
              <a:pPr/>
              <a:t>25.04.2021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2662-FF80-48DF-B494-B1ABA2EB00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EAB97-8A16-4544-A71A-C6EB9BED8F35}" type="datetimeFigureOut">
              <a:rPr lang="ru-RU" smtClean="0"/>
              <a:pPr/>
              <a:t>25.04.2021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CAAB2662-FF80-48DF-B494-B1ABA2EB00E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B9EAB97-8A16-4544-A71A-C6EB9BED8F35}" type="datetimeFigureOut">
              <a:rPr lang="ru-RU" smtClean="0"/>
              <a:pPr/>
              <a:t>25.04.2021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AAB2662-FF80-48DF-B494-B1ABA2EB00EC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2204864"/>
            <a:ext cx="8352928" cy="1224136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КОМПЬЮТЕРНЫЙ СЛЕНГ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332656"/>
            <a:ext cx="8424936" cy="1752600"/>
          </a:xfrm>
        </p:spPr>
        <p:txBody>
          <a:bodyPr>
            <a:norm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</a:rPr>
              <a:t>Муниципальное казенное общеобразовательное учреждение</a:t>
            </a:r>
          </a:p>
          <a:p>
            <a:pPr algn="ctr"/>
            <a:r>
              <a:rPr lang="ru-RU" sz="2000" dirty="0" smtClean="0">
                <a:solidFill>
                  <a:schemeClr val="bg1"/>
                </a:solidFill>
              </a:rPr>
              <a:t>«Знаменская средняя общеобразовательная школа»</a:t>
            </a:r>
          </a:p>
          <a:p>
            <a:pPr algn="ctr"/>
            <a:r>
              <a:rPr lang="ru-RU" sz="2000" dirty="0" smtClean="0">
                <a:solidFill>
                  <a:schemeClr val="bg1"/>
                </a:solidFill>
              </a:rPr>
              <a:t>Щигровского района Курской области</a:t>
            </a:r>
          </a:p>
          <a:p>
            <a:pPr algn="ctr"/>
            <a:endParaRPr lang="ru-RU" dirty="0"/>
          </a:p>
        </p:txBody>
      </p:sp>
      <p:sp>
        <p:nvSpPr>
          <p:cNvPr id="48129" name="Rectangle 1"/>
          <p:cNvSpPr>
            <a:spLocks noChangeArrowheads="1"/>
          </p:cNvSpPr>
          <p:nvPr/>
        </p:nvSpPr>
        <p:spPr bwMode="auto">
          <a:xfrm>
            <a:off x="4716016" y="3861048"/>
            <a:ext cx="4248472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Times New Roman" pitchFamily="18" charset="0"/>
                <a:cs typeface="Arial" pitchFamily="34" charset="0"/>
              </a:rPr>
              <a:t>Автор проекта: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Times New Roman" pitchFamily="18" charset="0"/>
                <a:cs typeface="Arial" pitchFamily="34" charset="0"/>
              </a:rPr>
              <a:t>Воробьева Вероника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Times New Roman" pitchFamily="18" charset="0"/>
                <a:cs typeface="Arial" pitchFamily="34" charset="0"/>
              </a:rPr>
              <a:t>обучающаяся 9 класса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Times New Roman" pitchFamily="18" charset="0"/>
                <a:cs typeface="Arial" pitchFamily="34" charset="0"/>
              </a:rPr>
              <a:t>Руководитель проекта: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Times New Roman" pitchFamily="18" charset="0"/>
                <a:cs typeface="Arial" pitchFamily="34" charset="0"/>
              </a:rPr>
              <a:t>Букреева Александра Игоревна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Times New Roman" pitchFamily="18" charset="0"/>
                <a:cs typeface="Arial" pitchFamily="34" charset="0"/>
              </a:rPr>
              <a:t>учитель информатики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339752" y="602128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Times New Roman" pitchFamily="18" charset="0"/>
                <a:cs typeface="Arial" pitchFamily="34" charset="0"/>
              </a:rPr>
              <a:t>д.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ea typeface="Times New Roman" pitchFamily="18" charset="0"/>
                <a:cs typeface="Arial" pitchFamily="34" charset="0"/>
              </a:rPr>
              <a:t>Пожидаевка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Times New Roman" pitchFamily="18" charset="0"/>
                <a:cs typeface="Arial" pitchFamily="34" charset="0"/>
              </a:rPr>
              <a:t>2021 г.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/>
          <a:lstStyle/>
          <a:p>
            <a:pPr algn="ctr"/>
            <a:r>
              <a:rPr lang="ru-RU" b="1" dirty="0" smtClean="0"/>
              <a:t>Словообразование сленга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896544"/>
          </a:xfrm>
        </p:spPr>
        <p:txBody>
          <a:bodyPr>
            <a:normAutofit/>
          </a:bodyPr>
          <a:lstStyle/>
          <a:p>
            <a:pPr marL="0" indent="0" algn="just">
              <a:spcBef>
                <a:spcPts val="0"/>
              </a:spcBef>
              <a:buNone/>
            </a:pPr>
            <a:r>
              <a:rPr lang="ru-RU" sz="2800" u="sng" dirty="0" smtClean="0">
                <a:solidFill>
                  <a:srgbClr val="FF0000"/>
                </a:solidFill>
              </a:rPr>
              <a:t>Третью группу</a:t>
            </a:r>
            <a:r>
              <a:rPr lang="ru-RU" sz="2800" dirty="0" smtClean="0">
                <a:solidFill>
                  <a:srgbClr val="FF0000"/>
                </a:solidFill>
              </a:rPr>
              <a:t> </a:t>
            </a:r>
            <a:r>
              <a:rPr lang="ru-RU" sz="2800" dirty="0" smtClean="0"/>
              <a:t>представляют слова, имеющие омонимы в составе литературного языка.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2800" dirty="0" smtClean="0"/>
              <a:t>Это русские слова, выбранные из соображений фонетического подобия английским оригиналам: </a:t>
            </a:r>
          </a:p>
          <a:p>
            <a:pPr marL="0" indent="0" algn="just">
              <a:spcBef>
                <a:spcPts val="0"/>
              </a:spcBef>
              <a:buNone/>
            </a:pPr>
            <a:endParaRPr lang="ru-RU" sz="3200" b="1" dirty="0" smtClean="0"/>
          </a:p>
          <a:p>
            <a:pPr lvl="0" algn="ctr">
              <a:buNone/>
            </a:pPr>
            <a:r>
              <a:rPr lang="ru-RU" sz="3200" b="1" dirty="0" smtClean="0"/>
              <a:t>батон – </a:t>
            </a:r>
            <a:r>
              <a:rPr lang="ru-RU" sz="3200" dirty="0" err="1" smtClean="0"/>
              <a:t>button</a:t>
            </a:r>
            <a:r>
              <a:rPr lang="ru-RU" sz="3200" dirty="0" smtClean="0"/>
              <a:t>; </a:t>
            </a:r>
          </a:p>
          <a:p>
            <a:pPr lvl="0" algn="ctr">
              <a:buNone/>
            </a:pPr>
            <a:r>
              <a:rPr lang="ru-RU" sz="3200" b="1" dirty="0" err="1" smtClean="0"/>
              <a:t>му́скул</a:t>
            </a:r>
            <a:r>
              <a:rPr lang="ru-RU" sz="3200" dirty="0" smtClean="0"/>
              <a:t>–</a:t>
            </a:r>
            <a:r>
              <a:rPr lang="ru-RU" sz="3200" dirty="0" err="1" smtClean="0"/>
              <a:t>MySQL</a:t>
            </a:r>
            <a:r>
              <a:rPr lang="ru-RU" sz="3200" dirty="0" smtClean="0"/>
              <a:t>; </a:t>
            </a:r>
          </a:p>
          <a:p>
            <a:pPr lvl="0" algn="ctr">
              <a:buNone/>
            </a:pPr>
            <a:r>
              <a:rPr lang="ru-RU" sz="3200" b="1" dirty="0" err="1" smtClean="0"/>
              <a:t>па́га</a:t>
            </a:r>
            <a:r>
              <a:rPr lang="ru-RU" sz="3200" dirty="0" smtClean="0"/>
              <a:t>–</a:t>
            </a:r>
            <a:r>
              <a:rPr lang="ru-RU" sz="3200" dirty="0" err="1" smtClean="0"/>
              <a:t>page</a:t>
            </a:r>
            <a:r>
              <a:rPr lang="ru-RU" sz="3200" dirty="0" smtClean="0"/>
              <a:t>. 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/>
          <a:lstStyle/>
          <a:p>
            <a:pPr algn="ctr"/>
            <a:r>
              <a:rPr lang="ru-RU" b="1" dirty="0" smtClean="0"/>
              <a:t>Словообразование сленга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5040560"/>
          </a:xfrm>
        </p:spPr>
        <p:txBody>
          <a:bodyPr>
            <a:normAutofit/>
          </a:bodyPr>
          <a:lstStyle/>
          <a:p>
            <a:pPr marL="0" indent="0" algn="just">
              <a:spcBef>
                <a:spcPts val="0"/>
              </a:spcBef>
              <a:buNone/>
            </a:pPr>
            <a:r>
              <a:rPr lang="ru-RU" sz="2800" u="sng" dirty="0" smtClean="0">
                <a:solidFill>
                  <a:srgbClr val="FF0000"/>
                </a:solidFill>
              </a:rPr>
              <a:t>Четвертая группа</a:t>
            </a:r>
            <a:r>
              <a:rPr lang="ru-RU" sz="2800" dirty="0" smtClean="0">
                <a:solidFill>
                  <a:srgbClr val="FF0000"/>
                </a:solidFill>
              </a:rPr>
              <a:t> </a:t>
            </a:r>
            <a:r>
              <a:rPr lang="ru-RU" sz="2800" dirty="0" smtClean="0"/>
              <a:t>слов представлена акронимами.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2800" dirty="0" smtClean="0"/>
              <a:t>К примеру: </a:t>
            </a:r>
          </a:p>
          <a:p>
            <a:pPr marL="0" lvl="0" indent="0" algn="just">
              <a:spcBef>
                <a:spcPts val="0"/>
              </a:spcBef>
              <a:buNone/>
            </a:pPr>
            <a:r>
              <a:rPr lang="ru-RU" sz="2800" b="1" dirty="0" err="1" smtClean="0"/>
              <a:t>ака</a:t>
            </a:r>
            <a:r>
              <a:rPr lang="ru-RU" sz="2800" dirty="0" smtClean="0"/>
              <a:t> (от англ. «</a:t>
            </a:r>
            <a:r>
              <a:rPr lang="ru-RU" sz="2800" dirty="0" err="1" smtClean="0"/>
              <a:t>AlsoKnownAs</a:t>
            </a:r>
            <a:r>
              <a:rPr lang="ru-RU" sz="2800" dirty="0" smtClean="0"/>
              <a:t>») — 1) один из сетевых адресов человека, у которого их несколько 2) псевдоним; </a:t>
            </a:r>
          </a:p>
          <a:p>
            <a:pPr marL="0" lvl="0" indent="0" algn="just">
              <a:spcBef>
                <a:spcPts val="0"/>
              </a:spcBef>
              <a:buNone/>
            </a:pPr>
            <a:r>
              <a:rPr lang="ru-RU" sz="2800" b="1" dirty="0" smtClean="0"/>
              <a:t>гусь</a:t>
            </a:r>
            <a:r>
              <a:rPr lang="ru-RU" sz="2800" dirty="0" smtClean="0"/>
              <a:t> — музыкальная карта </a:t>
            </a:r>
            <a:r>
              <a:rPr lang="ru-RU" sz="2800" dirty="0" err="1" smtClean="0"/>
              <a:t>GravisUltraSound</a:t>
            </a:r>
            <a:r>
              <a:rPr lang="ru-RU" sz="2800" dirty="0" smtClean="0"/>
              <a:t>; </a:t>
            </a:r>
          </a:p>
          <a:p>
            <a:pPr marL="0" lvl="0" indent="0" algn="just">
              <a:spcBef>
                <a:spcPts val="0"/>
              </a:spcBef>
              <a:buNone/>
            </a:pPr>
            <a:r>
              <a:rPr lang="ru-RU" sz="2800" b="1" dirty="0" err="1" smtClean="0"/>
              <a:t>оля</a:t>
            </a:r>
            <a:r>
              <a:rPr lang="ru-RU" sz="2800" dirty="0" smtClean="0"/>
              <a:t> — технология </a:t>
            </a:r>
            <a:r>
              <a:rPr lang="ru-RU" sz="2800" dirty="0" err="1" smtClean="0"/>
              <a:t>ObjectLinkingandEmbedding</a:t>
            </a:r>
            <a:r>
              <a:rPr lang="ru-RU" sz="2800" dirty="0" smtClean="0"/>
              <a:t>, позволяющая редактировать данные, созданные в другой программе, не выходя из основного редактора. 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/>
          <a:lstStyle/>
          <a:p>
            <a:pPr algn="ctr"/>
            <a:r>
              <a:rPr lang="ru-RU" b="1" dirty="0" smtClean="0"/>
              <a:t>Словообразование сленга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4536504"/>
          </a:xfrm>
        </p:spPr>
        <p:txBody>
          <a:bodyPr>
            <a:normAutofit/>
          </a:bodyPr>
          <a:lstStyle/>
          <a:p>
            <a:pPr marL="0" indent="0" algn="just">
              <a:spcBef>
                <a:spcPts val="0"/>
              </a:spcBef>
              <a:buNone/>
            </a:pPr>
            <a:r>
              <a:rPr lang="ru-RU" sz="2800" dirty="0" smtClean="0"/>
              <a:t>Слово заменяется тождественно звучащим названием буквы или цифры: </a:t>
            </a:r>
          </a:p>
          <a:p>
            <a:pPr marL="0" indent="0">
              <a:spcBef>
                <a:spcPts val="0"/>
              </a:spcBef>
              <a:buNone/>
            </a:pPr>
            <a:endParaRPr lang="ru-RU" sz="2800" dirty="0" smtClean="0"/>
          </a:p>
          <a:p>
            <a:pPr marL="0" indent="0">
              <a:spcBef>
                <a:spcPts val="0"/>
              </a:spcBef>
              <a:buNone/>
            </a:pPr>
            <a:endParaRPr lang="ru-RU" sz="2800" dirty="0" smtClean="0"/>
          </a:p>
          <a:p>
            <a:pPr algn="ctr">
              <a:buNone/>
            </a:pPr>
            <a:r>
              <a:rPr lang="en-US" sz="3200" b="1" dirty="0" smtClean="0"/>
              <a:t>2-to</a:t>
            </a:r>
            <a:r>
              <a:rPr lang="en-US" sz="3200" dirty="0" smtClean="0"/>
              <a:t>, </a:t>
            </a:r>
            <a:r>
              <a:rPr lang="ru-RU" sz="3200" dirty="0" smtClean="0"/>
              <a:t>к примеру</a:t>
            </a:r>
            <a:r>
              <a:rPr lang="en-US" sz="3200" dirty="0" smtClean="0"/>
              <a:t>, G2G (got to go); </a:t>
            </a:r>
            <a:endParaRPr lang="ru-RU" sz="3200" dirty="0" smtClean="0"/>
          </a:p>
          <a:p>
            <a:pPr algn="ctr">
              <a:buNone/>
            </a:pPr>
            <a:r>
              <a:rPr lang="en-US" sz="3200" b="1" dirty="0" smtClean="0"/>
              <a:t>4-for</a:t>
            </a:r>
            <a:r>
              <a:rPr lang="en-US" sz="3200" dirty="0" smtClean="0"/>
              <a:t>, </a:t>
            </a:r>
            <a:r>
              <a:rPr lang="ru-RU" sz="3200" dirty="0" smtClean="0"/>
              <a:t>к примеру</a:t>
            </a:r>
            <a:r>
              <a:rPr lang="en-US" sz="3200" dirty="0" smtClean="0"/>
              <a:t>, B4N (bye for now). </a:t>
            </a:r>
            <a:endParaRPr lang="ru-RU" sz="3200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58417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Социологическое исследование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896544"/>
          </a:xfrm>
        </p:spPr>
        <p:txBody>
          <a:bodyPr>
            <a:normAutofit fontScale="55000" lnSpcReduction="20000"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3800" b="1" dirty="0" smtClean="0"/>
              <a:t>Респонденты: </a:t>
            </a:r>
            <a:r>
              <a:rPr lang="ru-RU" sz="3800" dirty="0" smtClean="0"/>
              <a:t>обучающиеся 5-11 классов МКОУ «Знаменская средняя общеобразовательная школа»</a:t>
            </a:r>
          </a:p>
          <a:p>
            <a:pPr marL="0" indent="0">
              <a:spcBef>
                <a:spcPts val="0"/>
              </a:spcBef>
              <a:buNone/>
            </a:pPr>
            <a:endParaRPr lang="ru-RU" sz="38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sz="3800" b="1" dirty="0" smtClean="0"/>
              <a:t>Вопросы:</a:t>
            </a:r>
          </a:p>
          <a:p>
            <a:pPr lvl="0">
              <a:buNone/>
            </a:pPr>
            <a:r>
              <a:rPr lang="ru-RU" sz="3800" dirty="0" smtClean="0"/>
              <a:t>1. Знаете ли вы, что такое компьютерный сленг?</a:t>
            </a:r>
          </a:p>
          <a:p>
            <a:pPr lvl="0">
              <a:buNone/>
            </a:pPr>
            <a:r>
              <a:rPr lang="ru-RU" sz="3800" dirty="0" smtClean="0"/>
              <a:t>2. Используете ли вы компьютерный сленг в своей речи?</a:t>
            </a:r>
          </a:p>
          <a:p>
            <a:pPr lvl="0">
              <a:buNone/>
            </a:pPr>
            <a:r>
              <a:rPr lang="ru-RU" sz="3800" dirty="0" smtClean="0"/>
              <a:t>3. Какие вы знаете сленговые выражения?</a:t>
            </a:r>
          </a:p>
          <a:p>
            <a:pPr lvl="0">
              <a:buNone/>
            </a:pPr>
            <a:r>
              <a:rPr lang="ru-RU" sz="3800" dirty="0" smtClean="0"/>
              <a:t>4. Где вы услышали сленговые выражения?</a:t>
            </a:r>
          </a:p>
          <a:p>
            <a:pPr lvl="0">
              <a:buNone/>
            </a:pPr>
            <a:r>
              <a:rPr lang="ru-RU" sz="3800" dirty="0" smtClean="0"/>
              <a:t>5. Какие из этих слов чаще всего вы употребляете?</a:t>
            </a:r>
          </a:p>
          <a:p>
            <a:pPr lvl="0">
              <a:buNone/>
            </a:pPr>
            <a:r>
              <a:rPr lang="ru-RU" sz="3800" dirty="0" smtClean="0"/>
              <a:t>6. Можно ли представить современного школьника без использования компьютерного сленга?</a:t>
            </a:r>
          </a:p>
          <a:p>
            <a:pPr lvl="0">
              <a:buNone/>
            </a:pPr>
            <a:r>
              <a:rPr lang="ru-RU" sz="3800" dirty="0" smtClean="0"/>
              <a:t>7. Упрощает ли компьютерный сленг русский язык?</a:t>
            </a:r>
          </a:p>
          <a:p>
            <a:pPr lvl="0">
              <a:buNone/>
            </a:pPr>
            <a:r>
              <a:rPr lang="ru-RU" sz="3800" dirty="0" smtClean="0"/>
              <a:t>8. Что является источником компьютерных сленговых выражений?</a:t>
            </a:r>
          </a:p>
          <a:p>
            <a:pPr lvl="0">
              <a:buNone/>
            </a:pPr>
            <a:r>
              <a:rPr lang="ru-RU" sz="3800" dirty="0" smtClean="0"/>
              <a:t>9. Какие способы борьбы со сленговыми выражениями вы предлагаете?</a:t>
            </a:r>
          </a:p>
          <a:p>
            <a:pPr marL="0" indent="0">
              <a:spcBef>
                <a:spcPts val="0"/>
              </a:spcBef>
              <a:buNone/>
            </a:pPr>
            <a:endParaRPr lang="ru-RU" b="1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/>
        </p:nvGraphicFramePr>
        <p:xfrm>
          <a:off x="1043608" y="1844824"/>
          <a:ext cx="7128792" cy="46085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611560" y="620688"/>
            <a:ext cx="806489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 sz="24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1. Знаете ли вы, что такое компьютерный сленг?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11560" y="620688"/>
            <a:ext cx="806489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 sz="24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ru-RU" sz="2800" b="1" dirty="0" smtClean="0"/>
              <a:t>2. Используете ли Вы компьютерный сленг в своей речи?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1187624" y="1916832"/>
          <a:ext cx="6840760" cy="44965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/>
        </p:nvGraphicFramePr>
        <p:xfrm>
          <a:off x="1043608" y="1700808"/>
          <a:ext cx="7416824" cy="48965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899592" y="764704"/>
            <a:ext cx="75608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 sz="1600" b="1" i="0" u="none" strike="noStrike" kern="1200" baseline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r>
              <a:rPr lang="ru-RU" sz="2800" dirty="0" smtClean="0"/>
              <a:t>3. Какие вы знаете сленговые выражения?</a:t>
            </a:r>
            <a:endParaRPr lang="ru-RU" sz="28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/>
        </p:nvGraphicFramePr>
        <p:xfrm>
          <a:off x="1043608" y="2060848"/>
          <a:ext cx="7315200" cy="44085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611560" y="836712"/>
            <a:ext cx="792088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 sz="1600" b="1" i="0" u="none" strike="noStrike" kern="1200" baseline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r>
              <a:rPr lang="ru-RU" sz="2800" dirty="0" smtClean="0"/>
              <a:t>8. Что является источником компьютерных сленговых выражений?</a:t>
            </a:r>
            <a:endParaRPr lang="ru-RU" sz="28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/>
        </p:nvGraphicFramePr>
        <p:xfrm>
          <a:off x="755576" y="1628800"/>
          <a:ext cx="7776864" cy="48965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899592" y="764704"/>
            <a:ext cx="775949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 sz="1600" b="1" i="0" u="none" strike="noStrike" kern="1200" baseline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r>
              <a:rPr lang="ru-RU" sz="2800" dirty="0" smtClean="0"/>
              <a:t>9. Какие способы борьбы со сленговыми выражениями вы предлагаете?</a:t>
            </a:r>
            <a:endParaRPr lang="ru-RU" sz="2800" dirty="0"/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899592" y="1772816"/>
          <a:ext cx="7315200" cy="48405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pPr algn="ctr"/>
            <a:r>
              <a:rPr lang="ru-RU" dirty="0" smtClean="0"/>
              <a:t>Заключение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268760"/>
            <a:ext cx="8424936" cy="5256584"/>
          </a:xfrm>
        </p:spPr>
        <p:txBody>
          <a:bodyPr>
            <a:normAutofit/>
          </a:bodyPr>
          <a:lstStyle/>
          <a:p>
            <a:pPr marL="0" indent="0" algn="just">
              <a:spcBef>
                <a:spcPts val="0"/>
              </a:spcBef>
              <a:buNone/>
            </a:pPr>
            <a:r>
              <a:rPr lang="ru-RU" sz="2800" dirty="0" smtClean="0">
                <a:solidFill>
                  <a:srgbClr val="FF0000"/>
                </a:solidFill>
              </a:rPr>
              <a:t>Компьютерный сленг </a:t>
            </a:r>
            <a:r>
              <a:rPr lang="ru-RU" sz="2800" dirty="0" smtClean="0"/>
              <a:t>является неотъемлемой частью жизни современного человека, и нельзя его запретить, потому что он делает речь более краткой, а самое главное – он является «цементом», объединяющим людей в одну устойчивую группу, занимающихся общим делом. Что касается школьников – учебой.</a:t>
            </a:r>
          </a:p>
          <a:p>
            <a:pPr marL="0" indent="0" algn="just">
              <a:spcBef>
                <a:spcPts val="0"/>
              </a:spcBef>
              <a:buNone/>
            </a:pPr>
            <a:endParaRPr lang="ru-RU" sz="2800" dirty="0" smtClean="0">
              <a:solidFill>
                <a:srgbClr val="FF0000"/>
              </a:solidFill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ru-RU" sz="2800" dirty="0" smtClean="0">
                <a:solidFill>
                  <a:srgbClr val="FF0000"/>
                </a:solidFill>
              </a:rPr>
              <a:t>Гипотеза</a:t>
            </a:r>
            <a:r>
              <a:rPr lang="ru-RU" sz="2800" dirty="0" smtClean="0"/>
              <a:t> нашей работы </a:t>
            </a:r>
            <a:r>
              <a:rPr lang="ru-RU" sz="2800" b="1" dirty="0" smtClean="0"/>
              <a:t>подтверждена</a:t>
            </a:r>
            <a:r>
              <a:rPr lang="ru-RU" sz="2800" dirty="0" smtClean="0"/>
              <a:t>: молодежный компьютерный сленг активно влияет на развитие современного языка и имеет право на существование.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9208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Объект исследования и гипотеза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00809"/>
            <a:ext cx="8291264" cy="1512168"/>
          </a:xfrm>
        </p:spPr>
        <p:txBody>
          <a:bodyPr>
            <a:normAutofit/>
          </a:bodyPr>
          <a:lstStyle/>
          <a:p>
            <a:pPr marL="0" indent="0" algn="just">
              <a:spcBef>
                <a:spcPts val="0"/>
              </a:spcBef>
              <a:buNone/>
            </a:pPr>
            <a:r>
              <a:rPr lang="ru-RU" sz="3200" dirty="0" smtClean="0">
                <a:solidFill>
                  <a:srgbClr val="FF0000"/>
                </a:solidFill>
              </a:rPr>
              <a:t>Объект </a:t>
            </a:r>
            <a:r>
              <a:rPr lang="ru-RU" sz="3200" dirty="0" smtClean="0"/>
              <a:t>исследования - лексика молодежного компьютерного сленга.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39552" y="3356992"/>
            <a:ext cx="8208912" cy="2232248"/>
          </a:xfrm>
        </p:spPr>
        <p:txBody>
          <a:bodyPr>
            <a:normAutofit/>
          </a:bodyPr>
          <a:lstStyle/>
          <a:p>
            <a:pPr marL="0" indent="0" algn="just">
              <a:spcBef>
                <a:spcPts val="0"/>
              </a:spcBef>
              <a:buNone/>
            </a:pPr>
            <a:r>
              <a:rPr lang="ru-RU" sz="3200" dirty="0" smtClean="0">
                <a:solidFill>
                  <a:srgbClr val="FF0000"/>
                </a:solidFill>
              </a:rPr>
              <a:t>Гипотеза </a:t>
            </a:r>
            <a:r>
              <a:rPr lang="ru-RU" sz="3200" dirty="0" smtClean="0"/>
              <a:t>о том, что молодежный компьютерный сленг активно влияет на развитие современного языка и имеет право на существование.</a:t>
            </a:r>
            <a:r>
              <a:rPr lang="ru-RU" sz="3200" b="1" dirty="0" smtClean="0"/>
              <a:t> </a:t>
            </a:r>
            <a:endParaRPr lang="ru-RU" sz="32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201622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Список источников и литературы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32856"/>
            <a:ext cx="8229600" cy="4392488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/>
              <a:t>1. Гальперин И. Р. Стилистика английского языка /  И.Р.Гальперин. - М., Высшая Школа, 2002</a:t>
            </a:r>
          </a:p>
          <a:p>
            <a:pPr>
              <a:buNone/>
            </a:pPr>
            <a:r>
              <a:rPr lang="ru-RU" dirty="0" smtClean="0"/>
              <a:t>2. </a:t>
            </a:r>
            <a:r>
              <a:rPr lang="ru-RU" dirty="0" err="1" smtClean="0"/>
              <a:t>Лихолитов</a:t>
            </a:r>
            <a:r>
              <a:rPr lang="ru-RU" dirty="0" smtClean="0"/>
              <a:t> П.В. Компьютерный жаргон/ </a:t>
            </a:r>
            <a:r>
              <a:rPr lang="ru-RU" dirty="0" err="1" smtClean="0"/>
              <a:t>П.В.Лихолитов</a:t>
            </a:r>
            <a:r>
              <a:rPr lang="ru-RU" dirty="0" smtClean="0"/>
              <a:t>. – М.,  Русская речь,  №3,  1997</a:t>
            </a:r>
          </a:p>
          <a:p>
            <a:pPr>
              <a:buNone/>
            </a:pPr>
            <a:r>
              <a:rPr lang="ru-RU" dirty="0" smtClean="0"/>
              <a:t>3. Мюллер В. К. Новый англо-русский словарь. – М., 2003.</a:t>
            </a:r>
          </a:p>
          <a:p>
            <a:pPr>
              <a:buNone/>
            </a:pPr>
            <a:r>
              <a:rPr lang="ru-RU" dirty="0" smtClean="0"/>
              <a:t>4. </a:t>
            </a:r>
            <a:r>
              <a:rPr lang="ru-RU" dirty="0" err="1" smtClean="0"/>
              <a:t>Окунцова</a:t>
            </a:r>
            <a:r>
              <a:rPr lang="ru-RU" dirty="0" smtClean="0"/>
              <a:t> Е. А. Новейший словарь иностранных слов. – М., 2009.</a:t>
            </a:r>
          </a:p>
          <a:p>
            <a:pPr>
              <a:buNone/>
            </a:pPr>
            <a:r>
              <a:rPr lang="ru-RU" dirty="0" smtClean="0"/>
              <a:t>5. Сленг.  Словарь лингвистических терминов /Под редакцией О.С.Ахмановой. - М., Советская энциклопедия, 1974</a:t>
            </a:r>
          </a:p>
          <a:p>
            <a:pPr>
              <a:buNone/>
            </a:pPr>
            <a:r>
              <a:rPr lang="ru-RU" i="1" dirty="0" smtClean="0"/>
              <a:t>6. </a:t>
            </a:r>
            <a:r>
              <a:rPr lang="ru-RU" dirty="0" smtClean="0"/>
              <a:t>Смирнов Ф.О. Искусство общения в Интернет. Краткое руководство/ Ф.О. Смирнов. — Научно-популярное издание. — М.,  издательский дом Вильямс, 2006</a:t>
            </a:r>
          </a:p>
          <a:p>
            <a:pPr>
              <a:buNone/>
            </a:pPr>
            <a:r>
              <a:rPr lang="ru-RU" dirty="0" smtClean="0"/>
              <a:t>7. Терехова Г.В. Теория и практика перевода/ Г.В.Терехова. – Оренбург, ГОУ ОГУ, 2004</a:t>
            </a:r>
          </a:p>
          <a:p>
            <a:pPr>
              <a:buNone/>
            </a:pPr>
            <a:r>
              <a:rPr lang="ru-RU" dirty="0" smtClean="0"/>
              <a:t>8. Сайт – (http://www.philology.ru/linguistics2/vinogradova-01.htm)</a:t>
            </a:r>
          </a:p>
          <a:p>
            <a:pPr>
              <a:buNone/>
            </a:pPr>
            <a:r>
              <a:rPr lang="ru-RU" dirty="0" smtClean="0"/>
              <a:t>9. Сайт - (http://www.bestreferat.ru/referat-19287.html)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51720" y="3501008"/>
            <a:ext cx="5544616" cy="1224136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rgbClr val="FF0000"/>
                </a:solidFill>
              </a:rPr>
              <a:t>КОМПЬЮТЕРНЫЙ СЛЕНГ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332656"/>
            <a:ext cx="8424936" cy="1752600"/>
          </a:xfrm>
        </p:spPr>
        <p:txBody>
          <a:bodyPr>
            <a:norm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</a:rPr>
              <a:t>Муниципальное казенное общеобразовательное учреждение</a:t>
            </a:r>
          </a:p>
          <a:p>
            <a:pPr algn="ctr"/>
            <a:r>
              <a:rPr lang="ru-RU" sz="2000" dirty="0" smtClean="0">
                <a:solidFill>
                  <a:schemeClr val="bg1"/>
                </a:solidFill>
              </a:rPr>
              <a:t>«Знаменская средняя общеобразовательная школа»</a:t>
            </a:r>
          </a:p>
          <a:p>
            <a:pPr algn="ctr"/>
            <a:r>
              <a:rPr lang="ru-RU" sz="2000" dirty="0" smtClean="0">
                <a:solidFill>
                  <a:schemeClr val="bg1"/>
                </a:solidFill>
              </a:rPr>
              <a:t>Щигровского района Курской области</a:t>
            </a:r>
          </a:p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339752" y="602128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Times New Roman" pitchFamily="18" charset="0"/>
                <a:cs typeface="Arial" pitchFamily="34" charset="0"/>
              </a:rPr>
              <a:t>д.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ea typeface="Times New Roman" pitchFamily="18" charset="0"/>
                <a:cs typeface="Arial" pitchFamily="34" charset="0"/>
              </a:rPr>
              <a:t>Пожидаевка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Times New Roman" pitchFamily="18" charset="0"/>
                <a:cs typeface="Arial" pitchFamily="34" charset="0"/>
              </a:rPr>
              <a:t>2021 г.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71600" y="4725144"/>
            <a:ext cx="752784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dirty="0" smtClean="0">
                <a:solidFill>
                  <a:srgbClr val="FFFF00"/>
                </a:solidFill>
              </a:rPr>
              <a:t>Спасибо за внимание! </a:t>
            </a:r>
            <a:endParaRPr lang="ru-RU" sz="5400" dirty="0">
              <a:solidFill>
                <a:srgbClr val="FFFF00"/>
              </a:solidFill>
            </a:endParaRPr>
          </a:p>
        </p:txBody>
      </p:sp>
      <p:pic>
        <p:nvPicPr>
          <p:cNvPr id="8" name="Рисунок 7" descr="slen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75856" y="1772816"/>
            <a:ext cx="3024336" cy="223555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864096"/>
          </a:xfrm>
        </p:spPr>
        <p:txBody>
          <a:bodyPr/>
          <a:lstStyle/>
          <a:p>
            <a:r>
              <a:rPr lang="ru-RU" dirty="0" smtClean="0"/>
              <a:t>ЦЕЛЬ И ЗАДАЧИ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18457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b="1" dirty="0" smtClean="0">
                <a:solidFill>
                  <a:srgbClr val="FF0000"/>
                </a:solidFill>
              </a:rPr>
              <a:t>Цель</a:t>
            </a:r>
            <a:r>
              <a:rPr lang="ru-RU" sz="2000" dirty="0" smtClean="0"/>
              <a:t> моего проекта:</a:t>
            </a:r>
          </a:p>
          <a:p>
            <a:pPr marL="0" indent="0">
              <a:buNone/>
            </a:pPr>
            <a:r>
              <a:rPr lang="ru-RU" sz="2000" dirty="0" smtClean="0"/>
              <a:t>Обосновать оправданное употребление компьютерного сленга и выявить его распространение в речи обучающихся МКОУ «Знаменская средняя общеобразовательная школа».</a:t>
            </a:r>
          </a:p>
          <a:p>
            <a:pPr>
              <a:buNone/>
            </a:pPr>
            <a:endParaRPr lang="ru-RU" sz="2000" b="1" dirty="0" smtClean="0"/>
          </a:p>
          <a:p>
            <a:pPr>
              <a:buNone/>
            </a:pPr>
            <a:r>
              <a:rPr lang="ru-RU" sz="2000" b="1" dirty="0" smtClean="0">
                <a:solidFill>
                  <a:srgbClr val="FF0000"/>
                </a:solidFill>
              </a:rPr>
              <a:t>Задачи</a:t>
            </a:r>
            <a:r>
              <a:rPr lang="ru-RU" sz="2000" dirty="0" smtClean="0">
                <a:solidFill>
                  <a:srgbClr val="FF0000"/>
                </a:solidFill>
              </a:rPr>
              <a:t>: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000" dirty="0" smtClean="0"/>
              <a:t>выяснить причины появления и способы образования компьютерного сленга;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000" dirty="0" smtClean="0"/>
              <a:t>исследовать распространение применения компьютерного сленга среди обучающихся МКОУ «Знаменская средняя общеобразовательная школа»;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000" dirty="0" smtClean="0"/>
              <a:t>составить краткий словарь часто употребляемых слов молодежного компьютерного сленга МКОУ «Знаменская средняя общеобразовательная школа».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91264" cy="99672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/>
              <a:t>Определение понятия сленг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39552" y="1556792"/>
            <a:ext cx="6347048" cy="2301003"/>
          </a:xfrm>
        </p:spPr>
        <p:txBody>
          <a:bodyPr>
            <a:normAutofit fontScale="70000" lnSpcReduction="20000"/>
          </a:bodyPr>
          <a:lstStyle/>
          <a:p>
            <a:pPr marL="0" indent="0" algn="just">
              <a:spcBef>
                <a:spcPts val="0"/>
              </a:spcBef>
              <a:buNone/>
            </a:pPr>
            <a:r>
              <a:rPr lang="ru-RU" sz="3400" dirty="0" smtClean="0"/>
              <a:t>Согласно Новейшему словарю иностранных слов Е. А. </a:t>
            </a:r>
            <a:r>
              <a:rPr lang="ru-RU" sz="3400" dirty="0" err="1" smtClean="0"/>
              <a:t>Окунцова</a:t>
            </a:r>
            <a:r>
              <a:rPr lang="ru-RU" sz="3400" dirty="0" smtClean="0"/>
              <a:t>, слово сленг происходит от английского </a:t>
            </a:r>
            <a:r>
              <a:rPr lang="ru-RU" sz="3400" dirty="0" err="1" smtClean="0"/>
              <a:t>slang</a:t>
            </a:r>
            <a:r>
              <a:rPr lang="ru-RU" sz="3400" dirty="0" smtClean="0"/>
              <a:t> и означает: совокупность слов и выражений, не соответствующих норме литературного языка [</a:t>
            </a:r>
            <a:r>
              <a:rPr lang="ru-RU" sz="3400" dirty="0" err="1" smtClean="0"/>
              <a:t>Окунцов</a:t>
            </a:r>
            <a:r>
              <a:rPr lang="ru-RU" sz="3400" dirty="0" smtClean="0"/>
              <a:t> А., 2009 г., с. 371].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7544" y="4221088"/>
            <a:ext cx="6336704" cy="2304255"/>
          </a:xfrm>
        </p:spPr>
        <p:txBody>
          <a:bodyPr>
            <a:normAutofit fontScale="70000" lnSpcReduction="20000"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400" dirty="0" smtClean="0"/>
              <a:t>Мюллер В. К. дает нам такой перевод слова </a:t>
            </a:r>
            <a:r>
              <a:rPr lang="ru-RU" sz="3400" dirty="0" err="1" smtClean="0"/>
              <a:t>slang</a:t>
            </a:r>
            <a:r>
              <a:rPr lang="ru-RU" sz="3400" dirty="0" smtClean="0"/>
              <a:t> в своем Новом англо-русском словаре: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400" dirty="0" smtClean="0"/>
              <a:t>1.сущ. сленг, жаргон;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400" dirty="0" smtClean="0"/>
              <a:t>2. прил. относящийся к сленгу, жаргону;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400" dirty="0" smtClean="0"/>
              <a:t>3. гл. обругать [Мюллер В.К.,  2003 г., с. 729].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5" name="Рисунок 4" descr="cove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1338332">
            <a:off x="7092280" y="1844824"/>
            <a:ext cx="1618944" cy="229595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 descr="2197348_detai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826825">
            <a:off x="6915842" y="3966213"/>
            <a:ext cx="1772829" cy="23603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7544" y="836712"/>
            <a:ext cx="8291264" cy="3024336"/>
          </a:xfrm>
        </p:spPr>
        <p:txBody>
          <a:bodyPr>
            <a:normAutofit/>
          </a:bodyPr>
          <a:lstStyle/>
          <a:p>
            <a:pPr marL="0" indent="0" algn="just">
              <a:spcBef>
                <a:spcPts val="0"/>
              </a:spcBef>
              <a:buNone/>
            </a:pPr>
            <a:r>
              <a:rPr lang="ru-RU" sz="2800" dirty="0" smtClean="0">
                <a:solidFill>
                  <a:srgbClr val="FF0000"/>
                </a:solidFill>
              </a:rPr>
              <a:t>Сленг</a:t>
            </a:r>
            <a:r>
              <a:rPr lang="ru-RU" sz="2800" dirty="0" smtClean="0"/>
              <a:t> – это разновидность речи, которая используется преимущественно в устном общении, и относиться к устойчивой социальной группе, которая имеет общие интересы по признаку профессии или возраста</a:t>
            </a:r>
            <a:endParaRPr lang="ru-RU" sz="28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95536" y="3789040"/>
            <a:ext cx="8496944" cy="1845804"/>
          </a:xfrm>
        </p:spPr>
        <p:txBody>
          <a:bodyPr>
            <a:normAutofit/>
          </a:bodyPr>
          <a:lstStyle/>
          <a:p>
            <a:pPr marL="0" indent="0" algn="just">
              <a:spcBef>
                <a:spcPts val="0"/>
              </a:spcBef>
              <a:buNone/>
            </a:pPr>
            <a:r>
              <a:rPr lang="ru-RU" sz="2800" dirty="0" smtClean="0">
                <a:solidFill>
                  <a:srgbClr val="FF0000"/>
                </a:solidFill>
              </a:rPr>
              <a:t>Компьютерный сленг </a:t>
            </a:r>
            <a:r>
              <a:rPr lang="ru-RU" sz="2800" dirty="0" smtClean="0"/>
              <a:t>— разновидность сленга, используемого как профессиональной группой специалистов, так и пользователями компьютеров.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5400" dirty="0" smtClean="0"/>
              <a:t>Функции сленга</a:t>
            </a:r>
            <a:endParaRPr lang="ru-RU" sz="5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695800"/>
          </a:xfrm>
        </p:spPr>
        <p:txBody>
          <a:bodyPr/>
          <a:lstStyle/>
          <a:p>
            <a:pPr marL="0" indent="0" algn="just">
              <a:spcBef>
                <a:spcPts val="0"/>
              </a:spcBef>
              <a:buNone/>
            </a:pPr>
            <a:r>
              <a:rPr lang="ru-RU" dirty="0" smtClean="0"/>
              <a:t>1. Сленг делает речь более краткой. (Сравним два выражения: </a:t>
            </a:r>
            <a:r>
              <a:rPr lang="ru-RU" b="1" dirty="0" smtClean="0"/>
              <a:t>Чтобы полностью восстановить твой компьютер, лучше всего переустановить операционную систему </a:t>
            </a:r>
            <a:r>
              <a:rPr lang="en-US" b="1" dirty="0" smtClean="0"/>
              <a:t>Windows</a:t>
            </a:r>
            <a:r>
              <a:rPr lang="ru-RU" b="1" dirty="0" smtClean="0"/>
              <a:t> </a:t>
            </a:r>
            <a:r>
              <a:rPr lang="ru-RU" dirty="0" smtClean="0"/>
              <a:t>- </a:t>
            </a:r>
            <a:r>
              <a:rPr lang="ru-RU" b="1" dirty="0" smtClean="0"/>
              <a:t>Чтобы полностью восстановить твой </a:t>
            </a:r>
            <a:r>
              <a:rPr lang="ru-RU" b="1" dirty="0" err="1" smtClean="0"/>
              <a:t>комп</a:t>
            </a:r>
            <a:r>
              <a:rPr lang="ru-RU" b="1" dirty="0" smtClean="0"/>
              <a:t>, лучше всего переставить форточки</a:t>
            </a:r>
            <a:r>
              <a:rPr lang="ru-RU" dirty="0" smtClean="0"/>
              <a:t>).</a:t>
            </a:r>
          </a:p>
          <a:p>
            <a:pPr marL="0" indent="0" algn="just">
              <a:spcBef>
                <a:spcPts val="0"/>
              </a:spcBef>
              <a:buNone/>
            </a:pPr>
            <a:endParaRPr lang="ru-RU" dirty="0" smtClean="0"/>
          </a:p>
          <a:p>
            <a:pPr marL="0" indent="0" algn="just">
              <a:spcBef>
                <a:spcPts val="0"/>
              </a:spcBef>
              <a:buNone/>
            </a:pPr>
            <a:endParaRPr lang="ru-RU" dirty="0" smtClean="0"/>
          </a:p>
          <a:p>
            <a:pPr marL="0" indent="0" algn="just">
              <a:spcBef>
                <a:spcPts val="0"/>
              </a:spcBef>
              <a:buNone/>
            </a:pPr>
            <a:r>
              <a:rPr lang="ru-RU" dirty="0" smtClean="0"/>
              <a:t>2. Сленг служит опознавательным знаком того, что этот человек принадлежит к данной социальной среде.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pcworldv1n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1271779">
            <a:off x="7020272" y="2780928"/>
            <a:ext cx="1571427" cy="21030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704088"/>
            <a:ext cx="8424936" cy="1143000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/>
              <a:t>История появления компьютерных терминов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7544" y="2060848"/>
            <a:ext cx="6048672" cy="2592289"/>
          </a:xfrm>
        </p:spPr>
        <p:txBody>
          <a:bodyPr>
            <a:normAutofit/>
          </a:bodyPr>
          <a:lstStyle/>
          <a:p>
            <a:pPr marL="0" indent="0" algn="just">
              <a:spcBef>
                <a:spcPts val="0"/>
              </a:spcBef>
              <a:buNone/>
            </a:pPr>
            <a:r>
              <a:rPr lang="ru-RU" dirty="0" smtClean="0"/>
              <a:t>Компьютерный жаргон появился вместе с первым компьютером в 1946 году, когда в США создали первую электронную вычислительную машину.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7544" y="4509120"/>
            <a:ext cx="6048672" cy="1845804"/>
          </a:xfrm>
        </p:spPr>
        <p:txBody>
          <a:bodyPr>
            <a:normAutofit/>
          </a:bodyPr>
          <a:lstStyle/>
          <a:p>
            <a:pPr marL="0" indent="0" algn="just">
              <a:spcBef>
                <a:spcPts val="0"/>
              </a:spcBef>
              <a:buNone/>
            </a:pPr>
            <a:r>
              <a:rPr lang="ru-RU" dirty="0" smtClean="0"/>
              <a:t>В России в середине 80-х, точнее в 1988 году, когда в Советском Союзе появился полностью переводной журнал "PC </a:t>
            </a:r>
            <a:r>
              <a:rPr lang="ru-RU" dirty="0" err="1" smtClean="0"/>
              <a:t>World</a:t>
            </a:r>
            <a:r>
              <a:rPr lang="ru-RU" dirty="0" smtClean="0"/>
              <a:t>".</a:t>
            </a:r>
            <a:endParaRPr lang="ru-RU" dirty="0"/>
          </a:p>
        </p:txBody>
      </p:sp>
      <p:pic>
        <p:nvPicPr>
          <p:cNvPr id="6" name="Рисунок 5" descr="08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184518">
            <a:off x="7499013" y="3678076"/>
            <a:ext cx="1371600" cy="1857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08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0648998">
            <a:off x="6596279" y="4230970"/>
            <a:ext cx="1382169" cy="18332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/>
          <a:lstStyle/>
          <a:p>
            <a:pPr algn="ctr"/>
            <a:r>
              <a:rPr lang="ru-RU" b="1" dirty="0" smtClean="0"/>
              <a:t>Словообразование сленга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spcBef>
                <a:spcPts val="0"/>
              </a:spcBef>
              <a:buNone/>
            </a:pPr>
            <a:r>
              <a:rPr lang="ru-RU" sz="2800" u="sng" dirty="0" smtClean="0">
                <a:solidFill>
                  <a:srgbClr val="FF0000"/>
                </a:solidFill>
              </a:rPr>
              <a:t>Первая группа </a:t>
            </a:r>
            <a:r>
              <a:rPr lang="ru-RU" sz="2800" dirty="0" smtClean="0"/>
              <a:t>– прямая транслитерация английского слова при сохранении основного значения лексемы: </a:t>
            </a:r>
          </a:p>
          <a:p>
            <a:pPr marL="0" indent="0" algn="just">
              <a:spcBef>
                <a:spcPts val="0"/>
              </a:spcBef>
              <a:buNone/>
            </a:pPr>
            <a:endParaRPr lang="ru-RU" sz="3200" dirty="0" smtClean="0"/>
          </a:p>
          <a:p>
            <a:pPr marL="0" lvl="0" indent="0" algn="ctr">
              <a:spcBef>
                <a:spcPts val="0"/>
              </a:spcBef>
              <a:buNone/>
            </a:pPr>
            <a:r>
              <a:rPr lang="ru-RU" sz="3200" b="1" dirty="0" err="1" smtClean="0"/>
              <a:t>гаджет</a:t>
            </a:r>
            <a:r>
              <a:rPr lang="ru-RU" sz="3200" b="1" dirty="0" smtClean="0"/>
              <a:t> – </a:t>
            </a:r>
            <a:r>
              <a:rPr lang="ru-RU" sz="3200" dirty="0" err="1" smtClean="0"/>
              <a:t>gadget</a:t>
            </a:r>
            <a:r>
              <a:rPr lang="ru-RU" sz="3200" dirty="0" smtClean="0"/>
              <a:t>; </a:t>
            </a:r>
          </a:p>
          <a:p>
            <a:pPr marL="0" lvl="0" indent="0" algn="ctr">
              <a:spcBef>
                <a:spcPts val="0"/>
              </a:spcBef>
              <a:buNone/>
            </a:pPr>
            <a:r>
              <a:rPr lang="ru-RU" sz="3200" b="1" dirty="0" smtClean="0"/>
              <a:t>гейм – </a:t>
            </a:r>
            <a:r>
              <a:rPr lang="ru-RU" sz="3200" dirty="0" err="1" smtClean="0"/>
              <a:t>game</a:t>
            </a:r>
            <a:r>
              <a:rPr lang="ru-RU" sz="3200" dirty="0" smtClean="0"/>
              <a:t>; </a:t>
            </a:r>
          </a:p>
          <a:p>
            <a:pPr marL="0" lvl="0" indent="0" algn="ctr">
              <a:spcBef>
                <a:spcPts val="0"/>
              </a:spcBef>
              <a:buNone/>
            </a:pPr>
            <a:r>
              <a:rPr lang="ru-RU" sz="3200" b="1" dirty="0" err="1" smtClean="0"/>
              <a:t>геймер</a:t>
            </a:r>
            <a:r>
              <a:rPr lang="ru-RU" sz="3200" dirty="0" smtClean="0"/>
              <a:t> — </a:t>
            </a:r>
            <a:r>
              <a:rPr lang="ru-RU" sz="3200" dirty="0" err="1" smtClean="0"/>
              <a:t>gamer</a:t>
            </a:r>
            <a:r>
              <a:rPr lang="ru-RU" sz="3200" dirty="0" smtClean="0"/>
              <a:t>; </a:t>
            </a:r>
          </a:p>
          <a:p>
            <a:pPr marL="0" lvl="0" indent="0" algn="ctr">
              <a:spcBef>
                <a:spcPts val="0"/>
              </a:spcBef>
              <a:buNone/>
            </a:pPr>
            <a:r>
              <a:rPr lang="ru-RU" sz="3200" b="1" dirty="0" err="1" smtClean="0"/>
              <a:t>офтопик</a:t>
            </a:r>
            <a:r>
              <a:rPr lang="ru-RU" sz="3200" b="1" dirty="0" smtClean="0"/>
              <a:t> –</a:t>
            </a:r>
            <a:r>
              <a:rPr lang="ru-RU" sz="3200" dirty="0" err="1" smtClean="0"/>
              <a:t>off</a:t>
            </a:r>
            <a:r>
              <a:rPr lang="ru-RU" sz="3200" dirty="0" smtClean="0"/>
              <a:t> </a:t>
            </a:r>
            <a:r>
              <a:rPr lang="ru-RU" sz="3200" dirty="0" err="1" smtClean="0"/>
              <a:t>topic</a:t>
            </a:r>
            <a:r>
              <a:rPr lang="ru-RU" sz="3200" dirty="0" smtClean="0"/>
              <a:t>; 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/>
          <a:lstStyle/>
          <a:p>
            <a:pPr algn="ctr"/>
            <a:r>
              <a:rPr lang="ru-RU" b="1" dirty="0" smtClean="0"/>
              <a:t>Словообразование сленга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968552"/>
          </a:xfrm>
        </p:spPr>
        <p:txBody>
          <a:bodyPr>
            <a:normAutofit lnSpcReduction="10000"/>
          </a:bodyPr>
          <a:lstStyle/>
          <a:p>
            <a:pPr marL="0" indent="0" algn="just">
              <a:spcBef>
                <a:spcPts val="0"/>
              </a:spcBef>
              <a:buNone/>
            </a:pPr>
            <a:r>
              <a:rPr lang="ru-RU" sz="2800" u="sng" dirty="0" smtClean="0">
                <a:solidFill>
                  <a:srgbClr val="FF0000"/>
                </a:solidFill>
              </a:rPr>
              <a:t>Вторую группу</a:t>
            </a:r>
            <a:r>
              <a:rPr lang="ru-RU" sz="2800" dirty="0" smtClean="0">
                <a:solidFill>
                  <a:srgbClr val="FF0000"/>
                </a:solidFill>
              </a:rPr>
              <a:t> </a:t>
            </a:r>
            <a:r>
              <a:rPr lang="ru-RU" sz="2800" dirty="0" smtClean="0"/>
              <a:t>слов представляют примеры, относительно которых можно говорить уже не о транслитерации, а о фонетическом и грамматическом “искажении” (своеобразной "русификации") оригинала: </a:t>
            </a:r>
          </a:p>
          <a:p>
            <a:pPr marL="0" indent="0" algn="just">
              <a:spcBef>
                <a:spcPts val="0"/>
              </a:spcBef>
              <a:buNone/>
            </a:pPr>
            <a:endParaRPr lang="ru-RU" sz="2800" dirty="0" smtClean="0"/>
          </a:p>
          <a:p>
            <a:pPr lvl="0" algn="ctr">
              <a:buNone/>
            </a:pPr>
            <a:r>
              <a:rPr lang="ru-RU" sz="3200" b="1" dirty="0" err="1" smtClean="0"/>
              <a:t>дебажить</a:t>
            </a:r>
            <a:r>
              <a:rPr lang="ru-RU" sz="3200" b="1" dirty="0" smtClean="0"/>
              <a:t> – </a:t>
            </a:r>
            <a:r>
              <a:rPr lang="ru-RU" sz="3200" dirty="0" err="1" smtClean="0"/>
              <a:t>debug</a:t>
            </a:r>
            <a:r>
              <a:rPr lang="ru-RU" sz="3200" dirty="0" smtClean="0"/>
              <a:t>; </a:t>
            </a:r>
          </a:p>
          <a:p>
            <a:pPr lvl="0" algn="ctr">
              <a:buNone/>
            </a:pPr>
            <a:r>
              <a:rPr lang="ru-RU" sz="3200" b="1" dirty="0" err="1" smtClean="0"/>
              <a:t>гамать</a:t>
            </a:r>
            <a:r>
              <a:rPr lang="ru-RU" sz="3200" b="1" dirty="0" smtClean="0"/>
              <a:t> – </a:t>
            </a:r>
            <a:r>
              <a:rPr lang="ru-RU" sz="3200" dirty="0" err="1" smtClean="0"/>
              <a:t>game</a:t>
            </a:r>
            <a:r>
              <a:rPr lang="ru-RU" sz="3200" dirty="0" smtClean="0"/>
              <a:t>; </a:t>
            </a:r>
          </a:p>
          <a:p>
            <a:pPr lvl="0" algn="ctr">
              <a:buNone/>
            </a:pPr>
            <a:r>
              <a:rPr lang="ru-RU" sz="3200" b="1" dirty="0" err="1" smtClean="0"/>
              <a:t>гуглить</a:t>
            </a:r>
            <a:r>
              <a:rPr lang="ru-RU" sz="3200" b="1" dirty="0" smtClean="0"/>
              <a:t> </a:t>
            </a:r>
            <a:r>
              <a:rPr lang="ru-RU" sz="3200" dirty="0" smtClean="0"/>
              <a:t>– </a:t>
            </a:r>
            <a:r>
              <a:rPr lang="ru-RU" sz="3200" dirty="0" err="1" smtClean="0"/>
              <a:t>google</a:t>
            </a:r>
            <a:r>
              <a:rPr lang="ru-RU" sz="3200" dirty="0" smtClean="0"/>
              <a:t>; </a:t>
            </a:r>
          </a:p>
          <a:p>
            <a:pPr lvl="0" algn="ctr">
              <a:buNone/>
            </a:pPr>
            <a:r>
              <a:rPr lang="ru-RU" sz="3200" b="1" dirty="0" smtClean="0"/>
              <a:t>думать</a:t>
            </a:r>
            <a:r>
              <a:rPr lang="ru-RU" sz="3200" dirty="0" smtClean="0"/>
              <a:t>–DOOM. 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217</TotalTime>
  <Words>1009</Words>
  <Application>Microsoft Office PowerPoint</Application>
  <PresentationFormat>Экран (4:3)</PresentationFormat>
  <Paragraphs>117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Поток</vt:lpstr>
      <vt:lpstr>КОМПЬЮТЕРНЫЙ СЛЕНГ</vt:lpstr>
      <vt:lpstr>Объект исследования и гипотеза</vt:lpstr>
      <vt:lpstr>ЦЕЛЬ И ЗАДАЧИ</vt:lpstr>
      <vt:lpstr>Определение понятия сленг</vt:lpstr>
      <vt:lpstr>Слайд 5</vt:lpstr>
      <vt:lpstr>Функции сленга</vt:lpstr>
      <vt:lpstr>История появления компьютерных терминов</vt:lpstr>
      <vt:lpstr>Словообразование сленга</vt:lpstr>
      <vt:lpstr>Словообразование сленга</vt:lpstr>
      <vt:lpstr>Словообразование сленга</vt:lpstr>
      <vt:lpstr>Словообразование сленга</vt:lpstr>
      <vt:lpstr>Словообразование сленга</vt:lpstr>
      <vt:lpstr>Социологическое исследование </vt:lpstr>
      <vt:lpstr>Слайд 14</vt:lpstr>
      <vt:lpstr>Слайд 15</vt:lpstr>
      <vt:lpstr>Слайд 16</vt:lpstr>
      <vt:lpstr>Слайд 17</vt:lpstr>
      <vt:lpstr>Слайд 18</vt:lpstr>
      <vt:lpstr>Заключение</vt:lpstr>
      <vt:lpstr>Список источников и литературы </vt:lpstr>
      <vt:lpstr>КОМПЬЮТЕРНЫЙ СЛЕНГ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КОМПЬЮТЕРНЫЙ СЛЕНГ</dc:title>
  <dc:creator>Александр Шевченко</dc:creator>
  <cp:lastModifiedBy>Александр Шевченко</cp:lastModifiedBy>
  <cp:revision>2</cp:revision>
  <dcterms:created xsi:type="dcterms:W3CDTF">2021-04-20T18:24:42Z</dcterms:created>
  <dcterms:modified xsi:type="dcterms:W3CDTF">2021-04-25T20:48:33Z</dcterms:modified>
</cp:coreProperties>
</file>