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8288000" cy="10287000"/>
  <p:notesSz cx="6858000" cy="9144000"/>
  <p:embeddedFontLst>
    <p:embeddedFont>
      <p:font typeface="Better Together Script" panose="020B0604020202020204" charset="-52"/>
      <p:regular r:id="rId18"/>
    </p:embeddedFont>
    <p:embeddedFont>
      <p:font typeface="Bangbang" panose="020B0604020202020204" charset="-52"/>
      <p:regular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Bangbang Bold" panose="020B0604020202020204" charset="-52"/>
      <p:regular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8" d="100"/>
          <a:sy n="58" d="100"/>
        </p:scale>
        <p:origin x="68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sv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sv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sv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021" t="19572" b="3603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2933804" y="2314575"/>
            <a:ext cx="12688307" cy="5657850"/>
            <a:chOff x="0" y="0"/>
            <a:chExt cx="9751911" cy="4348480"/>
          </a:xfrm>
        </p:grpSpPr>
        <p:sp>
          <p:nvSpPr>
            <p:cNvPr id="4" name="Freeform 4"/>
            <p:cNvSpPr/>
            <p:nvPr/>
          </p:nvSpPr>
          <p:spPr>
            <a:xfrm>
              <a:off x="304800" y="304800"/>
              <a:ext cx="9447111" cy="4043680"/>
            </a:xfrm>
            <a:custGeom>
              <a:avLst/>
              <a:gdLst/>
              <a:ahLst/>
              <a:cxnLst/>
              <a:rect l="l" t="t" r="r" b="b"/>
              <a:pathLst>
                <a:path w="9447111" h="4043680">
                  <a:moveTo>
                    <a:pt x="9447111" y="0"/>
                  </a:moveTo>
                  <a:lnTo>
                    <a:pt x="9447111" y="4043680"/>
                  </a:lnTo>
                  <a:lnTo>
                    <a:pt x="0" y="4043680"/>
                  </a:lnTo>
                  <a:lnTo>
                    <a:pt x="0" y="3738880"/>
                  </a:lnTo>
                  <a:lnTo>
                    <a:pt x="9142311" y="3738880"/>
                  </a:lnTo>
                  <a:lnTo>
                    <a:pt x="9142311" y="0"/>
                  </a:lnTo>
                  <a:close/>
                </a:path>
              </a:pathLst>
            </a:custGeom>
            <a:solidFill>
              <a:srgbClr val="CDA77C">
                <a:alpha val="64706"/>
              </a:srgbClr>
            </a:solidFill>
          </p:spPr>
        </p:sp>
        <p:sp>
          <p:nvSpPr>
            <p:cNvPr id="5" name="Freeform 5"/>
            <p:cNvSpPr/>
            <p:nvPr/>
          </p:nvSpPr>
          <p:spPr>
            <a:xfrm>
              <a:off x="0" y="0"/>
              <a:ext cx="9447111" cy="4043680"/>
            </a:xfrm>
            <a:custGeom>
              <a:avLst/>
              <a:gdLst/>
              <a:ahLst/>
              <a:cxnLst/>
              <a:rect l="l" t="t" r="r" b="b"/>
              <a:pathLst>
                <a:path w="9447111" h="4043680">
                  <a:moveTo>
                    <a:pt x="0" y="0"/>
                  </a:moveTo>
                  <a:lnTo>
                    <a:pt x="9447111" y="0"/>
                  </a:lnTo>
                  <a:lnTo>
                    <a:pt x="9447111" y="4043680"/>
                  </a:lnTo>
                  <a:lnTo>
                    <a:pt x="0" y="4043680"/>
                  </a:lnTo>
                  <a:close/>
                </a:path>
              </a:pathLst>
            </a:custGeom>
            <a:solidFill>
              <a:srgbClr val="FFF2E2">
                <a:alpha val="64706"/>
              </a:srgbClr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348220" y="3881641"/>
            <a:ext cx="17591560" cy="2523717"/>
            <a:chOff x="0" y="0"/>
            <a:chExt cx="23455414" cy="3364957"/>
          </a:xfrm>
        </p:grpSpPr>
        <p:sp>
          <p:nvSpPr>
            <p:cNvPr id="7" name="TextBox 7"/>
            <p:cNvSpPr txBox="1"/>
            <p:nvPr/>
          </p:nvSpPr>
          <p:spPr>
            <a:xfrm>
              <a:off x="0" y="2190891"/>
              <a:ext cx="23455414" cy="117406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259"/>
                </a:lnSpc>
              </a:pPr>
              <a:r>
                <a:rPr lang="en-US" sz="5185">
                  <a:solidFill>
                    <a:srgbClr val="FFFFFF"/>
                  </a:solidFill>
                  <a:latin typeface="Better Together Script"/>
                </a:rPr>
                <a:t>Формирование у подростков </a:t>
              </a:r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66675"/>
              <a:ext cx="23455414" cy="175016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9827"/>
                </a:lnSpc>
              </a:pPr>
              <a:r>
                <a:rPr lang="en-US" sz="8934">
                  <a:solidFill>
                    <a:srgbClr val="CDA77C"/>
                  </a:solidFill>
                  <a:latin typeface="Better Together Script"/>
                </a:rPr>
                <a:t>Семейные ценности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t="21875" b="21875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73000"/>
          </a:blip>
          <a:srcRect l="28278" r="29592"/>
          <a:stretch>
            <a:fillRect/>
          </a:stretch>
        </p:blipFill>
        <p:spPr>
          <a:xfrm>
            <a:off x="3366188" y="0"/>
            <a:ext cx="10435951" cy="9258300"/>
          </a:xfrm>
          <a:prstGeom prst="rect">
            <a:avLst/>
          </a:prstGeom>
        </p:spPr>
      </p:pic>
      <p:grpSp>
        <p:nvGrpSpPr>
          <p:cNvPr id="4" name="Group 4"/>
          <p:cNvGrpSpPr/>
          <p:nvPr/>
        </p:nvGrpSpPr>
        <p:grpSpPr>
          <a:xfrm>
            <a:off x="4170768" y="2080157"/>
            <a:ext cx="8826790" cy="5097986"/>
            <a:chOff x="0" y="0"/>
            <a:chExt cx="11769053" cy="6797315"/>
          </a:xfrm>
        </p:grpSpPr>
        <p:pic>
          <p:nvPicPr>
            <p:cNvPr id="5" name="Picture 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rcRect l="20250" r="20250"/>
            <a:stretch>
              <a:fillRect/>
            </a:stretch>
          </p:blipFill>
          <p:spPr>
            <a:xfrm>
              <a:off x="0" y="0"/>
              <a:ext cx="11769053" cy="6797315"/>
            </a:xfrm>
            <a:prstGeom prst="rect">
              <a:avLst/>
            </a:prstGeom>
          </p:spPr>
        </p:pic>
        <p:sp>
          <p:nvSpPr>
            <p:cNvPr id="6" name="TextBox 6"/>
            <p:cNvSpPr txBox="1"/>
            <p:nvPr/>
          </p:nvSpPr>
          <p:spPr>
            <a:xfrm>
              <a:off x="203601" y="668497"/>
              <a:ext cx="11361852" cy="537459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just">
                <a:lnSpc>
                  <a:spcPts val="5328"/>
                </a:lnSpc>
              </a:pPr>
              <a:r>
                <a:rPr lang="en-US" sz="3806">
                  <a:solidFill>
                    <a:srgbClr val="A27E65"/>
                  </a:solidFill>
                  <a:latin typeface="Bangbang"/>
                </a:rPr>
                <a:t>Семье принадлежит основная роль в формировании нравственных начал, жизненных принципов ребенка. Семья создает личность или разрушает ее, во власти семьи укрепить или подорвать психическое здоровье ее членов, она способствует появлению у личности образа своего "Я". 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9720181" y="3655551"/>
            <a:ext cx="6206174" cy="8888820"/>
            <a:chOff x="0" y="0"/>
            <a:chExt cx="4433570" cy="6350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433570" cy="6350000"/>
            </a:xfrm>
            <a:custGeom>
              <a:avLst/>
              <a:gdLst/>
              <a:ahLst/>
              <a:cxnLst/>
              <a:rect l="l" t="t" r="r" b="b"/>
              <a:pathLst>
                <a:path w="4433570" h="6350000">
                  <a:moveTo>
                    <a:pt x="4433570" y="0"/>
                  </a:moveTo>
                  <a:lnTo>
                    <a:pt x="4433570" y="0"/>
                  </a:lnTo>
                  <a:lnTo>
                    <a:pt x="4433570" y="0"/>
                  </a:lnTo>
                  <a:lnTo>
                    <a:pt x="4433570" y="6350000"/>
                  </a:lnTo>
                  <a:lnTo>
                    <a:pt x="4433570" y="6350000"/>
                  </a:lnTo>
                  <a:lnTo>
                    <a:pt x="0" y="6350000"/>
                  </a:lnTo>
                  <a:lnTo>
                    <a:pt x="0" y="6350000"/>
                  </a:lnTo>
                  <a:lnTo>
                    <a:pt x="0" y="4433570"/>
                  </a:lnTo>
                  <a:cubicBezTo>
                    <a:pt x="0" y="1985010"/>
                    <a:pt x="1985010" y="0"/>
                    <a:pt x="4433570" y="0"/>
                  </a:cubicBezTo>
                  <a:close/>
                </a:path>
              </a:pathLst>
            </a:custGeom>
            <a:blipFill>
              <a:blip r:embed="rId2"/>
              <a:stretch>
                <a:fillRect l="-6059" r="-6059"/>
              </a:stretch>
            </a:blip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5504332" y="3229008"/>
            <a:ext cx="5375199" cy="5375199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4059548" y="451182"/>
            <a:ext cx="11321266" cy="40990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5391"/>
              </a:lnSpc>
            </a:pPr>
            <a:r>
              <a:rPr lang="en-US" sz="3851">
                <a:solidFill>
                  <a:srgbClr val="4B3224"/>
                </a:solidFill>
                <a:latin typeface="Bangbang"/>
              </a:rPr>
              <a:t>В каждой семье устанавливаются свои традиции, свои правила, ценности –семейные ценности. Можно найти множество определений того, что же такое семейные ценности, Но можно пойти по более простому пути и попробовать объяснить все своими словами.</a:t>
            </a:r>
          </a:p>
          <a:p>
            <a:pPr algn="just">
              <a:lnSpc>
                <a:spcPts val="5391"/>
              </a:lnSpc>
            </a:pPr>
            <a:endParaRPr lang="en-US" sz="3851">
              <a:solidFill>
                <a:srgbClr val="4B3224"/>
              </a:solidFill>
              <a:latin typeface="Bangbang"/>
            </a:endParaRPr>
          </a:p>
          <a:p>
            <a:pPr algn="just">
              <a:lnSpc>
                <a:spcPts val="5391"/>
              </a:lnSpc>
            </a:pPr>
            <a:endParaRPr lang="en-US" sz="3851">
              <a:solidFill>
                <a:srgbClr val="4B3224"/>
              </a:solidFill>
              <a:latin typeface="Bangbang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t="34223" b="34223"/>
          <a:stretch>
            <a:fillRect/>
          </a:stretch>
        </p:blipFill>
        <p:spPr>
          <a:xfrm>
            <a:off x="20782" y="-114300"/>
            <a:ext cx="18288000" cy="10287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2397483" y="9036906"/>
            <a:ext cx="9061092" cy="51071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 flipH="1">
            <a:off x="3704635" y="527642"/>
            <a:ext cx="9061092" cy="510716"/>
          </a:xfrm>
          <a:prstGeom prst="rect">
            <a:avLst/>
          </a:prstGeom>
        </p:spPr>
      </p:pic>
      <p:grpSp>
        <p:nvGrpSpPr>
          <p:cNvPr id="5" name="Group 5"/>
          <p:cNvGrpSpPr/>
          <p:nvPr/>
        </p:nvGrpSpPr>
        <p:grpSpPr>
          <a:xfrm>
            <a:off x="41564" y="289322"/>
            <a:ext cx="18267218" cy="9258300"/>
            <a:chOff x="0" y="0"/>
            <a:chExt cx="5765800" cy="63500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5765800" cy="6350000"/>
            </a:xfrm>
            <a:custGeom>
              <a:avLst/>
              <a:gdLst/>
              <a:ahLst/>
              <a:cxnLst/>
              <a:rect l="l" t="t" r="r" b="b"/>
              <a:pathLst>
                <a:path w="5765800" h="6350000">
                  <a:moveTo>
                    <a:pt x="5765800" y="0"/>
                  </a:moveTo>
                  <a:lnTo>
                    <a:pt x="5765800" y="6347460"/>
                  </a:lnTo>
                  <a:lnTo>
                    <a:pt x="5406390" y="5855970"/>
                  </a:lnTo>
                  <a:lnTo>
                    <a:pt x="5050790" y="6350000"/>
                  </a:lnTo>
                  <a:lnTo>
                    <a:pt x="5043170" y="6350000"/>
                  </a:lnTo>
                  <a:lnTo>
                    <a:pt x="4686300" y="5855970"/>
                  </a:lnTo>
                  <a:lnTo>
                    <a:pt x="4330700" y="6350000"/>
                  </a:lnTo>
                  <a:lnTo>
                    <a:pt x="4323080" y="6350000"/>
                  </a:lnTo>
                  <a:lnTo>
                    <a:pt x="3967480" y="5855970"/>
                  </a:lnTo>
                  <a:lnTo>
                    <a:pt x="3611880" y="6350000"/>
                  </a:lnTo>
                  <a:lnTo>
                    <a:pt x="3604260" y="6350000"/>
                  </a:lnTo>
                  <a:lnTo>
                    <a:pt x="3248660" y="5855970"/>
                  </a:lnTo>
                  <a:lnTo>
                    <a:pt x="2893060" y="6350000"/>
                  </a:lnTo>
                  <a:lnTo>
                    <a:pt x="2885440" y="6350000"/>
                  </a:lnTo>
                  <a:lnTo>
                    <a:pt x="2528570" y="5855970"/>
                  </a:lnTo>
                  <a:lnTo>
                    <a:pt x="2172970" y="6350000"/>
                  </a:lnTo>
                  <a:lnTo>
                    <a:pt x="2165350" y="6350000"/>
                  </a:lnTo>
                  <a:lnTo>
                    <a:pt x="1809750" y="5855970"/>
                  </a:lnTo>
                  <a:lnTo>
                    <a:pt x="1452880" y="6350000"/>
                  </a:lnTo>
                  <a:lnTo>
                    <a:pt x="1446530" y="6350000"/>
                  </a:lnTo>
                  <a:lnTo>
                    <a:pt x="1089660" y="5855970"/>
                  </a:lnTo>
                  <a:lnTo>
                    <a:pt x="734060" y="6350000"/>
                  </a:lnTo>
                  <a:lnTo>
                    <a:pt x="725170" y="6350000"/>
                  </a:lnTo>
                  <a:lnTo>
                    <a:pt x="290830" y="5868670"/>
                  </a:lnTo>
                  <a:lnTo>
                    <a:pt x="1270" y="6350000"/>
                  </a:lnTo>
                  <a:lnTo>
                    <a:pt x="0" y="6350000"/>
                  </a:lnTo>
                  <a:lnTo>
                    <a:pt x="2540" y="5099050"/>
                  </a:lnTo>
                  <a:lnTo>
                    <a:pt x="7620" y="1212850"/>
                  </a:lnTo>
                  <a:lnTo>
                    <a:pt x="10160" y="0"/>
                  </a:lnTo>
                  <a:lnTo>
                    <a:pt x="5765800" y="0"/>
                  </a:lnTo>
                  <a:close/>
                </a:path>
              </a:pathLst>
            </a:custGeom>
            <a:solidFill>
              <a:srgbClr val="CDA77C">
                <a:alpha val="68627"/>
              </a:srgbClr>
            </a:solidFill>
          </p:spPr>
        </p:sp>
      </p:grpSp>
      <p:sp>
        <p:nvSpPr>
          <p:cNvPr id="7" name="TextBox 7"/>
          <p:cNvSpPr txBox="1"/>
          <p:nvPr/>
        </p:nvSpPr>
        <p:spPr>
          <a:xfrm>
            <a:off x="4648200" y="1700150"/>
            <a:ext cx="7173963" cy="58747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5801"/>
              </a:lnSpc>
            </a:pPr>
            <a:r>
              <a:rPr lang="en-US" sz="4144" dirty="0" err="1">
                <a:solidFill>
                  <a:srgbClr val="FFF2E2"/>
                </a:solidFill>
                <a:latin typeface="Bangbang"/>
              </a:rPr>
              <a:t>Семейные</a:t>
            </a:r>
            <a:r>
              <a:rPr lang="en-US" sz="4144" dirty="0">
                <a:solidFill>
                  <a:srgbClr val="FFF2E2"/>
                </a:solidFill>
                <a:latin typeface="Bangbang"/>
              </a:rPr>
              <a:t> </a:t>
            </a:r>
            <a:r>
              <a:rPr lang="en-US" sz="4144" dirty="0" err="1">
                <a:solidFill>
                  <a:srgbClr val="FFF2E2"/>
                </a:solidFill>
                <a:latin typeface="Bangbang"/>
              </a:rPr>
              <a:t>ценности</a:t>
            </a:r>
            <a:r>
              <a:rPr lang="en-US" sz="4144" dirty="0">
                <a:solidFill>
                  <a:srgbClr val="FFF2E2"/>
                </a:solidFill>
                <a:latin typeface="Bangbang"/>
              </a:rPr>
              <a:t> – </a:t>
            </a:r>
            <a:r>
              <a:rPr lang="en-US" sz="4144" dirty="0" err="1">
                <a:solidFill>
                  <a:srgbClr val="FFF2E2"/>
                </a:solidFill>
                <a:latin typeface="Bangbang"/>
              </a:rPr>
              <a:t>это</a:t>
            </a:r>
            <a:r>
              <a:rPr lang="en-US" sz="4144" dirty="0">
                <a:solidFill>
                  <a:srgbClr val="FFF2E2"/>
                </a:solidFill>
                <a:latin typeface="Bangbang"/>
              </a:rPr>
              <a:t> </a:t>
            </a:r>
            <a:r>
              <a:rPr lang="en-US" sz="4144" dirty="0" err="1">
                <a:solidFill>
                  <a:srgbClr val="FFF2E2"/>
                </a:solidFill>
                <a:latin typeface="Bangbang"/>
              </a:rPr>
              <a:t>обычаи</a:t>
            </a:r>
            <a:r>
              <a:rPr lang="en-US" sz="4144" dirty="0">
                <a:solidFill>
                  <a:srgbClr val="FFF2E2"/>
                </a:solidFill>
                <a:latin typeface="Bangbang"/>
              </a:rPr>
              <a:t> и </a:t>
            </a:r>
            <a:r>
              <a:rPr lang="en-US" sz="4144" dirty="0" err="1">
                <a:solidFill>
                  <a:srgbClr val="FFF2E2"/>
                </a:solidFill>
                <a:latin typeface="Bangbang"/>
              </a:rPr>
              <a:t>традиции</a:t>
            </a:r>
            <a:r>
              <a:rPr lang="en-US" sz="4144" dirty="0">
                <a:solidFill>
                  <a:srgbClr val="FFF2E2"/>
                </a:solidFill>
                <a:latin typeface="Bangbang"/>
              </a:rPr>
              <a:t>, </a:t>
            </a:r>
            <a:r>
              <a:rPr lang="en-US" sz="4144" dirty="0" err="1">
                <a:solidFill>
                  <a:srgbClr val="FFF2E2"/>
                </a:solidFill>
                <a:latin typeface="Bangbang"/>
              </a:rPr>
              <a:t>которые</a:t>
            </a:r>
            <a:r>
              <a:rPr lang="en-US" sz="4144" dirty="0">
                <a:solidFill>
                  <a:srgbClr val="FFF2E2"/>
                </a:solidFill>
                <a:latin typeface="Bangbang"/>
              </a:rPr>
              <a:t> </a:t>
            </a:r>
            <a:r>
              <a:rPr lang="en-US" sz="4144" dirty="0" err="1">
                <a:solidFill>
                  <a:srgbClr val="FFF2E2"/>
                </a:solidFill>
                <a:latin typeface="Bangbang"/>
              </a:rPr>
              <a:t>передаются</a:t>
            </a:r>
            <a:r>
              <a:rPr lang="en-US" sz="4144" dirty="0">
                <a:solidFill>
                  <a:srgbClr val="FFF2E2"/>
                </a:solidFill>
                <a:latin typeface="Bangbang"/>
              </a:rPr>
              <a:t> </a:t>
            </a:r>
            <a:r>
              <a:rPr lang="en-US" sz="4144" dirty="0" err="1">
                <a:solidFill>
                  <a:srgbClr val="FFF2E2"/>
                </a:solidFill>
                <a:latin typeface="Bangbang"/>
              </a:rPr>
              <a:t>из</a:t>
            </a:r>
            <a:r>
              <a:rPr lang="en-US" sz="4144" dirty="0">
                <a:solidFill>
                  <a:srgbClr val="FFF2E2"/>
                </a:solidFill>
                <a:latin typeface="Bangbang"/>
              </a:rPr>
              <a:t> </a:t>
            </a:r>
            <a:r>
              <a:rPr lang="en-US" sz="4144" dirty="0" err="1">
                <a:solidFill>
                  <a:srgbClr val="FFF2E2"/>
                </a:solidFill>
                <a:latin typeface="Bangbang"/>
              </a:rPr>
              <a:t>поколения</a:t>
            </a:r>
            <a:r>
              <a:rPr lang="en-US" sz="4144" dirty="0">
                <a:solidFill>
                  <a:srgbClr val="FFF2E2"/>
                </a:solidFill>
                <a:latin typeface="Bangbang"/>
              </a:rPr>
              <a:t> в </a:t>
            </a:r>
            <a:r>
              <a:rPr lang="en-US" sz="4144" dirty="0" err="1">
                <a:solidFill>
                  <a:srgbClr val="FFF2E2"/>
                </a:solidFill>
                <a:latin typeface="Bangbang"/>
              </a:rPr>
              <a:t>поколение</a:t>
            </a:r>
            <a:r>
              <a:rPr lang="en-US" sz="4144" dirty="0">
                <a:solidFill>
                  <a:srgbClr val="FFF2E2"/>
                </a:solidFill>
                <a:latin typeface="Bangbang"/>
              </a:rPr>
              <a:t>. </a:t>
            </a:r>
            <a:r>
              <a:rPr lang="en-US" sz="4144" dirty="0" err="1">
                <a:solidFill>
                  <a:srgbClr val="FFF2E2"/>
                </a:solidFill>
                <a:latin typeface="Bangbang"/>
              </a:rPr>
              <a:t>Это</a:t>
            </a:r>
            <a:r>
              <a:rPr lang="en-US" sz="4144" dirty="0">
                <a:solidFill>
                  <a:srgbClr val="FFF2E2"/>
                </a:solidFill>
                <a:latin typeface="Bangbang"/>
              </a:rPr>
              <a:t> – </a:t>
            </a:r>
            <a:r>
              <a:rPr lang="en-US" sz="4144" dirty="0" err="1">
                <a:solidFill>
                  <a:srgbClr val="FFF2E2"/>
                </a:solidFill>
                <a:latin typeface="Bangbang"/>
              </a:rPr>
              <a:t>чувства</a:t>
            </a:r>
            <a:r>
              <a:rPr lang="en-US" sz="4144" dirty="0">
                <a:solidFill>
                  <a:srgbClr val="FFF2E2"/>
                </a:solidFill>
                <a:latin typeface="Bangbang"/>
              </a:rPr>
              <a:t>, </a:t>
            </a:r>
            <a:r>
              <a:rPr lang="en-US" sz="4144" dirty="0" err="1">
                <a:solidFill>
                  <a:srgbClr val="FFF2E2"/>
                </a:solidFill>
                <a:latin typeface="Bangbang"/>
              </a:rPr>
              <a:t>благодаря</a:t>
            </a:r>
            <a:r>
              <a:rPr lang="en-US" sz="4144" dirty="0">
                <a:solidFill>
                  <a:srgbClr val="FFF2E2"/>
                </a:solidFill>
                <a:latin typeface="Bangbang"/>
              </a:rPr>
              <a:t> </a:t>
            </a:r>
            <a:r>
              <a:rPr lang="en-US" sz="4144" dirty="0" err="1">
                <a:solidFill>
                  <a:srgbClr val="FFF2E2"/>
                </a:solidFill>
                <a:latin typeface="Bangbang"/>
              </a:rPr>
              <a:t>которым</a:t>
            </a:r>
            <a:r>
              <a:rPr lang="en-US" sz="4144" dirty="0">
                <a:solidFill>
                  <a:srgbClr val="FFF2E2"/>
                </a:solidFill>
                <a:latin typeface="Bangbang"/>
              </a:rPr>
              <a:t> </a:t>
            </a:r>
            <a:r>
              <a:rPr lang="en-US" sz="4144" dirty="0" err="1">
                <a:solidFill>
                  <a:srgbClr val="FFF2E2"/>
                </a:solidFill>
                <a:latin typeface="Bangbang"/>
              </a:rPr>
              <a:t>она</a:t>
            </a:r>
            <a:r>
              <a:rPr lang="en-US" sz="4144" dirty="0">
                <a:solidFill>
                  <a:srgbClr val="FFF2E2"/>
                </a:solidFill>
                <a:latin typeface="Bangbang"/>
              </a:rPr>
              <a:t> </a:t>
            </a:r>
            <a:r>
              <a:rPr lang="en-US" sz="4144" dirty="0" err="1">
                <a:solidFill>
                  <a:srgbClr val="FFF2E2"/>
                </a:solidFill>
                <a:latin typeface="Bangbang"/>
              </a:rPr>
              <a:t>становится</a:t>
            </a:r>
            <a:r>
              <a:rPr lang="en-US" sz="4144" dirty="0">
                <a:solidFill>
                  <a:srgbClr val="FFF2E2"/>
                </a:solidFill>
                <a:latin typeface="Bangbang"/>
              </a:rPr>
              <a:t> </a:t>
            </a:r>
            <a:r>
              <a:rPr lang="en-US" sz="4144" dirty="0" err="1">
                <a:solidFill>
                  <a:srgbClr val="FFF2E2"/>
                </a:solidFill>
                <a:latin typeface="Bangbang"/>
              </a:rPr>
              <a:t>крепкой</a:t>
            </a:r>
            <a:r>
              <a:rPr lang="en-US" sz="4144" dirty="0">
                <a:solidFill>
                  <a:srgbClr val="FFF2E2"/>
                </a:solidFill>
                <a:latin typeface="Bangbang"/>
              </a:rPr>
              <a:t>. </a:t>
            </a:r>
            <a:r>
              <a:rPr lang="en-US" sz="4144" dirty="0" err="1">
                <a:solidFill>
                  <a:srgbClr val="FFF2E2"/>
                </a:solidFill>
                <a:latin typeface="Bangbang"/>
              </a:rPr>
              <a:t>Это</a:t>
            </a:r>
            <a:r>
              <a:rPr lang="en-US" sz="4144" dirty="0">
                <a:solidFill>
                  <a:srgbClr val="FFF2E2"/>
                </a:solidFill>
                <a:latin typeface="Bangbang"/>
              </a:rPr>
              <a:t> – </a:t>
            </a:r>
            <a:r>
              <a:rPr lang="en-US" sz="4144" dirty="0" err="1">
                <a:solidFill>
                  <a:srgbClr val="FFF2E2"/>
                </a:solidFill>
                <a:latin typeface="Bangbang"/>
              </a:rPr>
              <a:t>всё</a:t>
            </a:r>
            <a:r>
              <a:rPr lang="en-US" sz="4144" dirty="0">
                <a:solidFill>
                  <a:srgbClr val="FFF2E2"/>
                </a:solidFill>
                <a:latin typeface="Bangbang"/>
              </a:rPr>
              <a:t> </a:t>
            </a:r>
            <a:r>
              <a:rPr lang="en-US" sz="4144" dirty="0" err="1">
                <a:solidFill>
                  <a:srgbClr val="FFF2E2"/>
                </a:solidFill>
                <a:latin typeface="Bangbang"/>
              </a:rPr>
              <a:t>то</a:t>
            </a:r>
            <a:r>
              <a:rPr lang="en-US" sz="4144" dirty="0">
                <a:solidFill>
                  <a:srgbClr val="FFF2E2"/>
                </a:solidFill>
                <a:latin typeface="Bangbang"/>
              </a:rPr>
              <a:t>, </a:t>
            </a:r>
            <a:r>
              <a:rPr lang="en-US" sz="4144" dirty="0" err="1">
                <a:solidFill>
                  <a:srgbClr val="FFF2E2"/>
                </a:solidFill>
                <a:latin typeface="Bangbang"/>
              </a:rPr>
              <a:t>что</a:t>
            </a:r>
            <a:r>
              <a:rPr lang="en-US" sz="4144" dirty="0">
                <a:solidFill>
                  <a:srgbClr val="FFF2E2"/>
                </a:solidFill>
                <a:latin typeface="Bangbang"/>
              </a:rPr>
              <a:t> </a:t>
            </a:r>
            <a:r>
              <a:rPr lang="en-US" sz="4144" dirty="0" err="1">
                <a:solidFill>
                  <a:srgbClr val="FFF2E2"/>
                </a:solidFill>
                <a:latin typeface="Bangbang"/>
              </a:rPr>
              <a:t>люди</a:t>
            </a:r>
            <a:r>
              <a:rPr lang="en-US" sz="4144" dirty="0">
                <a:solidFill>
                  <a:srgbClr val="FFF2E2"/>
                </a:solidFill>
                <a:latin typeface="Bangbang"/>
              </a:rPr>
              <a:t> </a:t>
            </a:r>
            <a:r>
              <a:rPr lang="en-US" sz="4144" dirty="0" err="1">
                <a:solidFill>
                  <a:srgbClr val="FFF2E2"/>
                </a:solidFill>
                <a:latin typeface="Bangbang"/>
              </a:rPr>
              <a:t>переживают</a:t>
            </a:r>
            <a:r>
              <a:rPr lang="en-US" sz="4144" dirty="0">
                <a:solidFill>
                  <a:srgbClr val="FFF2E2"/>
                </a:solidFill>
                <a:latin typeface="Bangbang"/>
              </a:rPr>
              <a:t> </a:t>
            </a:r>
            <a:r>
              <a:rPr lang="en-US" sz="4144" dirty="0" err="1">
                <a:solidFill>
                  <a:srgbClr val="FFF2E2"/>
                </a:solidFill>
                <a:latin typeface="Bangbang"/>
              </a:rPr>
              <a:t>вместе</a:t>
            </a:r>
            <a:r>
              <a:rPr lang="en-US" sz="4144" dirty="0">
                <a:solidFill>
                  <a:srgbClr val="FFF2E2"/>
                </a:solidFill>
                <a:latin typeface="Bangbang"/>
              </a:rPr>
              <a:t> </a:t>
            </a:r>
            <a:r>
              <a:rPr lang="en-US" sz="4144" dirty="0" err="1">
                <a:solidFill>
                  <a:srgbClr val="FFF2E2"/>
                </a:solidFill>
                <a:latin typeface="Bangbang"/>
              </a:rPr>
              <a:t>внутри</a:t>
            </a:r>
            <a:r>
              <a:rPr lang="en-US" sz="4144" dirty="0">
                <a:solidFill>
                  <a:srgbClr val="FFF2E2"/>
                </a:solidFill>
                <a:latin typeface="Bangbang"/>
              </a:rPr>
              <a:t> </a:t>
            </a:r>
            <a:r>
              <a:rPr lang="en-US" sz="4144" dirty="0" err="1">
                <a:solidFill>
                  <a:srgbClr val="FFF2E2"/>
                </a:solidFill>
                <a:latin typeface="Bangbang"/>
              </a:rPr>
              <a:t>дома</a:t>
            </a:r>
            <a:r>
              <a:rPr lang="en-US" sz="4144" dirty="0">
                <a:solidFill>
                  <a:srgbClr val="FFF2E2"/>
                </a:solidFill>
                <a:latin typeface="Bangbang"/>
              </a:rPr>
              <a:t> – </a:t>
            </a:r>
            <a:r>
              <a:rPr lang="en-US" sz="4144" dirty="0" err="1">
                <a:solidFill>
                  <a:srgbClr val="FFF2E2"/>
                </a:solidFill>
                <a:latin typeface="Bangbang"/>
              </a:rPr>
              <a:t>радость</a:t>
            </a:r>
            <a:r>
              <a:rPr lang="en-US" sz="4144" dirty="0">
                <a:solidFill>
                  <a:srgbClr val="FFF2E2"/>
                </a:solidFill>
                <a:latin typeface="Bangbang"/>
              </a:rPr>
              <a:t> и </a:t>
            </a:r>
            <a:r>
              <a:rPr lang="en-US" sz="4144" dirty="0" err="1">
                <a:solidFill>
                  <a:srgbClr val="FFF2E2"/>
                </a:solidFill>
                <a:latin typeface="Bangbang"/>
              </a:rPr>
              <a:t>горе</a:t>
            </a:r>
            <a:r>
              <a:rPr lang="en-US" sz="4144" dirty="0">
                <a:solidFill>
                  <a:srgbClr val="FFF2E2"/>
                </a:solidFill>
                <a:latin typeface="Bangbang"/>
              </a:rPr>
              <a:t>, </a:t>
            </a:r>
            <a:r>
              <a:rPr lang="en-US" sz="4144" dirty="0" err="1">
                <a:solidFill>
                  <a:srgbClr val="FFF2E2"/>
                </a:solidFill>
                <a:latin typeface="Bangbang"/>
              </a:rPr>
              <a:t>благополучие</a:t>
            </a:r>
            <a:r>
              <a:rPr lang="en-US" sz="4144" dirty="0">
                <a:solidFill>
                  <a:srgbClr val="FFF2E2"/>
                </a:solidFill>
                <a:latin typeface="Bangbang"/>
              </a:rPr>
              <a:t> </a:t>
            </a:r>
            <a:r>
              <a:rPr lang="en-US" sz="4144" dirty="0" err="1">
                <a:solidFill>
                  <a:srgbClr val="FFF2E2"/>
                </a:solidFill>
                <a:latin typeface="Bangbang"/>
              </a:rPr>
              <a:t>или</a:t>
            </a:r>
            <a:r>
              <a:rPr lang="en-US" sz="4144" dirty="0">
                <a:solidFill>
                  <a:srgbClr val="FFF2E2"/>
                </a:solidFill>
                <a:latin typeface="Bangbang"/>
              </a:rPr>
              <a:t> </a:t>
            </a:r>
            <a:r>
              <a:rPr lang="en-US" sz="4144" dirty="0" err="1">
                <a:solidFill>
                  <a:srgbClr val="FFF2E2"/>
                </a:solidFill>
                <a:latin typeface="Bangbang"/>
              </a:rPr>
              <a:t>проблемы</a:t>
            </a:r>
            <a:r>
              <a:rPr lang="en-US" sz="4144" dirty="0">
                <a:solidFill>
                  <a:srgbClr val="FFF2E2"/>
                </a:solidFill>
                <a:latin typeface="Bangbang"/>
              </a:rPr>
              <a:t> и </a:t>
            </a:r>
            <a:r>
              <a:rPr lang="en-US" sz="4144" dirty="0" err="1">
                <a:solidFill>
                  <a:srgbClr val="FFF2E2"/>
                </a:solidFill>
                <a:latin typeface="Bangbang"/>
              </a:rPr>
              <a:t>трудности</a:t>
            </a:r>
            <a:r>
              <a:rPr lang="en-US" sz="4144" dirty="0">
                <a:solidFill>
                  <a:srgbClr val="FFF2E2"/>
                </a:solidFill>
                <a:latin typeface="Bangbang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 flipV="1">
            <a:off x="6829425" y="2482364"/>
            <a:ext cx="6469373" cy="4093349"/>
          </a:xfrm>
          <a:prstGeom prst="rect">
            <a:avLst/>
          </a:prstGeom>
        </p:spPr>
      </p:pic>
      <p:grpSp>
        <p:nvGrpSpPr>
          <p:cNvPr id="3" name="Group 3"/>
          <p:cNvGrpSpPr>
            <a:grpSpLocks noChangeAspect="1"/>
          </p:cNvGrpSpPr>
          <p:nvPr/>
        </p:nvGrpSpPr>
        <p:grpSpPr>
          <a:xfrm>
            <a:off x="6325757" y="2863410"/>
            <a:ext cx="5636486" cy="3331257"/>
            <a:chOff x="0" y="0"/>
            <a:chExt cx="10744200" cy="6350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0744200" cy="6350000"/>
            </a:xfrm>
            <a:custGeom>
              <a:avLst/>
              <a:gdLst/>
              <a:ahLst/>
              <a:cxnLst/>
              <a:rect l="l" t="t" r="r" b="b"/>
              <a:pathLst>
                <a:path w="10744200" h="6350000">
                  <a:moveTo>
                    <a:pt x="5372100" y="0"/>
                  </a:moveTo>
                  <a:cubicBezTo>
                    <a:pt x="8338820" y="0"/>
                    <a:pt x="10744200" y="1421130"/>
                    <a:pt x="10744200" y="3175000"/>
                  </a:cubicBezTo>
                  <a:cubicBezTo>
                    <a:pt x="10744200" y="4928870"/>
                    <a:pt x="8338820" y="6350000"/>
                    <a:pt x="5372100" y="6350000"/>
                  </a:cubicBezTo>
                  <a:cubicBezTo>
                    <a:pt x="2405380" y="6350000"/>
                    <a:pt x="0" y="4928870"/>
                    <a:pt x="0" y="3175000"/>
                  </a:cubicBezTo>
                  <a:cubicBezTo>
                    <a:pt x="0" y="1421130"/>
                    <a:pt x="2405380" y="0"/>
                    <a:pt x="5372100" y="0"/>
                  </a:cubicBezTo>
                  <a:close/>
                </a:path>
              </a:pathLst>
            </a:custGeom>
            <a:blipFill>
              <a:blip r:embed="rId4"/>
              <a:stretch>
                <a:fillRect t="-55750" b="-55750"/>
              </a:stretch>
            </a:blipFill>
          </p:spPr>
        </p:sp>
      </p:grpSp>
      <p:sp>
        <p:nvSpPr>
          <p:cNvPr id="5" name="TextBox 5"/>
          <p:cNvSpPr txBox="1"/>
          <p:nvPr/>
        </p:nvSpPr>
        <p:spPr>
          <a:xfrm>
            <a:off x="4069751" y="-114300"/>
            <a:ext cx="10915467" cy="50790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703"/>
              </a:lnSpc>
            </a:pPr>
            <a:r>
              <a:rPr lang="en-US" sz="4788">
                <a:solidFill>
                  <a:srgbClr val="4B3224"/>
                </a:solidFill>
                <a:latin typeface="Bangbang"/>
              </a:rPr>
              <a:t> Воспитание ценностного отношения к семье у подростков рассматривается как педагогический и социокультурный процесс приобщения подрастающего поколения  </a:t>
            </a:r>
          </a:p>
          <a:p>
            <a:pPr algn="just">
              <a:lnSpc>
                <a:spcPts val="6703"/>
              </a:lnSpc>
            </a:pPr>
            <a:endParaRPr lang="en-US" sz="4788">
              <a:solidFill>
                <a:srgbClr val="4B3224"/>
              </a:solidFill>
              <a:latin typeface="Bangbang"/>
            </a:endParaRPr>
          </a:p>
          <a:p>
            <a:pPr algn="just">
              <a:lnSpc>
                <a:spcPts val="6703"/>
              </a:lnSpc>
            </a:pPr>
            <a:endParaRPr lang="en-US" sz="4788">
              <a:solidFill>
                <a:srgbClr val="4B3224"/>
              </a:solidFill>
              <a:latin typeface="Bangbang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4069751" y="6268721"/>
            <a:ext cx="10915467" cy="40182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7945"/>
              </a:lnSpc>
            </a:pPr>
            <a:r>
              <a:rPr lang="en-US" sz="5675">
                <a:solidFill>
                  <a:srgbClr val="4B3224"/>
                </a:solidFill>
                <a:latin typeface="Bangbang"/>
              </a:rPr>
              <a:t>к семейным ценностям, формирования у них жизненного опыта, смыслов и способов поведения в семье и ценностного к ней отношения.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B32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6748323" y="5243755"/>
            <a:ext cx="4791354" cy="4648023"/>
            <a:chOff x="0" y="0"/>
            <a:chExt cx="5943600" cy="5765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943600" cy="5765800"/>
            </a:xfrm>
            <a:custGeom>
              <a:avLst/>
              <a:gdLst/>
              <a:ahLst/>
              <a:cxnLst/>
              <a:rect l="l" t="t" r="r" b="b"/>
              <a:pathLst>
                <a:path w="5943600" h="5765800">
                  <a:moveTo>
                    <a:pt x="4222750" y="5765800"/>
                  </a:moveTo>
                  <a:cubicBezTo>
                    <a:pt x="3751580" y="5765800"/>
                    <a:pt x="3295650" y="5568950"/>
                    <a:pt x="2971800" y="5226050"/>
                  </a:cubicBezTo>
                  <a:cubicBezTo>
                    <a:pt x="2647950" y="5568950"/>
                    <a:pt x="2192020" y="5765800"/>
                    <a:pt x="1720850" y="5765800"/>
                  </a:cubicBezTo>
                  <a:cubicBezTo>
                    <a:pt x="772160" y="5765800"/>
                    <a:pt x="0" y="4993640"/>
                    <a:pt x="0" y="4044950"/>
                  </a:cubicBezTo>
                  <a:cubicBezTo>
                    <a:pt x="0" y="3613150"/>
                    <a:pt x="160020" y="3200400"/>
                    <a:pt x="452120" y="2882900"/>
                  </a:cubicBezTo>
                  <a:cubicBezTo>
                    <a:pt x="160020" y="2565400"/>
                    <a:pt x="0" y="2152650"/>
                    <a:pt x="0" y="1720850"/>
                  </a:cubicBezTo>
                  <a:cubicBezTo>
                    <a:pt x="0" y="772160"/>
                    <a:pt x="772160" y="0"/>
                    <a:pt x="1720850" y="0"/>
                  </a:cubicBezTo>
                  <a:cubicBezTo>
                    <a:pt x="2192020" y="0"/>
                    <a:pt x="2647950" y="196850"/>
                    <a:pt x="2971800" y="539750"/>
                  </a:cubicBezTo>
                  <a:cubicBezTo>
                    <a:pt x="3295650" y="196850"/>
                    <a:pt x="3751580" y="0"/>
                    <a:pt x="4222750" y="0"/>
                  </a:cubicBezTo>
                  <a:cubicBezTo>
                    <a:pt x="5171440" y="0"/>
                    <a:pt x="5943600" y="772160"/>
                    <a:pt x="5943600" y="1720850"/>
                  </a:cubicBezTo>
                  <a:cubicBezTo>
                    <a:pt x="5943600" y="2152650"/>
                    <a:pt x="5783580" y="2565400"/>
                    <a:pt x="5491480" y="2882900"/>
                  </a:cubicBezTo>
                  <a:cubicBezTo>
                    <a:pt x="5782310" y="3200400"/>
                    <a:pt x="5943600" y="3613150"/>
                    <a:pt x="5943600" y="4044950"/>
                  </a:cubicBezTo>
                  <a:cubicBezTo>
                    <a:pt x="5943600" y="4993640"/>
                    <a:pt x="5171440" y="5765800"/>
                    <a:pt x="4222750" y="5765800"/>
                  </a:cubicBezTo>
                  <a:close/>
                </a:path>
              </a:pathLst>
            </a:custGeom>
            <a:blipFill>
              <a:blip r:embed="rId2"/>
              <a:stretch>
                <a:fillRect t="-1679" b="-1679"/>
              </a:stretch>
            </a:blip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 flipH="1">
            <a:off x="5489203" y="6861619"/>
            <a:ext cx="7309594" cy="3030159"/>
          </a:xfrm>
          <a:prstGeom prst="rect">
            <a:avLst/>
          </a:prstGeom>
        </p:spPr>
      </p:pic>
      <p:grpSp>
        <p:nvGrpSpPr>
          <p:cNvPr id="5" name="Group 5"/>
          <p:cNvGrpSpPr/>
          <p:nvPr/>
        </p:nvGrpSpPr>
        <p:grpSpPr>
          <a:xfrm>
            <a:off x="3311704" y="-78426"/>
            <a:ext cx="11664593" cy="4338123"/>
            <a:chOff x="0" y="0"/>
            <a:chExt cx="15552790" cy="5784164"/>
          </a:xfrm>
        </p:grpSpPr>
        <p:sp>
          <p:nvSpPr>
            <p:cNvPr id="6" name="TextBox 6"/>
            <p:cNvSpPr txBox="1"/>
            <p:nvPr/>
          </p:nvSpPr>
          <p:spPr>
            <a:xfrm>
              <a:off x="0" y="28575"/>
              <a:ext cx="15552790" cy="177336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085"/>
                </a:lnSpc>
              </a:pPr>
              <a:r>
                <a:rPr lang="en-US" sz="4623">
                  <a:solidFill>
                    <a:srgbClr val="E2CFB9"/>
                  </a:solidFill>
                  <a:latin typeface="Better Together Script"/>
                </a:rPr>
                <a:t>Условиями и средствами воспитания ценностного отношения к семье у подростков выступают:</a:t>
              </a: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2178846"/>
              <a:ext cx="15552790" cy="360531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1122679" lvl="1" indent="-561340" algn="ctr">
                <a:lnSpc>
                  <a:spcPts val="7279"/>
                </a:lnSpc>
                <a:buFont typeface="Arial"/>
                <a:buChar char="•"/>
              </a:pPr>
              <a:r>
                <a:rPr lang="en-US" sz="5199">
                  <a:solidFill>
                    <a:srgbClr val="FFFFFF"/>
                  </a:solidFill>
                  <a:latin typeface="Bangbang"/>
                </a:rPr>
                <a:t>создание и внедрение системы мониторинга, раскрывающего положение семьи и детей в семье в современном социуме;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188" t="29496" b="31131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4671886" y="1431664"/>
            <a:ext cx="7871181" cy="9584660"/>
            <a:chOff x="0" y="0"/>
            <a:chExt cx="2771140" cy="337439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771140" cy="3374390"/>
            </a:xfrm>
            <a:custGeom>
              <a:avLst/>
              <a:gdLst/>
              <a:ahLst/>
              <a:cxnLst/>
              <a:rect l="l" t="t" r="r" b="b"/>
              <a:pathLst>
                <a:path w="2771140" h="3374390">
                  <a:moveTo>
                    <a:pt x="0" y="0"/>
                  </a:moveTo>
                  <a:lnTo>
                    <a:pt x="0" y="2471420"/>
                  </a:lnTo>
                  <a:lnTo>
                    <a:pt x="1384300" y="3374390"/>
                  </a:lnTo>
                  <a:lnTo>
                    <a:pt x="2771140" y="2471420"/>
                  </a:lnTo>
                  <a:lnTo>
                    <a:pt x="2771140" y="0"/>
                  </a:lnTo>
                  <a:close/>
                </a:path>
              </a:pathLst>
            </a:custGeom>
            <a:solidFill>
              <a:srgbClr val="E2CFB9">
                <a:alpha val="67843"/>
              </a:srgbClr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3704676" y="438280"/>
            <a:ext cx="8517874" cy="8500169"/>
            <a:chOff x="0" y="0"/>
            <a:chExt cx="11357165" cy="11333559"/>
          </a:xfrm>
        </p:grpSpPr>
        <p:sp>
          <p:nvSpPr>
            <p:cNvPr id="6" name="TextBox 6"/>
            <p:cNvSpPr txBox="1"/>
            <p:nvPr/>
          </p:nvSpPr>
          <p:spPr>
            <a:xfrm>
              <a:off x="1261907" y="2298397"/>
              <a:ext cx="10095258" cy="903516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929605" lvl="1" indent="-464802" algn="ctr">
                <a:lnSpc>
                  <a:spcPts val="6028"/>
                </a:lnSpc>
                <a:buFont typeface="Arial"/>
                <a:buChar char="•"/>
              </a:pPr>
              <a:r>
                <a:rPr lang="en-US" sz="4305">
                  <a:solidFill>
                    <a:srgbClr val="4B3224"/>
                  </a:solidFill>
                  <a:latin typeface="Bangbang"/>
                </a:rPr>
                <a:t>соблюдение в международных и государственных норм права в обеспечении нормальной жизнедеятельности семьи в современном социуме;</a:t>
              </a:r>
            </a:p>
            <a:p>
              <a:pPr marL="929605" lvl="1" indent="-464802" algn="ctr">
                <a:lnSpc>
                  <a:spcPts val="6028"/>
                </a:lnSpc>
                <a:buFont typeface="Arial"/>
                <a:buChar char="•"/>
              </a:pPr>
              <a:r>
                <a:rPr lang="en-US" sz="4305">
                  <a:solidFill>
                    <a:srgbClr val="4B3224"/>
                  </a:solidFill>
                  <a:latin typeface="Bangbang"/>
                </a:rPr>
                <a:t> разработка и внедрение программ образовательного, социального и культурного характера по вопросам семьи и семейного воспитания.</a:t>
              </a:r>
            </a:p>
          </p:txBody>
        </p:sp>
        <p:pic>
          <p:nvPicPr>
            <p:cNvPr id="7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 l="44433"/>
            <a:stretch>
              <a:fillRect/>
            </a:stretch>
          </p:blipFill>
          <p:spPr>
            <a:xfrm>
              <a:off x="0" y="0"/>
              <a:ext cx="11357165" cy="1152014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B32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299054" y="6009358"/>
            <a:ext cx="9689893" cy="48456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39"/>
              </a:lnSpc>
            </a:pPr>
            <a:r>
              <a:rPr lang="en-US" sz="4599">
                <a:solidFill>
                  <a:srgbClr val="FFFFFF"/>
                </a:solidFill>
                <a:latin typeface="Bangbang"/>
              </a:rPr>
              <a:t>1. Знание ценностей. </a:t>
            </a:r>
          </a:p>
          <a:p>
            <a:pPr algn="ctr">
              <a:lnSpc>
                <a:spcPts val="6439"/>
              </a:lnSpc>
            </a:pPr>
            <a:r>
              <a:rPr lang="en-US" sz="4599">
                <a:solidFill>
                  <a:srgbClr val="FFFFFF"/>
                </a:solidFill>
                <a:latin typeface="Bangbang"/>
              </a:rPr>
              <a:t>2. Дифференциация ценностей – умение подростков производить ценностный выбор.</a:t>
            </a:r>
          </a:p>
          <a:p>
            <a:pPr algn="ctr">
              <a:lnSpc>
                <a:spcPts val="6439"/>
              </a:lnSpc>
            </a:pPr>
            <a:r>
              <a:rPr lang="en-US" sz="4599">
                <a:solidFill>
                  <a:srgbClr val="FFFFFF"/>
                </a:solidFill>
                <a:latin typeface="Bangbang"/>
              </a:rPr>
              <a:t>3. Действенность ценностных ориентаций.</a:t>
            </a:r>
          </a:p>
          <a:p>
            <a:pPr algn="ctr">
              <a:lnSpc>
                <a:spcPts val="6439"/>
              </a:lnSpc>
            </a:pPr>
            <a:endParaRPr lang="en-US" sz="4599">
              <a:solidFill>
                <a:srgbClr val="FFFFFF"/>
              </a:solidFill>
              <a:latin typeface="Bangbang"/>
            </a:endParaRPr>
          </a:p>
          <a:p>
            <a:pPr algn="ctr">
              <a:lnSpc>
                <a:spcPts val="6439"/>
              </a:lnSpc>
            </a:pPr>
            <a:endParaRPr lang="en-US" sz="4599">
              <a:solidFill>
                <a:srgbClr val="FFFFFF"/>
              </a:solidFill>
              <a:latin typeface="Bangbang"/>
            </a:endParaRPr>
          </a:p>
        </p:txBody>
      </p:sp>
      <p:grpSp>
        <p:nvGrpSpPr>
          <p:cNvPr id="3" name="Group 3"/>
          <p:cNvGrpSpPr>
            <a:grpSpLocks noChangeAspect="1"/>
          </p:cNvGrpSpPr>
          <p:nvPr/>
        </p:nvGrpSpPr>
        <p:grpSpPr>
          <a:xfrm>
            <a:off x="6612749" y="3122110"/>
            <a:ext cx="5062503" cy="2992023"/>
            <a:chOff x="0" y="0"/>
            <a:chExt cx="10744200" cy="6350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0744200" cy="6350000"/>
            </a:xfrm>
            <a:custGeom>
              <a:avLst/>
              <a:gdLst/>
              <a:ahLst/>
              <a:cxnLst/>
              <a:rect l="l" t="t" r="r" b="b"/>
              <a:pathLst>
                <a:path w="10744200" h="6350000">
                  <a:moveTo>
                    <a:pt x="5372100" y="0"/>
                  </a:moveTo>
                  <a:cubicBezTo>
                    <a:pt x="8338820" y="0"/>
                    <a:pt x="10744200" y="1421130"/>
                    <a:pt x="10744200" y="3175000"/>
                  </a:cubicBezTo>
                  <a:cubicBezTo>
                    <a:pt x="10744200" y="4928870"/>
                    <a:pt x="8338820" y="6350000"/>
                    <a:pt x="5372100" y="6350000"/>
                  </a:cubicBezTo>
                  <a:cubicBezTo>
                    <a:pt x="2405380" y="6350000"/>
                    <a:pt x="0" y="4928870"/>
                    <a:pt x="0" y="3175000"/>
                  </a:cubicBezTo>
                  <a:cubicBezTo>
                    <a:pt x="0" y="1421130"/>
                    <a:pt x="2405380" y="0"/>
                    <a:pt x="5372100" y="0"/>
                  </a:cubicBezTo>
                  <a:close/>
                </a:path>
              </a:pathLst>
            </a:custGeom>
            <a:blipFill>
              <a:blip r:embed="rId2"/>
              <a:stretch>
                <a:fillRect t="-55269" b="-55269"/>
              </a:stretch>
            </a:blipFill>
          </p:spPr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6109197" y="5862720"/>
            <a:ext cx="7438761" cy="3124280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4390893" y="81730"/>
            <a:ext cx="9598054" cy="30403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940"/>
              </a:lnSpc>
            </a:pPr>
            <a:r>
              <a:rPr lang="en-US" sz="5400">
                <a:solidFill>
                  <a:srgbClr val="E2CFB9"/>
                </a:solidFill>
                <a:latin typeface="Better Together Script"/>
              </a:rPr>
              <a:t>Критерии, которые позволяют определить эффективность формирования ценностного отношения к семье: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773553" y="952500"/>
            <a:ext cx="9819579" cy="3220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98829" lvl="1" indent="-399415">
              <a:lnSpc>
                <a:spcPts val="5179"/>
              </a:lnSpc>
              <a:buFont typeface="Arial"/>
              <a:buChar char="•"/>
            </a:pPr>
            <a:r>
              <a:rPr lang="en-US" sz="3699">
                <a:solidFill>
                  <a:srgbClr val="4B3224"/>
                </a:solidFill>
                <a:latin typeface="Bangbang"/>
              </a:rPr>
              <a:t>При воспитании семейных ценностей, ценностного отношения к семье использует различные методы. Большую роль в воспитании ценностного отношения к семье играют такие методы, как беседа, проблемно – ценностное общение, дискуссии, социальные проекты, тренинги.</a:t>
            </a:r>
          </a:p>
        </p:txBody>
      </p:sp>
      <p:grpSp>
        <p:nvGrpSpPr>
          <p:cNvPr id="3" name="Group 3"/>
          <p:cNvGrpSpPr>
            <a:grpSpLocks noChangeAspect="1"/>
          </p:cNvGrpSpPr>
          <p:nvPr/>
        </p:nvGrpSpPr>
        <p:grpSpPr>
          <a:xfrm>
            <a:off x="4773553" y="4619451"/>
            <a:ext cx="9311783" cy="5667549"/>
            <a:chOff x="0" y="0"/>
            <a:chExt cx="10433050" cy="6350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0433050" cy="6350000"/>
            </a:xfrm>
            <a:custGeom>
              <a:avLst/>
              <a:gdLst/>
              <a:ahLst/>
              <a:cxnLst/>
              <a:rect l="l" t="t" r="r" b="b"/>
              <a:pathLst>
                <a:path w="10433050" h="6350000">
                  <a:moveTo>
                    <a:pt x="2595880" y="0"/>
                  </a:moveTo>
                  <a:lnTo>
                    <a:pt x="7837170" y="0"/>
                  </a:lnTo>
                  <a:cubicBezTo>
                    <a:pt x="9271000" y="0"/>
                    <a:pt x="10433050" y="1162050"/>
                    <a:pt x="10433050" y="2595880"/>
                  </a:cubicBezTo>
                  <a:cubicBezTo>
                    <a:pt x="10433050" y="2595880"/>
                    <a:pt x="10433050" y="2595880"/>
                    <a:pt x="10433050" y="2595880"/>
                  </a:cubicBezTo>
                  <a:lnTo>
                    <a:pt x="10433050" y="6350000"/>
                  </a:lnTo>
                  <a:lnTo>
                    <a:pt x="10433050" y="6350000"/>
                  </a:lnTo>
                  <a:lnTo>
                    <a:pt x="0" y="6350000"/>
                  </a:lnTo>
                  <a:lnTo>
                    <a:pt x="0" y="6350000"/>
                  </a:lnTo>
                  <a:lnTo>
                    <a:pt x="0" y="2595880"/>
                  </a:lnTo>
                  <a:cubicBezTo>
                    <a:pt x="0" y="1162050"/>
                    <a:pt x="1162050" y="0"/>
                    <a:pt x="2595880" y="0"/>
                  </a:cubicBezTo>
                  <a:cubicBezTo>
                    <a:pt x="2595880" y="0"/>
                    <a:pt x="2595880" y="0"/>
                    <a:pt x="2595880" y="0"/>
                  </a:cubicBezTo>
                  <a:close/>
                </a:path>
              </a:pathLst>
            </a:custGeom>
            <a:blipFill>
              <a:blip r:embed="rId2"/>
              <a:stretch>
                <a:fillRect t="-12762" b="-12762"/>
              </a:stretch>
            </a:blipFill>
          </p:spPr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t="30465" r="337" b="32315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81000"/>
          </a:blip>
          <a:srcRect t="24017" b="28397"/>
          <a:stretch>
            <a:fillRect/>
          </a:stretch>
        </p:blipFill>
        <p:spPr>
          <a:xfrm>
            <a:off x="-416997" y="3325903"/>
            <a:ext cx="18704997" cy="3326671"/>
          </a:xfrm>
          <a:prstGeom prst="rect">
            <a:avLst/>
          </a:prstGeom>
        </p:spPr>
      </p:pic>
      <p:grpSp>
        <p:nvGrpSpPr>
          <p:cNvPr id="4" name="Group 4"/>
          <p:cNvGrpSpPr/>
          <p:nvPr/>
        </p:nvGrpSpPr>
        <p:grpSpPr>
          <a:xfrm>
            <a:off x="5703188" y="3325903"/>
            <a:ext cx="8466742" cy="2709581"/>
            <a:chOff x="0" y="0"/>
            <a:chExt cx="11288990" cy="3612775"/>
          </a:xfrm>
        </p:grpSpPr>
        <p:sp>
          <p:nvSpPr>
            <p:cNvPr id="5" name="TextBox 5"/>
            <p:cNvSpPr txBox="1"/>
            <p:nvPr/>
          </p:nvSpPr>
          <p:spPr>
            <a:xfrm>
              <a:off x="0" y="28575"/>
              <a:ext cx="11288990" cy="63005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595"/>
                </a:lnSpc>
              </a:pPr>
              <a:endParaRPr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864813"/>
              <a:ext cx="11288990" cy="274796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512"/>
                </a:lnSpc>
              </a:pPr>
              <a:r>
                <a:rPr lang="en-US" sz="3937">
                  <a:solidFill>
                    <a:srgbClr val="4B3224"/>
                  </a:solidFill>
                  <a:latin typeface="Bangbang"/>
                </a:rPr>
                <a:t> Тренинг </a:t>
              </a:r>
            </a:p>
            <a:p>
              <a:pPr algn="ctr">
                <a:lnSpc>
                  <a:spcPts val="5512"/>
                </a:lnSpc>
              </a:pPr>
              <a:r>
                <a:rPr lang="en-US" sz="3937">
                  <a:solidFill>
                    <a:srgbClr val="4B3224"/>
                  </a:solidFill>
                  <a:latin typeface="Bangbang"/>
                </a:rPr>
                <a:t>«Формирование и воспитание семейных ценностей у подростков»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B32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4101142" y="1709343"/>
            <a:ext cx="7357433" cy="7137339"/>
            <a:chOff x="0" y="0"/>
            <a:chExt cx="5943600" cy="5765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943600" cy="5765800"/>
            </a:xfrm>
            <a:custGeom>
              <a:avLst/>
              <a:gdLst/>
              <a:ahLst/>
              <a:cxnLst/>
              <a:rect l="l" t="t" r="r" b="b"/>
              <a:pathLst>
                <a:path w="5943600" h="5765800">
                  <a:moveTo>
                    <a:pt x="4222750" y="5765800"/>
                  </a:moveTo>
                  <a:cubicBezTo>
                    <a:pt x="3751580" y="5765800"/>
                    <a:pt x="3295650" y="5568950"/>
                    <a:pt x="2971800" y="5226050"/>
                  </a:cubicBezTo>
                  <a:cubicBezTo>
                    <a:pt x="2647950" y="5568950"/>
                    <a:pt x="2192020" y="5765800"/>
                    <a:pt x="1720850" y="5765800"/>
                  </a:cubicBezTo>
                  <a:cubicBezTo>
                    <a:pt x="772160" y="5765800"/>
                    <a:pt x="0" y="4993640"/>
                    <a:pt x="0" y="4044950"/>
                  </a:cubicBezTo>
                  <a:cubicBezTo>
                    <a:pt x="0" y="3613150"/>
                    <a:pt x="160020" y="3200400"/>
                    <a:pt x="452120" y="2882900"/>
                  </a:cubicBezTo>
                  <a:cubicBezTo>
                    <a:pt x="160020" y="2565400"/>
                    <a:pt x="0" y="2152650"/>
                    <a:pt x="0" y="1720850"/>
                  </a:cubicBezTo>
                  <a:cubicBezTo>
                    <a:pt x="0" y="772160"/>
                    <a:pt x="772160" y="0"/>
                    <a:pt x="1720850" y="0"/>
                  </a:cubicBezTo>
                  <a:cubicBezTo>
                    <a:pt x="2192020" y="0"/>
                    <a:pt x="2647950" y="196850"/>
                    <a:pt x="2971800" y="539750"/>
                  </a:cubicBezTo>
                  <a:cubicBezTo>
                    <a:pt x="3295650" y="196850"/>
                    <a:pt x="3751580" y="0"/>
                    <a:pt x="4222750" y="0"/>
                  </a:cubicBezTo>
                  <a:cubicBezTo>
                    <a:pt x="5171440" y="0"/>
                    <a:pt x="5943600" y="772160"/>
                    <a:pt x="5943600" y="1720850"/>
                  </a:cubicBezTo>
                  <a:cubicBezTo>
                    <a:pt x="5943600" y="2152650"/>
                    <a:pt x="5783580" y="2565400"/>
                    <a:pt x="5491480" y="2882900"/>
                  </a:cubicBezTo>
                  <a:cubicBezTo>
                    <a:pt x="5782310" y="3200400"/>
                    <a:pt x="5943600" y="3613150"/>
                    <a:pt x="5943600" y="4044950"/>
                  </a:cubicBezTo>
                  <a:cubicBezTo>
                    <a:pt x="5943600" y="4993640"/>
                    <a:pt x="5171440" y="5765800"/>
                    <a:pt x="4222750" y="5765800"/>
                  </a:cubicBezTo>
                  <a:close/>
                </a:path>
              </a:pathLst>
            </a:custGeom>
            <a:blipFill>
              <a:blip r:embed="rId2">
                <a:alphaModFix amt="52000"/>
              </a:blip>
              <a:stretch>
                <a:fillRect t="-27506" b="-27506"/>
              </a:stretch>
            </a:blipFill>
          </p:spPr>
        </p:sp>
      </p:grpSp>
      <p:sp>
        <p:nvSpPr>
          <p:cNvPr id="4" name="TextBox 4"/>
          <p:cNvSpPr txBox="1"/>
          <p:nvPr/>
        </p:nvSpPr>
        <p:spPr>
          <a:xfrm>
            <a:off x="1985794" y="7620"/>
            <a:ext cx="14316411" cy="101955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77240" lvl="1" indent="-388620">
              <a:lnSpc>
                <a:spcPts val="5040"/>
              </a:lnSpc>
              <a:buFont typeface="Arial"/>
              <a:buChar char="•"/>
            </a:pPr>
            <a:r>
              <a:rPr lang="en-US" sz="3600">
                <a:solidFill>
                  <a:srgbClr val="FFFFFF"/>
                </a:solidFill>
                <a:latin typeface="Bangbang Bold"/>
              </a:rPr>
              <a:t>Цель :</a:t>
            </a:r>
          </a:p>
          <a:p>
            <a:pPr marL="777240" lvl="1" indent="-388620">
              <a:lnSpc>
                <a:spcPts val="5040"/>
              </a:lnSpc>
              <a:buFont typeface="Arial"/>
              <a:buChar char="•"/>
            </a:pPr>
            <a:r>
              <a:rPr lang="en-US" sz="3600">
                <a:solidFill>
                  <a:srgbClr val="FFFFFF"/>
                </a:solidFill>
                <a:latin typeface="Bangbang"/>
              </a:rPr>
              <a:t>формирование у участников представления о семейных ценностях. </a:t>
            </a:r>
          </a:p>
          <a:p>
            <a:pPr>
              <a:lnSpc>
                <a:spcPts val="5040"/>
              </a:lnSpc>
            </a:pPr>
            <a:endParaRPr lang="en-US" sz="3600">
              <a:solidFill>
                <a:srgbClr val="FFFFFF"/>
              </a:solidFill>
              <a:latin typeface="Bangbang"/>
            </a:endParaRPr>
          </a:p>
          <a:p>
            <a:pPr marL="777240" lvl="1" indent="-388620">
              <a:lnSpc>
                <a:spcPts val="5040"/>
              </a:lnSpc>
              <a:buFont typeface="Arial"/>
              <a:buChar char="•"/>
            </a:pPr>
            <a:r>
              <a:rPr lang="en-US" sz="3600">
                <a:solidFill>
                  <a:srgbClr val="FFFFFF"/>
                </a:solidFill>
                <a:latin typeface="Bangbang Bold"/>
              </a:rPr>
              <a:t>Форма организации:</a:t>
            </a:r>
            <a:r>
              <a:rPr lang="en-US" sz="3600">
                <a:solidFill>
                  <a:srgbClr val="FFFFFF"/>
                </a:solidFill>
                <a:latin typeface="Bangbang"/>
              </a:rPr>
              <a:t> тренинговое занятие.</a:t>
            </a:r>
          </a:p>
          <a:p>
            <a:pPr>
              <a:lnSpc>
                <a:spcPts val="5040"/>
              </a:lnSpc>
            </a:pPr>
            <a:endParaRPr lang="en-US" sz="3600">
              <a:solidFill>
                <a:srgbClr val="FFFFFF"/>
              </a:solidFill>
              <a:latin typeface="Bangbang"/>
            </a:endParaRPr>
          </a:p>
          <a:p>
            <a:pPr marL="777240" lvl="1" indent="-388620">
              <a:lnSpc>
                <a:spcPts val="5040"/>
              </a:lnSpc>
              <a:buFont typeface="Arial"/>
              <a:buChar char="•"/>
            </a:pPr>
            <a:r>
              <a:rPr lang="en-US" sz="3600">
                <a:solidFill>
                  <a:srgbClr val="FFFFFF"/>
                </a:solidFill>
                <a:latin typeface="Bangbang Bold"/>
              </a:rPr>
              <a:t>Ожидаемые результаты:</a:t>
            </a:r>
          </a:p>
          <a:p>
            <a:pPr marL="777240" lvl="1" indent="-388620">
              <a:lnSpc>
                <a:spcPts val="5040"/>
              </a:lnSpc>
              <a:buFont typeface="Arial"/>
              <a:buChar char="•"/>
            </a:pPr>
            <a:r>
              <a:rPr lang="en-US" sz="3600">
                <a:solidFill>
                  <a:srgbClr val="FFFFFF"/>
                </a:solidFill>
                <a:latin typeface="Bangbang"/>
              </a:rPr>
              <a:t>формирование благоприятного эмоционально-психологического климата и нравственной атмосферы в группе;</a:t>
            </a:r>
          </a:p>
          <a:p>
            <a:pPr marL="777240" lvl="1" indent="-388620">
              <a:lnSpc>
                <a:spcPts val="5040"/>
              </a:lnSpc>
              <a:buFont typeface="Arial"/>
              <a:buChar char="•"/>
            </a:pPr>
            <a:r>
              <a:rPr lang="en-US" sz="3600">
                <a:solidFill>
                  <a:srgbClr val="FFFFFF"/>
                </a:solidFill>
                <a:latin typeface="Bangbang"/>
              </a:rPr>
              <a:t>развитие рефлексивных особенностей;</a:t>
            </a:r>
          </a:p>
          <a:p>
            <a:pPr marL="777240" lvl="1" indent="-388620">
              <a:lnSpc>
                <a:spcPts val="5040"/>
              </a:lnSpc>
              <a:buFont typeface="Arial"/>
              <a:buChar char="•"/>
            </a:pPr>
            <a:r>
              <a:rPr lang="en-US" sz="3600">
                <a:solidFill>
                  <a:srgbClr val="FFFFFF"/>
                </a:solidFill>
                <a:latin typeface="Bangbang"/>
              </a:rPr>
              <a:t> снятие напряжения;</a:t>
            </a:r>
          </a:p>
          <a:p>
            <a:pPr marL="777240" lvl="1" indent="-388620">
              <a:lnSpc>
                <a:spcPts val="5040"/>
              </a:lnSpc>
              <a:buFont typeface="Arial"/>
              <a:buChar char="•"/>
            </a:pPr>
            <a:r>
              <a:rPr lang="en-US" sz="3600">
                <a:solidFill>
                  <a:srgbClr val="FFFFFF"/>
                </a:solidFill>
                <a:latin typeface="Bangbang"/>
              </a:rPr>
              <a:t>развитие эмпатии;</a:t>
            </a:r>
          </a:p>
          <a:p>
            <a:pPr marL="777240" lvl="1" indent="-388620">
              <a:lnSpc>
                <a:spcPts val="5040"/>
              </a:lnSpc>
              <a:buFont typeface="Arial"/>
              <a:buChar char="•"/>
            </a:pPr>
            <a:r>
              <a:rPr lang="en-US" sz="3600">
                <a:solidFill>
                  <a:srgbClr val="FFFFFF"/>
                </a:solidFill>
                <a:latin typeface="Bangbang"/>
              </a:rPr>
              <a:t>закрепление семейных ценностей.</a:t>
            </a:r>
          </a:p>
          <a:p>
            <a:pPr>
              <a:lnSpc>
                <a:spcPts val="5040"/>
              </a:lnSpc>
            </a:pPr>
            <a:endParaRPr lang="en-US" sz="3600">
              <a:solidFill>
                <a:srgbClr val="FFFFFF"/>
              </a:solidFill>
              <a:latin typeface="Bangbang"/>
            </a:endParaRPr>
          </a:p>
          <a:p>
            <a:pPr marL="777240" lvl="1" indent="-388620">
              <a:lnSpc>
                <a:spcPts val="5040"/>
              </a:lnSpc>
              <a:buFont typeface="Arial"/>
              <a:buChar char="•"/>
            </a:pPr>
            <a:r>
              <a:rPr lang="en-US" sz="3600">
                <a:solidFill>
                  <a:srgbClr val="FFFFFF"/>
                </a:solidFill>
                <a:latin typeface="Bangbang Bold"/>
              </a:rPr>
              <a:t>Оборудование:</a:t>
            </a:r>
            <a:r>
              <a:rPr lang="en-US" sz="3600">
                <a:solidFill>
                  <a:srgbClr val="FFFFFF"/>
                </a:solidFill>
                <a:latin typeface="Bangbang"/>
              </a:rPr>
              <a:t>компьютер</a:t>
            </a:r>
            <a:r>
              <a:rPr lang="en-US" sz="3600">
                <a:solidFill>
                  <a:srgbClr val="FFFFFF"/>
                </a:solidFill>
                <a:latin typeface="Bangbang Bold"/>
              </a:rPr>
              <a:t>, </a:t>
            </a:r>
            <a:r>
              <a:rPr lang="en-US" sz="3600">
                <a:solidFill>
                  <a:srgbClr val="FFFFFF"/>
                </a:solidFill>
                <a:latin typeface="Bangbang"/>
              </a:rPr>
              <a:t>презентация, листы бумаги формата А4, карандаши цветные , фломастеры, заготовки «Дерева семейных ценностей», видеоролики</a:t>
            </a:r>
          </a:p>
          <a:p>
            <a:pPr>
              <a:lnSpc>
                <a:spcPts val="5040"/>
              </a:lnSpc>
            </a:pPr>
            <a:endParaRPr lang="en-US" sz="3600">
              <a:solidFill>
                <a:srgbClr val="FFFFFF"/>
              </a:solidFill>
              <a:latin typeface="Bangbang"/>
            </a:endParaRP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3544592" y="5278013"/>
            <a:ext cx="7913983" cy="332387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1518" t="22302" b="2230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3958117" y="-334510"/>
            <a:ext cx="11653863" cy="9233653"/>
            <a:chOff x="0" y="0"/>
            <a:chExt cx="15538483" cy="12311537"/>
          </a:xfrm>
        </p:grpSpPr>
        <p:sp>
          <p:nvSpPr>
            <p:cNvPr id="4" name="TextBox 4"/>
            <p:cNvSpPr txBox="1"/>
            <p:nvPr/>
          </p:nvSpPr>
          <p:spPr>
            <a:xfrm>
              <a:off x="0" y="76200"/>
              <a:ext cx="15538483" cy="155778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8882"/>
                </a:lnSpc>
              </a:pPr>
              <a:endParaRPr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1997444"/>
              <a:ext cx="15538483" cy="1031409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798829" lvl="1" indent="-399415">
                <a:lnSpc>
                  <a:spcPts val="5179"/>
                </a:lnSpc>
                <a:buFont typeface="Arial"/>
                <a:buChar char="•"/>
              </a:pPr>
              <a:r>
                <a:rPr lang="en-US" sz="3699">
                  <a:solidFill>
                    <a:srgbClr val="FFF2E2"/>
                  </a:solidFill>
                  <a:latin typeface="Bangbang Bold"/>
                </a:rPr>
                <a:t>Ход мероприятия:</a:t>
              </a:r>
            </a:p>
            <a:p>
              <a:pPr>
                <a:lnSpc>
                  <a:spcPts val="5179"/>
                </a:lnSpc>
              </a:pPr>
              <a:r>
                <a:rPr lang="en-US" sz="3699">
                  <a:solidFill>
                    <a:srgbClr val="FFF2E2"/>
                  </a:solidFill>
                  <a:latin typeface="Bangbang"/>
                </a:rPr>
                <a:t>                                 1. </a:t>
              </a:r>
              <a:r>
                <a:rPr lang="en-US" sz="3699">
                  <a:solidFill>
                    <a:srgbClr val="FFF2E2"/>
                  </a:solidFill>
                  <a:latin typeface="Bangbang Bold"/>
                </a:rPr>
                <a:t>Организационный этап</a:t>
              </a:r>
            </a:p>
            <a:p>
              <a:pPr marL="798829" lvl="1" indent="-399415">
                <a:lnSpc>
                  <a:spcPts val="5179"/>
                </a:lnSpc>
                <a:buFont typeface="Arial"/>
                <a:buChar char="•"/>
              </a:pPr>
              <a:r>
                <a:rPr lang="en-US" sz="3699">
                  <a:solidFill>
                    <a:srgbClr val="FFF2E2"/>
                  </a:solidFill>
                  <a:latin typeface="Bangbang"/>
                </a:rPr>
                <a:t>Здравствуйте! Очень приятно Вас видеть. У каждого человека есть безусловные ценности, то, что при любых обстоятельствах он будет хранить, защищать, отстаивать.В разные времена у разных народов эти ценности могут быть разными, но есть одна ценность, которая значима для любого народа в любое время. Это семья. Ученые считают, что человек стал настоящим человеком, когда сформировалась семья. Именно в семье человек получает любовь и заботу, первые уроки доброты и ответственности, именно семья становится для человека, потерявшего себя, опорой и надеждой на возрождение.</a:t>
              </a:r>
            </a:p>
            <a:p>
              <a:pPr>
                <a:lnSpc>
                  <a:spcPts val="5179"/>
                </a:lnSpc>
              </a:pPr>
              <a:endParaRPr lang="en-US" sz="3699">
                <a:solidFill>
                  <a:srgbClr val="FFF2E2"/>
                </a:solidFill>
                <a:latin typeface="Bangbang"/>
              </a:endParaRPr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5209850" y="5219700"/>
            <a:ext cx="10747460" cy="12290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9460"/>
              </a:lnSpc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11336577" y="2009364"/>
            <a:ext cx="4376507" cy="6268271"/>
            <a:chOff x="0" y="0"/>
            <a:chExt cx="4433570" cy="6350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433570" cy="6350000"/>
            </a:xfrm>
            <a:custGeom>
              <a:avLst/>
              <a:gdLst/>
              <a:ahLst/>
              <a:cxnLst/>
              <a:rect l="l" t="t" r="r" b="b"/>
              <a:pathLst>
                <a:path w="4433570" h="6350000">
                  <a:moveTo>
                    <a:pt x="2217420" y="0"/>
                  </a:moveTo>
                  <a:lnTo>
                    <a:pt x="2217420" y="0"/>
                  </a:lnTo>
                  <a:cubicBezTo>
                    <a:pt x="3441700" y="0"/>
                    <a:pt x="4433570" y="993140"/>
                    <a:pt x="4433570" y="2217420"/>
                  </a:cubicBezTo>
                  <a:lnTo>
                    <a:pt x="4433570" y="6350000"/>
                  </a:lnTo>
                  <a:lnTo>
                    <a:pt x="4433570" y="6350000"/>
                  </a:lnTo>
                  <a:lnTo>
                    <a:pt x="0" y="6350000"/>
                  </a:lnTo>
                  <a:lnTo>
                    <a:pt x="0" y="6350000"/>
                  </a:lnTo>
                  <a:lnTo>
                    <a:pt x="0" y="2217420"/>
                  </a:lnTo>
                  <a:cubicBezTo>
                    <a:pt x="0" y="993140"/>
                    <a:pt x="993140" y="0"/>
                    <a:pt x="2217420" y="0"/>
                  </a:cubicBezTo>
                  <a:close/>
                </a:path>
              </a:pathLst>
            </a:custGeom>
            <a:blipFill>
              <a:blip r:embed="rId2"/>
              <a:stretch>
                <a:fillRect l="-63880" r="-63880"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>
            <a:off x="3428000" y="764866"/>
            <a:ext cx="6871858" cy="9522134"/>
            <a:chOff x="0" y="0"/>
            <a:chExt cx="9162477" cy="12696179"/>
          </a:xfrm>
        </p:grpSpPr>
        <p:sp>
          <p:nvSpPr>
            <p:cNvPr id="5" name="TextBox 5"/>
            <p:cNvSpPr txBox="1"/>
            <p:nvPr/>
          </p:nvSpPr>
          <p:spPr>
            <a:xfrm>
              <a:off x="0" y="57150"/>
              <a:ext cx="9162477" cy="318082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9185"/>
                </a:lnSpc>
              </a:pPr>
              <a:r>
                <a:rPr lang="en-US" sz="8350">
                  <a:solidFill>
                    <a:srgbClr val="4B3224"/>
                  </a:solidFill>
                  <a:latin typeface="Better Together Script"/>
                </a:rPr>
                <a:t>Упражнение «Ассоциация»</a:t>
              </a:r>
            </a:p>
          </p:txBody>
        </p:sp>
        <p:pic>
          <p:nvPicPr>
            <p:cNvPr id="6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>
              <a:fillRect/>
            </a:stretch>
          </p:blipFill>
          <p:spPr>
            <a:xfrm flipH="1">
              <a:off x="0" y="4076940"/>
              <a:ext cx="9162477" cy="516431"/>
            </a:xfrm>
            <a:prstGeom prst="rect">
              <a:avLst/>
            </a:prstGeom>
          </p:spPr>
        </p:pic>
        <p:sp>
          <p:nvSpPr>
            <p:cNvPr id="7" name="TextBox 7"/>
            <p:cNvSpPr txBox="1"/>
            <p:nvPr/>
          </p:nvSpPr>
          <p:spPr>
            <a:xfrm>
              <a:off x="0" y="5356137"/>
              <a:ext cx="9162477" cy="734004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4885"/>
                </a:lnSpc>
              </a:pPr>
              <a:r>
                <a:rPr lang="en-US" sz="3489">
                  <a:solidFill>
                    <a:srgbClr val="4B3224"/>
                  </a:solidFill>
                  <a:latin typeface="Bangbang"/>
                </a:rPr>
                <a:t>У каждого свое представление о семье. Какие ассоциации с этим словом возникают у вас?</a:t>
              </a:r>
            </a:p>
            <a:p>
              <a:pPr>
                <a:lnSpc>
                  <a:spcPts val="4885"/>
                </a:lnSpc>
              </a:pPr>
              <a:r>
                <a:rPr lang="en-US" sz="3489">
                  <a:solidFill>
                    <a:srgbClr val="4B3224"/>
                  </a:solidFill>
                  <a:latin typeface="Bangbang"/>
                </a:rPr>
                <a:t>• Если семья — это здание, то какое…</a:t>
              </a:r>
            </a:p>
            <a:p>
              <a:pPr>
                <a:lnSpc>
                  <a:spcPts val="4885"/>
                </a:lnSpc>
              </a:pPr>
              <a:r>
                <a:rPr lang="en-US" sz="3489">
                  <a:solidFill>
                    <a:srgbClr val="4B3224"/>
                  </a:solidFill>
                  <a:latin typeface="Bangbang"/>
                </a:rPr>
                <a:t>• Если семья — это цвет, то какой…</a:t>
              </a:r>
            </a:p>
            <a:p>
              <a:pPr>
                <a:lnSpc>
                  <a:spcPts val="4885"/>
                </a:lnSpc>
              </a:pPr>
              <a:r>
                <a:rPr lang="en-US" sz="3489">
                  <a:solidFill>
                    <a:srgbClr val="4B3224"/>
                  </a:solidFill>
                  <a:latin typeface="Bangbang"/>
                </a:rPr>
                <a:t>• Если семья — это музыка, то какая …</a:t>
              </a:r>
            </a:p>
            <a:p>
              <a:pPr>
                <a:lnSpc>
                  <a:spcPts val="4885"/>
                </a:lnSpc>
              </a:pPr>
              <a:r>
                <a:rPr lang="en-US" sz="3489">
                  <a:solidFill>
                    <a:srgbClr val="4B3224"/>
                  </a:solidFill>
                  <a:latin typeface="Bangbang"/>
                </a:rPr>
                <a:t>• Если семья — это геометриче ская фигура, то какая…</a:t>
              </a:r>
            </a:p>
            <a:p>
              <a:pPr>
                <a:lnSpc>
                  <a:spcPts val="4885"/>
                </a:lnSpc>
              </a:pPr>
              <a:r>
                <a:rPr lang="en-US" sz="3489">
                  <a:solidFill>
                    <a:srgbClr val="4B3224"/>
                  </a:solidFill>
                  <a:latin typeface="Bangbang"/>
                </a:rPr>
                <a:t>• Если семья — это настроение, то какое…</a:t>
              </a:r>
            </a:p>
            <a:p>
              <a:pPr>
                <a:lnSpc>
                  <a:spcPts val="4885"/>
                </a:lnSpc>
              </a:pPr>
              <a:endParaRPr lang="en-US" sz="3489">
                <a:solidFill>
                  <a:srgbClr val="4B3224"/>
                </a:solidFill>
                <a:latin typeface="Bangbang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t="21875" b="21875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6250781" y="9306152"/>
            <a:ext cx="6337884" cy="4010152"/>
          </a:xfrm>
          <a:prstGeom prst="rect">
            <a:avLst/>
          </a:prstGeom>
        </p:spPr>
      </p:pic>
      <p:grpSp>
        <p:nvGrpSpPr>
          <p:cNvPr id="4" name="Group 4"/>
          <p:cNvGrpSpPr/>
          <p:nvPr/>
        </p:nvGrpSpPr>
        <p:grpSpPr>
          <a:xfrm>
            <a:off x="4993170" y="362349"/>
            <a:ext cx="8853105" cy="9562303"/>
            <a:chOff x="0" y="0"/>
            <a:chExt cx="11804141" cy="12749737"/>
          </a:xfrm>
        </p:grpSpPr>
        <p:sp>
          <p:nvSpPr>
            <p:cNvPr id="5" name="TextBox 5"/>
            <p:cNvSpPr txBox="1"/>
            <p:nvPr/>
          </p:nvSpPr>
          <p:spPr>
            <a:xfrm>
              <a:off x="0" y="28575"/>
              <a:ext cx="11804141" cy="73916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145"/>
                </a:lnSpc>
              </a:pPr>
              <a:r>
                <a:rPr lang="en-US" sz="3769">
                  <a:solidFill>
                    <a:srgbClr val="FFFFFF"/>
                  </a:solidFill>
                  <a:latin typeface="Better Together Script"/>
                </a:rPr>
                <a:t>«Идеальная семья» (работа в группах)</a:t>
              </a:r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2023792"/>
              <a:ext cx="11804141" cy="1072594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just">
                <a:lnSpc>
                  <a:spcPts val="4255"/>
                </a:lnSpc>
              </a:pPr>
              <a:r>
                <a:rPr lang="en-US" sz="3039">
                  <a:solidFill>
                    <a:srgbClr val="FFFFFF"/>
                  </a:solidFill>
                  <a:latin typeface="Bangbang"/>
                </a:rPr>
                <a:t>1гр. «Идеальный папа»</a:t>
              </a:r>
            </a:p>
            <a:p>
              <a:pPr algn="just">
                <a:lnSpc>
                  <a:spcPts val="4255"/>
                </a:lnSpc>
              </a:pPr>
              <a:r>
                <a:rPr lang="en-US" sz="3039">
                  <a:solidFill>
                    <a:srgbClr val="FFFFFF"/>
                  </a:solidFill>
                  <a:latin typeface="Bangbang"/>
                </a:rPr>
                <a:t>2гр. «Идеальная мама»</a:t>
              </a:r>
            </a:p>
            <a:p>
              <a:pPr algn="just">
                <a:lnSpc>
                  <a:spcPts val="4255"/>
                </a:lnSpc>
              </a:pPr>
              <a:r>
                <a:rPr lang="en-US" sz="3039">
                  <a:solidFill>
                    <a:srgbClr val="FFFFFF"/>
                  </a:solidFill>
                  <a:latin typeface="Bangbang"/>
                </a:rPr>
                <a:t>3гр « Идеальный сын»</a:t>
              </a:r>
            </a:p>
            <a:p>
              <a:pPr algn="just">
                <a:lnSpc>
                  <a:spcPts val="4255"/>
                </a:lnSpc>
              </a:pPr>
              <a:r>
                <a:rPr lang="en-US" sz="3039">
                  <a:solidFill>
                    <a:srgbClr val="FFFFFF"/>
                  </a:solidFill>
                  <a:latin typeface="Bangbang"/>
                </a:rPr>
                <a:t>4гр.»Иидеальная дочь </a:t>
              </a:r>
            </a:p>
            <a:p>
              <a:pPr algn="just">
                <a:lnSpc>
                  <a:spcPts val="4255"/>
                </a:lnSpc>
              </a:pPr>
              <a:r>
                <a:rPr lang="en-US" sz="3039">
                  <a:solidFill>
                    <a:srgbClr val="FFFFFF"/>
                  </a:solidFill>
                  <a:latin typeface="Bangbang"/>
                </a:rPr>
                <a:t>Очень часто мы предъявляем к друг другу повышенные требования. Ваша задача составить список, который характеризует идеальную МАМУ для юношей, для девушек список, характеризующий идеального ПАПУ.</a:t>
              </a:r>
            </a:p>
            <a:p>
              <a:pPr algn="just">
                <a:lnSpc>
                  <a:spcPts val="4255"/>
                </a:lnSpc>
              </a:pPr>
              <a:r>
                <a:rPr lang="en-US" sz="3039">
                  <a:solidFill>
                    <a:srgbClr val="FFFFFF"/>
                  </a:solidFill>
                  <a:latin typeface="Bangbang"/>
                </a:rPr>
                <a:t>для родителей: идеальный СЫН, идеальная ДОЧЬ.</a:t>
              </a:r>
            </a:p>
            <a:p>
              <a:pPr algn="just">
                <a:lnSpc>
                  <a:spcPts val="4255"/>
                </a:lnSpc>
              </a:pPr>
              <a:r>
                <a:rPr lang="en-US" sz="3039">
                  <a:solidFill>
                    <a:srgbClr val="FFFFFF"/>
                  </a:solidFill>
                  <a:latin typeface="Bangbang"/>
                </a:rPr>
                <a:t>После этого списки зачитываются. Участникам предлагается обсудить являются ли они таковыми, что из списка им бы хотелось взять в первую очередь, чтобы приблизиться к образу «Идеального отца, сына, либо идеальной мамы, дочери».</a:t>
              </a:r>
            </a:p>
            <a:p>
              <a:pPr algn="just">
                <a:lnSpc>
                  <a:spcPts val="4255"/>
                </a:lnSpc>
              </a:pPr>
              <a:r>
                <a:rPr lang="en-US" sz="3039">
                  <a:solidFill>
                    <a:srgbClr val="FFFFFF"/>
                  </a:solidFill>
                  <a:latin typeface="Bangbang"/>
                </a:rPr>
                <a:t>Вывод: ИДЕАЛА в мире нет, и недостатки есть у всех, но от этого родители не перестают любить своих дет ей, а дети родителей.</a:t>
              </a:r>
            </a:p>
            <a:p>
              <a:pPr algn="just">
                <a:lnSpc>
                  <a:spcPts val="4255"/>
                </a:lnSpc>
              </a:pPr>
              <a:endParaRPr lang="en-US" sz="3039">
                <a:solidFill>
                  <a:srgbClr val="FFFFFF"/>
                </a:solidFill>
                <a:latin typeface="Bangbang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t="27981" b="27981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4376807" y="-40838"/>
            <a:ext cx="9534386" cy="9995857"/>
            <a:chOff x="0" y="0"/>
            <a:chExt cx="12712515" cy="13327809"/>
          </a:xfrm>
        </p:grpSpPr>
        <p:sp>
          <p:nvSpPr>
            <p:cNvPr id="4" name="TextBox 4"/>
            <p:cNvSpPr txBox="1"/>
            <p:nvPr/>
          </p:nvSpPr>
          <p:spPr>
            <a:xfrm>
              <a:off x="0" y="28575"/>
              <a:ext cx="12712515" cy="121158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526"/>
                </a:lnSpc>
              </a:pPr>
              <a:endParaRPr/>
            </a:p>
            <a:p>
              <a:pPr algn="ctr">
                <a:lnSpc>
                  <a:spcPts val="3526"/>
                </a:lnSpc>
              </a:pPr>
              <a:r>
                <a:rPr lang="en-US" sz="3206">
                  <a:solidFill>
                    <a:srgbClr val="E2CFB9"/>
                  </a:solidFill>
                  <a:latin typeface="Better Together Script"/>
                </a:rPr>
                <a:t>Упражнение «Дерево семейных ценностей» (работа в группах)</a:t>
              </a:r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1486964"/>
              <a:ext cx="12712515" cy="1184084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just">
                <a:lnSpc>
                  <a:spcPts val="5459"/>
                </a:lnSpc>
              </a:pPr>
              <a:r>
                <a:rPr lang="en-US" sz="3899">
                  <a:solidFill>
                    <a:srgbClr val="FFFFFF"/>
                  </a:solidFill>
                  <a:latin typeface="Bangbang"/>
                </a:rPr>
                <a:t>Цель: определение и ранжирование семейных ценностей.</a:t>
              </a:r>
            </a:p>
            <a:p>
              <a:pPr algn="just">
                <a:lnSpc>
                  <a:spcPts val="5459"/>
                </a:lnSpc>
              </a:pPr>
              <a:r>
                <a:rPr lang="en-US" sz="3899">
                  <a:solidFill>
                    <a:srgbClr val="FFFFFF"/>
                  </a:solidFill>
                  <a:latin typeface="Bangbang"/>
                </a:rPr>
                <a:t>Каждый получает заготовку «Дерева семейных ценностей» и примерный перечень возможных ценностей (чтобы участникам было легче сориентироваться).</a:t>
              </a:r>
            </a:p>
            <a:p>
              <a:pPr algn="just">
                <a:lnSpc>
                  <a:spcPts val="5459"/>
                </a:lnSpc>
              </a:pPr>
              <a:r>
                <a:rPr lang="en-US" sz="3899">
                  <a:solidFill>
                    <a:srgbClr val="FFFFFF"/>
                  </a:solidFill>
                  <a:latin typeface="Bangbang"/>
                </a:rPr>
                <a:t>Задача участников – ранжировать ценности:</a:t>
              </a:r>
            </a:p>
            <a:p>
              <a:pPr algn="just">
                <a:lnSpc>
                  <a:spcPts val="5459"/>
                </a:lnSpc>
              </a:pPr>
              <a:r>
                <a:rPr lang="en-US" sz="3899">
                  <a:solidFill>
                    <a:srgbClr val="FFFFFF"/>
                  </a:solidFill>
                  <a:latin typeface="Bangbang"/>
                </a:rPr>
                <a:t>– в корневую систему помещают самые важные, от которых не откажутся ни при каких условиях.</a:t>
              </a:r>
            </a:p>
            <a:p>
              <a:pPr algn="just">
                <a:lnSpc>
                  <a:spcPts val="5459"/>
                </a:lnSpc>
              </a:pPr>
              <a:r>
                <a:rPr lang="en-US" sz="3899">
                  <a:solidFill>
                    <a:srgbClr val="FFFFFF"/>
                  </a:solidFill>
                  <a:latin typeface="Bangbang"/>
                </a:rPr>
                <a:t>- в ствол – важные, но от которых в некоторых случаях можно отказаться.</a:t>
              </a:r>
            </a:p>
            <a:p>
              <a:pPr algn="just">
                <a:lnSpc>
                  <a:spcPts val="5459"/>
                </a:lnSpc>
              </a:pPr>
              <a:r>
                <a:rPr lang="en-US" sz="3899">
                  <a:solidFill>
                    <a:srgbClr val="FFFFFF"/>
                  </a:solidFill>
                  <a:latin typeface="Bangbang"/>
                </a:rPr>
                <a:t>- в крону – желаемые, но не обязательные ценности.</a:t>
              </a:r>
            </a:p>
            <a:p>
              <a:pPr algn="just">
                <a:lnSpc>
                  <a:spcPts val="5459"/>
                </a:lnSpc>
              </a:pPr>
              <a:r>
                <a:rPr lang="en-US" sz="3899">
                  <a:solidFill>
                    <a:srgbClr val="FFFFFF"/>
                  </a:solidFill>
                  <a:latin typeface="Bangbang"/>
                </a:rPr>
                <a:t>Участникам объясняется, что они могут воспользоваться подсказкой из перечня, могут что – то добавить свое. </a:t>
              </a:r>
            </a:p>
            <a:p>
              <a:pPr algn="just">
                <a:lnSpc>
                  <a:spcPts val="5459"/>
                </a:lnSpc>
              </a:pPr>
              <a:endParaRPr lang="en-US" sz="3899">
                <a:solidFill>
                  <a:srgbClr val="FFFFFF"/>
                </a:solidFill>
                <a:latin typeface="Bangbang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031163" y="-164758"/>
            <a:ext cx="8225674" cy="4908817"/>
            <a:chOff x="0" y="0"/>
            <a:chExt cx="10967566" cy="6545090"/>
          </a:xfrm>
        </p:grpSpPr>
        <p:sp>
          <p:nvSpPr>
            <p:cNvPr id="3" name="TextBox 3"/>
            <p:cNvSpPr txBox="1"/>
            <p:nvPr/>
          </p:nvSpPr>
          <p:spPr>
            <a:xfrm>
              <a:off x="0" y="57150"/>
              <a:ext cx="10967566" cy="139827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919"/>
                </a:lnSpc>
              </a:pPr>
              <a:r>
                <a:rPr lang="en-US" sz="7199">
                  <a:solidFill>
                    <a:srgbClr val="4B3224"/>
                  </a:solidFill>
                  <a:latin typeface="Better Together Script"/>
                </a:rPr>
                <a:t>Рефлексия</a:t>
              </a: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1624898"/>
              <a:ext cx="10967566" cy="492019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4900"/>
                </a:lnSpc>
              </a:pPr>
              <a:endParaRPr/>
            </a:p>
            <a:p>
              <a:pPr>
                <a:lnSpc>
                  <a:spcPts val="4900"/>
                </a:lnSpc>
              </a:pPr>
              <a:r>
                <a:rPr lang="en-US" sz="3500">
                  <a:solidFill>
                    <a:srgbClr val="4B3224"/>
                  </a:solidFill>
                  <a:latin typeface="Bangbang"/>
                </a:rPr>
                <a:t>- Чем полезна именно для вас данная встреча?</a:t>
              </a:r>
            </a:p>
            <a:p>
              <a:pPr>
                <a:lnSpc>
                  <a:spcPts val="4900"/>
                </a:lnSpc>
              </a:pPr>
              <a:r>
                <a:rPr lang="en-US" sz="3500">
                  <a:solidFill>
                    <a:srgbClr val="4B3224"/>
                  </a:solidFill>
                  <a:latin typeface="Bangbang"/>
                </a:rPr>
                <a:t>- Что является самым важным из того, что вы сегодня узнали ?</a:t>
              </a:r>
            </a:p>
            <a:p>
              <a:pPr>
                <a:lnSpc>
                  <a:spcPts val="4900"/>
                </a:lnSpc>
              </a:pPr>
              <a:r>
                <a:rPr lang="en-US" sz="3500">
                  <a:solidFill>
                    <a:srgbClr val="4B3224"/>
                  </a:solidFill>
                  <a:latin typeface="Bangbang"/>
                </a:rPr>
                <a:t>- А какой же основной секрет семейной жизни? </a:t>
              </a:r>
            </a:p>
            <a:p>
              <a:pPr>
                <a:lnSpc>
                  <a:spcPts val="4900"/>
                </a:lnSpc>
              </a:pPr>
              <a:endParaRPr lang="en-US" sz="3500">
                <a:solidFill>
                  <a:srgbClr val="4B3224"/>
                </a:solidFill>
                <a:latin typeface="Bangbang"/>
              </a:endParaRPr>
            </a:p>
          </p:txBody>
        </p:sp>
      </p:grpSp>
      <p:grpSp>
        <p:nvGrpSpPr>
          <p:cNvPr id="5" name="Group 5"/>
          <p:cNvGrpSpPr>
            <a:grpSpLocks noChangeAspect="1"/>
          </p:cNvGrpSpPr>
          <p:nvPr/>
        </p:nvGrpSpPr>
        <p:grpSpPr>
          <a:xfrm>
            <a:off x="6428904" y="4518915"/>
            <a:ext cx="5029671" cy="4879210"/>
            <a:chOff x="0" y="0"/>
            <a:chExt cx="5943600" cy="5765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5943600" cy="5765800"/>
            </a:xfrm>
            <a:custGeom>
              <a:avLst/>
              <a:gdLst/>
              <a:ahLst/>
              <a:cxnLst/>
              <a:rect l="l" t="t" r="r" b="b"/>
              <a:pathLst>
                <a:path w="5943600" h="5765800">
                  <a:moveTo>
                    <a:pt x="4222750" y="5765800"/>
                  </a:moveTo>
                  <a:cubicBezTo>
                    <a:pt x="3751580" y="5765800"/>
                    <a:pt x="3295650" y="5568950"/>
                    <a:pt x="2971800" y="5226050"/>
                  </a:cubicBezTo>
                  <a:cubicBezTo>
                    <a:pt x="2647950" y="5568950"/>
                    <a:pt x="2192020" y="5765800"/>
                    <a:pt x="1720850" y="5765800"/>
                  </a:cubicBezTo>
                  <a:cubicBezTo>
                    <a:pt x="772160" y="5765800"/>
                    <a:pt x="0" y="4993640"/>
                    <a:pt x="0" y="4044950"/>
                  </a:cubicBezTo>
                  <a:cubicBezTo>
                    <a:pt x="0" y="3613150"/>
                    <a:pt x="160020" y="3200400"/>
                    <a:pt x="452120" y="2882900"/>
                  </a:cubicBezTo>
                  <a:cubicBezTo>
                    <a:pt x="160020" y="2565400"/>
                    <a:pt x="0" y="2152650"/>
                    <a:pt x="0" y="1720850"/>
                  </a:cubicBezTo>
                  <a:cubicBezTo>
                    <a:pt x="0" y="772160"/>
                    <a:pt x="772160" y="0"/>
                    <a:pt x="1720850" y="0"/>
                  </a:cubicBezTo>
                  <a:cubicBezTo>
                    <a:pt x="2192020" y="0"/>
                    <a:pt x="2647950" y="196850"/>
                    <a:pt x="2971800" y="539750"/>
                  </a:cubicBezTo>
                  <a:cubicBezTo>
                    <a:pt x="3295650" y="196850"/>
                    <a:pt x="3751580" y="0"/>
                    <a:pt x="4222750" y="0"/>
                  </a:cubicBezTo>
                  <a:cubicBezTo>
                    <a:pt x="5171440" y="0"/>
                    <a:pt x="5943600" y="772160"/>
                    <a:pt x="5943600" y="1720850"/>
                  </a:cubicBezTo>
                  <a:cubicBezTo>
                    <a:pt x="5943600" y="2152650"/>
                    <a:pt x="5783580" y="2565400"/>
                    <a:pt x="5491480" y="2882900"/>
                  </a:cubicBezTo>
                  <a:cubicBezTo>
                    <a:pt x="5782310" y="3200400"/>
                    <a:pt x="5943600" y="3613150"/>
                    <a:pt x="5943600" y="4044950"/>
                  </a:cubicBezTo>
                  <a:cubicBezTo>
                    <a:pt x="5943600" y="4993640"/>
                    <a:pt x="5171440" y="5765800"/>
                    <a:pt x="4222750" y="5765800"/>
                  </a:cubicBezTo>
                  <a:close/>
                </a:path>
              </a:pathLst>
            </a:custGeom>
            <a:blipFill>
              <a:blip r:embed="rId2"/>
              <a:stretch>
                <a:fillRect t="-16692" b="-16692"/>
              </a:stretch>
            </a:blipFill>
          </p:spPr>
        </p:sp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5257532" y="9295630"/>
            <a:ext cx="7772937" cy="438111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4949239" y="4518915"/>
            <a:ext cx="7989002" cy="45028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839</Words>
  <Application>Microsoft Office PowerPoint</Application>
  <PresentationFormat>Произвольный</PresentationFormat>
  <Paragraphs>64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Better Together Script</vt:lpstr>
      <vt:lpstr>Arial</vt:lpstr>
      <vt:lpstr>Bangbang</vt:lpstr>
      <vt:lpstr>Calibri</vt:lpstr>
      <vt:lpstr>Bangbang Bold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Ценности</dc:title>
  <cp:lastModifiedBy>Тимофей Николаев</cp:lastModifiedBy>
  <cp:revision>2</cp:revision>
  <dcterms:created xsi:type="dcterms:W3CDTF">2006-08-16T00:00:00Z</dcterms:created>
  <dcterms:modified xsi:type="dcterms:W3CDTF">2021-10-27T06:02:28Z</dcterms:modified>
  <dc:identifier>DAEtcrL5ncw</dc:identifier>
</cp:coreProperties>
</file>