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1" r:id="rId1"/>
  </p:sldMasterIdLst>
  <p:notesMasterIdLst>
    <p:notesMasterId r:id="rId19"/>
  </p:notesMasterIdLst>
  <p:sldIdLst>
    <p:sldId id="269" r:id="rId2"/>
    <p:sldId id="256" r:id="rId3"/>
    <p:sldId id="272" r:id="rId4"/>
    <p:sldId id="264" r:id="rId5"/>
    <p:sldId id="270" r:id="rId6"/>
    <p:sldId id="273" r:id="rId7"/>
    <p:sldId id="274" r:id="rId8"/>
    <p:sldId id="278" r:id="rId9"/>
    <p:sldId id="279" r:id="rId10"/>
    <p:sldId id="280" r:id="rId11"/>
    <p:sldId id="281" r:id="rId12"/>
    <p:sldId id="282" r:id="rId13"/>
    <p:sldId id="283" r:id="rId14"/>
    <p:sldId id="284" r:id="rId15"/>
    <p:sldId id="285" r:id="rId16"/>
    <p:sldId id="288" r:id="rId17"/>
    <p:sldId id="287" r:id="rId1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395" autoAdjust="0"/>
    <p:restoredTop sz="93537" autoAdjust="0"/>
  </p:normalViewPr>
  <p:slideViewPr>
    <p:cSldViewPr>
      <p:cViewPr varScale="1">
        <p:scale>
          <a:sx n="68" d="100"/>
          <a:sy n="68" d="100"/>
        </p:scale>
        <p:origin x="-1248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6BE507A-381B-4457-96ED-AE56E9E277EA}" type="datetimeFigureOut">
              <a:rPr lang="ru-RU"/>
              <a:pPr>
                <a:defRPr/>
              </a:pPr>
              <a:t>15.11.2021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D5F87DA-DA3D-4C17-95BD-CDB1D480ED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316878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dirty="0" smtClean="0"/>
              <a:t>Интарсия – лат. глагол «</a:t>
            </a:r>
            <a:r>
              <a:rPr lang="ru-RU" dirty="0" err="1" smtClean="0"/>
              <a:t>interserere</a:t>
            </a:r>
            <a:r>
              <a:rPr lang="ru-RU" dirty="0" smtClean="0"/>
              <a:t>»-вставлять.</a:t>
            </a:r>
          </a:p>
          <a:p>
            <a:pPr eaLnBrk="1" hangingPunct="1">
              <a:spcBef>
                <a:spcPct val="0"/>
              </a:spcBef>
            </a:pPr>
            <a:r>
              <a:rPr lang="ru-RU" dirty="0" smtClean="0"/>
              <a:t>Первой европейской страной, где появилось искусство интарсии, была Италия. В начале XV века, в ранний период итальянского Ренессанса. Итальянские мастера разделяют интарсию на рельефную (кусочки дерева или другого материала выступают из основы) и живописную (кусочки дерева или другого материала находятся на одном уровне с основой). Именно интарсия способствовала появлению на свет таких видов искусства, как маркетри (наборная мозаика) и инкрустация.</a:t>
            </a:r>
          </a:p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1536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868DE9D-12A3-455B-8B75-17EB96E155E8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ru-RU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954911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7"/>
          <p:cNvSpPr txBox="1"/>
          <p:nvPr/>
        </p:nvSpPr>
        <p:spPr>
          <a:xfrm>
            <a:off x="1828800" y="3159125"/>
            <a:ext cx="457200" cy="1035050"/>
          </a:xfrm>
          <a:prstGeom prst="rect">
            <a:avLst/>
          </a:prstGeom>
          <a:noFill/>
        </p:spPr>
        <p:txBody>
          <a:bodyPr lIns="0" tIns="9144" rIns="0" bIns="9144" anchor="ctr">
            <a:spAutoFit/>
          </a:bodyPr>
          <a:lstStyle/>
          <a:p>
            <a:pPr>
              <a:defRPr/>
            </a:pPr>
            <a:r>
              <a:rPr lang="en-US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/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108152-EFA6-4396-A7D4-4B0CD53B3781}" type="datetimeFigureOut">
              <a:rPr lang="ru-RU"/>
              <a:pPr>
                <a:defRPr/>
              </a:pPr>
              <a:t>15.11.2021</a:t>
            </a:fld>
            <a:endParaRPr lang="ru-RU"/>
          </a:p>
        </p:txBody>
      </p:sp>
      <p:sp>
        <p:nvSpPr>
          <p:cNvPr id="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567E41-7211-4462-BCFE-32794AAD99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D9CD84-76E8-4A28-87D1-BC634BFE98C4}" type="datetimeFigureOut">
              <a:rPr lang="ru-RU"/>
              <a:pPr>
                <a:defRPr/>
              </a:pPr>
              <a:t>15.11.2021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A234D9-B2D7-483B-8E32-8DC42A07C4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7"/>
          <p:cNvSpPr txBox="1"/>
          <p:nvPr/>
        </p:nvSpPr>
        <p:spPr>
          <a:xfrm>
            <a:off x="4267200" y="4075113"/>
            <a:ext cx="457200" cy="1014412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r>
              <a:rPr lang="en-US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6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982633-A1D1-4A78-9A7C-2059620C8776}" type="datetimeFigureOut">
              <a:rPr lang="ru-RU"/>
              <a:pPr>
                <a:defRPr/>
              </a:pPr>
              <a:t>15.11.2021</a:t>
            </a:fld>
            <a:endParaRPr lang="ru-RU"/>
          </a:p>
        </p:txBody>
      </p:sp>
      <p:sp>
        <p:nvSpPr>
          <p:cNvPr id="7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C7FBE3-E17D-45D1-A39E-1C768005B39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123B72-8942-4D93-B812-7D14B8F1AD6D}" type="datetimeFigureOut">
              <a:rPr lang="ru-RU"/>
              <a:pPr>
                <a:defRPr/>
              </a:pPr>
              <a:t>15.11.2021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4EC4D9-AA80-42E1-BDC1-300FC3AFD2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12"/>
          <p:cNvSpPr txBox="1"/>
          <p:nvPr/>
        </p:nvSpPr>
        <p:spPr>
          <a:xfrm>
            <a:off x="1057275" y="520700"/>
            <a:ext cx="457200" cy="92233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r>
              <a:rPr 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8" name="TextBox 17"/>
          <p:cNvSpPr txBox="1"/>
          <p:nvPr/>
        </p:nvSpPr>
        <p:spPr>
          <a:xfrm>
            <a:off x="4779963" y="520700"/>
            <a:ext cx="457200" cy="92233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r>
              <a:rPr 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54E3EC-18E5-47BC-A96B-80D3E2211C44}" type="datetimeFigureOut">
              <a:rPr lang="ru-RU"/>
              <a:pPr>
                <a:defRPr/>
              </a:pPr>
              <a:t>15.11.2021</a:t>
            </a:fld>
            <a:endParaRPr lang="ru-RU"/>
          </a:p>
        </p:txBody>
      </p:sp>
      <p:sp>
        <p:nvSpPr>
          <p:cNvPr id="10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9CDF0F-9A35-44DB-969F-3F682881A7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3314E7-4961-4EF3-86DE-D19CC8E5D125}" type="datetimeFigureOut">
              <a:rPr lang="ru-RU"/>
              <a:pPr>
                <a:defRPr/>
              </a:pPr>
              <a:t>15.11.2021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79112-2C9B-4620-9DAF-4F37185230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C9F302-92EA-4562-AAF4-481700D8EF16}" type="datetimeFigureOut">
              <a:rPr lang="ru-RU"/>
              <a:pPr>
                <a:defRPr/>
              </a:pPr>
              <a:t>15.11.2021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458C59-2077-403F-86A3-EB3A747B1E9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8"/>
          <p:cNvSpPr txBox="1"/>
          <p:nvPr/>
        </p:nvSpPr>
        <p:spPr>
          <a:xfrm>
            <a:off x="5329238" y="1774825"/>
            <a:ext cx="457200" cy="123031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r>
              <a:rPr lang="en-US" sz="8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6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FDC15-6FEE-44C4-BE0B-7929205AAA5A}" type="datetimeFigureOut">
              <a:rPr lang="ru-RU"/>
              <a:pPr>
                <a:defRPr/>
              </a:pPr>
              <a:t>15.11.2021</a:t>
            </a:fld>
            <a:endParaRPr lang="ru-RU"/>
          </a:p>
        </p:txBody>
      </p:sp>
      <p:sp>
        <p:nvSpPr>
          <p:cNvPr id="7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22D086-6ABA-48E4-BB33-A076208E10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8"/>
          <p:cNvSpPr txBox="1"/>
          <p:nvPr/>
        </p:nvSpPr>
        <p:spPr>
          <a:xfrm>
            <a:off x="2435225" y="3332163"/>
            <a:ext cx="457200" cy="922337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r>
              <a:rPr 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6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CE4694-2660-4B08-88C3-06EA13795CBC}" type="datetimeFigureOut">
              <a:rPr lang="ru-RU"/>
              <a:pPr>
                <a:defRPr/>
              </a:pPr>
              <a:t>15.11.2021</a:t>
            </a:fld>
            <a:endParaRPr lang="ru-RU"/>
          </a:p>
        </p:txBody>
      </p:sp>
      <p:sp>
        <p:nvSpPr>
          <p:cNvPr id="7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5EA399-77D6-4A3A-AC25-662F2A9972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38107D-1DD7-4F69-AD8A-B07FF45E7D83}" type="datetimeFigureOut">
              <a:rPr lang="ru-RU"/>
              <a:pPr>
                <a:defRPr/>
              </a:pPr>
              <a:t>15.11.2021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FF89A1-EEC1-4E38-8B5C-9BDA481CFF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E2029-D328-4214-B1E3-B28C78FD06C2}" type="datetimeFigureOut">
              <a:rPr lang="ru-RU"/>
              <a:pPr>
                <a:defRPr/>
              </a:pPr>
              <a:t>15.11.2021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D33F7-D942-4974-93A2-02B9F4E16E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875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0"/>
            <a:ext cx="6096000" cy="365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pPr>
              <a:defRPr/>
            </a:pPr>
            <a:fld id="{1F80D051-4BC7-4FBC-B2EC-09D2B1955DD5}" type="datetimeFigureOut">
              <a:rPr lang="ru-RU"/>
              <a:pPr>
                <a:defRPr/>
              </a:pPr>
              <a:t>15.11.2021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325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325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pPr>
              <a:defRPr/>
            </a:pPr>
            <a:fld id="{927D45FD-6E68-469E-B64D-590934FBBE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33" r:id="rId1"/>
    <p:sldLayoutId id="2147483832" r:id="rId2"/>
    <p:sldLayoutId id="2147483834" r:id="rId3"/>
    <p:sldLayoutId id="2147483831" r:id="rId4"/>
    <p:sldLayoutId id="2147483835" r:id="rId5"/>
    <p:sldLayoutId id="2147483830" r:id="rId6"/>
    <p:sldLayoutId id="2147483829" r:id="rId7"/>
    <p:sldLayoutId id="2147483836" r:id="rId8"/>
    <p:sldLayoutId id="2147483837" r:id="rId9"/>
    <p:sldLayoutId id="2147483828" r:id="rId10"/>
    <p:sldLayoutId id="214748382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Palatino Linotype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Palatino Linotype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Palatino Linotype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Palatino Linotype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55588" algn="l" rtl="0" eaLnBrk="0" fontAlgn="base" hangingPunct="0">
        <a:spcBef>
          <a:spcPct val="20000"/>
        </a:spcBef>
        <a:spcAft>
          <a:spcPct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39763" indent="-255588" algn="l" rtl="0" eaLnBrk="0" fontAlgn="base" hangingPunct="0">
        <a:spcBef>
          <a:spcPct val="20000"/>
        </a:spcBef>
        <a:spcAft>
          <a:spcPct val="0"/>
        </a:spcAft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4888" indent="-255588" algn="l" rtl="0" eaLnBrk="0" fontAlgn="base" hangingPunct="0">
        <a:spcBef>
          <a:spcPct val="20000"/>
        </a:spcBef>
        <a:spcAft>
          <a:spcPct val="0"/>
        </a:spcAft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5588" algn="l" rtl="0" eaLnBrk="0" fontAlgn="base" hangingPunct="0">
        <a:spcBef>
          <a:spcPct val="20000"/>
        </a:spcBef>
        <a:spcAft>
          <a:spcPct val="0"/>
        </a:spcAft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4650" indent="-255588" algn="l" rtl="0" eaLnBrk="0" fontAlgn="base" hangingPunct="0">
        <a:spcBef>
          <a:spcPct val="20000"/>
        </a:spcBef>
        <a:spcAft>
          <a:spcPct val="0"/>
        </a:spcAft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jpe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1.jpeg"/><Relationship Id="rId4" Type="http://schemas.openxmlformats.org/officeDocument/2006/relationships/image" Target="../media/image4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7" Type="http://schemas.openxmlformats.org/officeDocument/2006/relationships/image" Target="../media/image50.jpe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9.jpe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198563" y="1844675"/>
            <a:ext cx="7056437" cy="2089150"/>
          </a:xfrm>
        </p:spPr>
        <p:txBody>
          <a:bodyPr>
            <a:normAutofit fontScale="70000" lnSpcReduction="20000"/>
          </a:bodyPr>
          <a:lstStyle/>
          <a:p>
            <a:pPr marL="18288" indent="0" algn="ctr" eaLnBrk="1" fontAlgn="auto" hangingPunct="1">
              <a:spcAft>
                <a:spcPts val="0"/>
              </a:spcAft>
              <a:buNone/>
              <a:defRPr/>
            </a:pPr>
            <a:r>
              <a:rPr lang="ru-RU" sz="4800" dirty="0" smtClean="0">
                <a:effectLst/>
              </a:rPr>
              <a:t> </a:t>
            </a:r>
            <a:r>
              <a:rPr lang="ru-RU" sz="4800" dirty="0" smtClean="0">
                <a:solidFill>
                  <a:srgbClr val="C00000"/>
                </a:solidFill>
                <a:effectLst/>
              </a:rPr>
              <a:t>Мастер-класс по теме «Изделия в технике интарсия - </a:t>
            </a:r>
            <a:r>
              <a:rPr lang="ru-RU" sz="4800" dirty="0">
                <a:solidFill>
                  <a:srgbClr val="C00000"/>
                </a:solidFill>
                <a:effectLst/>
              </a:rPr>
              <a:t>как способ развития творческих способностей </a:t>
            </a:r>
            <a:r>
              <a:rPr lang="ru-RU" sz="4800" dirty="0" smtClean="0">
                <a:solidFill>
                  <a:srgbClr val="C00000"/>
                </a:solidFill>
                <a:effectLst/>
              </a:rPr>
              <a:t>учащихся</a:t>
            </a:r>
            <a:endParaRPr lang="ru-RU" sz="4800" dirty="0">
              <a:solidFill>
                <a:srgbClr val="C00000"/>
              </a:solidFill>
              <a:effectLst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27088" y="0"/>
            <a:ext cx="7777162" cy="1223963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ru-RU" sz="28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Городское методическое объединение учителей технологии 2021-2022у.г.</a:t>
            </a:r>
          </a:p>
        </p:txBody>
      </p:sp>
      <p:sp>
        <p:nvSpPr>
          <p:cNvPr id="14339" name="TextBox 3"/>
          <p:cNvSpPr txBox="1">
            <a:spLocks noChangeArrowheads="1"/>
          </p:cNvSpPr>
          <p:nvPr/>
        </p:nvSpPr>
        <p:spPr bwMode="auto">
          <a:xfrm>
            <a:off x="2987824" y="4508500"/>
            <a:ext cx="5905351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Учителя технологии:</a:t>
            </a:r>
          </a:p>
          <a:p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Рамалданов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Эльмар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Жалалдинович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Пузиков Вячеслав Владимирович</a:t>
            </a: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4378325" y="6340475"/>
            <a:ext cx="69762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dirty="0" smtClean="0"/>
              <a:t>2021</a:t>
            </a:r>
            <a:endParaRPr lang="ru-RU" dirty="0"/>
          </a:p>
        </p:txBody>
      </p:sp>
      <p:pic>
        <p:nvPicPr>
          <p:cNvPr id="6" name="Picture 3" descr="F:\старое\Новая папка (2)\разное\интарсия\download (9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3933825"/>
            <a:ext cx="2808436" cy="2752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2348880"/>
            <a:ext cx="8964612" cy="3518284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u="sng" dirty="0" smtClean="0">
                <a:solidFill>
                  <a:srgbClr val="C00000"/>
                </a:solidFill>
                <a:effectLst/>
              </a:rPr>
              <a:t> </a:t>
            </a:r>
            <a:r>
              <a:rPr lang="ru-RU" sz="3600" u="sng" dirty="0">
                <a:solidFill>
                  <a:srgbClr val="C00000"/>
                </a:solidFill>
                <a:effectLst/>
              </a:rPr>
              <a:t>Цель проведения мастер-класса</a:t>
            </a:r>
            <a:r>
              <a:rPr lang="ru-RU" sz="3600" dirty="0">
                <a:solidFill>
                  <a:srgbClr val="C00000"/>
                </a:solidFill>
                <a:effectLst/>
              </a:rPr>
              <a:t>: </a:t>
            </a:r>
            <a:r>
              <a:rPr lang="ru-RU" sz="3600" dirty="0" smtClean="0">
                <a:solidFill>
                  <a:srgbClr val="C00000"/>
                </a:solidFill>
                <a:effectLst/>
              </a:rPr>
              <a:t>        </a:t>
            </a:r>
            <a:r>
              <a:rPr lang="ru-RU" sz="3200" dirty="0" smtClean="0">
                <a:effectLst/>
              </a:rPr>
              <a:t>научить </a:t>
            </a:r>
            <a:r>
              <a:rPr lang="ru-RU" sz="3200" dirty="0">
                <a:effectLst/>
              </a:rPr>
              <a:t>учителей </a:t>
            </a:r>
            <a:r>
              <a:rPr lang="ru-RU" sz="3200" dirty="0" smtClean="0">
                <a:effectLst/>
              </a:rPr>
              <a:t>технологии,</a:t>
            </a:r>
            <a:br>
              <a:rPr lang="ru-RU" sz="3200" dirty="0" smtClean="0">
                <a:effectLst/>
              </a:rPr>
            </a:br>
            <a:r>
              <a:rPr lang="ru-RU" sz="3200" dirty="0" smtClean="0">
                <a:effectLst/>
              </a:rPr>
              <a:t>                               педагогов дополнительного</a:t>
            </a:r>
            <a:br>
              <a:rPr lang="ru-RU" sz="3200" dirty="0" smtClean="0">
                <a:effectLst/>
              </a:rPr>
            </a:br>
            <a:r>
              <a:rPr lang="ru-RU" sz="3200" dirty="0" smtClean="0">
                <a:effectLst/>
              </a:rPr>
              <a:t>                       </a:t>
            </a:r>
            <a:r>
              <a:rPr lang="ru-RU" sz="3200" dirty="0">
                <a:effectLst/>
              </a:rPr>
              <a:t>образования технологическим </a:t>
            </a:r>
            <a:r>
              <a:rPr lang="ru-RU" sz="3200" dirty="0" smtClean="0">
                <a:effectLst/>
              </a:rPr>
              <a:t>   </a:t>
            </a:r>
            <a:br>
              <a:rPr lang="ru-RU" sz="3200" dirty="0" smtClean="0">
                <a:effectLst/>
              </a:rPr>
            </a:br>
            <a:r>
              <a:rPr lang="ru-RU" sz="3200" dirty="0" smtClean="0">
                <a:effectLst/>
              </a:rPr>
              <a:t>                    приемам </a:t>
            </a:r>
            <a:r>
              <a:rPr lang="ru-RU" sz="3200" dirty="0">
                <a:effectLst/>
              </a:rPr>
              <a:t>художественной обработки </a:t>
            </a:r>
            <a:r>
              <a:rPr lang="ru-RU" sz="3200" dirty="0" smtClean="0">
                <a:effectLst/>
              </a:rPr>
              <a:t>древесины в древнейшем стиле «Интарсия»</a:t>
            </a:r>
            <a:r>
              <a:rPr lang="ru-RU" sz="3600" dirty="0" smtClean="0">
                <a:effectLst/>
              </a:rPr>
              <a:t/>
            </a:r>
            <a:br>
              <a:rPr lang="ru-RU" sz="3600" dirty="0" smtClean="0">
                <a:effectLst/>
              </a:rPr>
            </a:br>
            <a:endParaRPr lang="ru-RU" sz="3600" dirty="0"/>
          </a:p>
        </p:txBody>
      </p:sp>
      <p:pic>
        <p:nvPicPr>
          <p:cNvPr id="15363" name="Picture 2" descr="F:\старое\Новая папка (2)\разное\интарсия\150_136_138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32544"/>
            <a:ext cx="2663825" cy="167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Picture 6" descr="F:\старое\Новая папка (2)\разное\интарсия\Sea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6000" y="2780928"/>
            <a:ext cx="2699816" cy="159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5" descr="F:\старое\Новая папка (2)\разное\интарсия\getImage (94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5698" y="4725145"/>
            <a:ext cx="2557462" cy="21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45704" y="980728"/>
            <a:ext cx="8568952" cy="3168352"/>
          </a:xfrm>
        </p:spPr>
        <p:txBody>
          <a:bodyPr>
            <a:norm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организовать презентацию по технологии выполнения изделий в технике интарсия участникам мастер-класса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-продемонстрировать методические приемы использования техники интарсия в образовательной деятельности учащихся;</a:t>
            </a:r>
            <a:endParaRPr lang="ru-RU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-показать практическую значимость техники интарсия в развитии творческих способностей учащихся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58280" y="404664"/>
            <a:ext cx="7543800" cy="576064"/>
          </a:xfrm>
        </p:spPr>
        <p:txBody>
          <a:bodyPr/>
          <a:lstStyle/>
          <a:p>
            <a:pPr marL="17462" lvl="0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</a:pPr>
            <a:r>
              <a:rPr lang="ru-RU" sz="3600" u="sng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Задачи проведения </a:t>
            </a:r>
            <a:r>
              <a:rPr lang="ru-RU" sz="3600" u="sng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мастер-класса</a:t>
            </a:r>
            <a:r>
              <a:rPr lang="ru-RU" sz="2400" dirty="0" smtClean="0">
                <a:solidFill>
                  <a:prstClr val="white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/>
          </a:p>
        </p:txBody>
      </p:sp>
      <p:pic>
        <p:nvPicPr>
          <p:cNvPr id="4" name="Рисунок 3" descr="C:\Users\user\AppData\Local\Microsoft\Windows\Temporary Internet Files\Content.Word\20191207_131019.jpg"/>
          <p:cNvPicPr/>
          <p:nvPr/>
        </p:nvPicPr>
        <p:blipFill rotWithShape="1">
          <a:blip r:embed="rId2" cstate="print"/>
          <a:srcRect l="16651" r="10081"/>
          <a:stretch/>
        </p:blipFill>
        <p:spPr bwMode="auto">
          <a:xfrm rot="5400000">
            <a:off x="3845059" y="4892911"/>
            <a:ext cx="1751161" cy="1718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1280927202_184"/>
          <p:cNvPicPr/>
          <p:nvPr/>
        </p:nvPicPr>
        <p:blipFill>
          <a:blip r:embed="rId3" cstate="print"/>
          <a:srcRect l="3523" t="15718" r="2846" b="2982"/>
          <a:stretch>
            <a:fillRect/>
          </a:stretch>
        </p:blipFill>
        <p:spPr bwMode="auto">
          <a:xfrm>
            <a:off x="323528" y="4134084"/>
            <a:ext cx="2592288" cy="24938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98391" y="4134084"/>
            <a:ext cx="2096793" cy="249387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599795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3"/>
          <p:cNvSpPr>
            <a:spLocks noGrp="1"/>
          </p:cNvSpPr>
          <p:nvPr>
            <p:ph idx="1"/>
          </p:nvPr>
        </p:nvSpPr>
        <p:spPr>
          <a:xfrm>
            <a:off x="251520" y="1700809"/>
            <a:ext cx="8892480" cy="1512167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buNone/>
              <a:defRPr/>
            </a:pPr>
            <a:r>
              <a:rPr lang="ru-RU" sz="2800" u="sng" dirty="0" smtClean="0">
                <a:solidFill>
                  <a:schemeClr val="tx2">
                    <a:lumMod val="2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Получение </a:t>
            </a:r>
            <a:r>
              <a:rPr lang="ru-RU" sz="2800" u="sng" dirty="0">
                <a:solidFill>
                  <a:schemeClr val="tx2">
                    <a:lumMod val="2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теоретических знаний и практических навыков по выполнению изделий в технике </a:t>
            </a:r>
            <a:r>
              <a:rPr lang="ru-RU" sz="2800" u="sng" dirty="0" smtClean="0">
                <a:solidFill>
                  <a:schemeClr val="tx2">
                    <a:lumMod val="2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интарсия</a:t>
            </a:r>
            <a:endParaRPr lang="ru-RU" sz="2800" dirty="0">
              <a:solidFill>
                <a:schemeClr val="tx2">
                  <a:lumMod val="2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698" name="Rectangle 2"/>
          <p:cNvSpPr>
            <a:spLocks noGrp="1"/>
          </p:cNvSpPr>
          <p:nvPr>
            <p:ph type="title"/>
          </p:nvPr>
        </p:nvSpPr>
        <p:spPr bwMode="auto">
          <a:xfrm>
            <a:off x="468313" y="404813"/>
            <a:ext cx="8229600" cy="606425"/>
          </a:xfrm>
        </p:spPr>
        <p:txBody>
          <a:bodyPr wrap="square" numCol="1" compatLnSpc="1">
            <a:prstTxWarp prst="textNoShape">
              <a:avLst/>
            </a:prstTxWarp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b="1" u="sng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Ожидаемый результат:</a:t>
            </a:r>
            <a:r>
              <a:rPr lang="ru-RU" sz="4000" u="sng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3800" dirty="0" smtClean="0">
              <a:solidFill>
                <a:srgbClr val="C00000"/>
              </a:solidFill>
              <a:effectLst/>
              <a:latin typeface="Arial" charset="0"/>
            </a:endParaRPr>
          </a:p>
        </p:txBody>
      </p:sp>
      <p:pic>
        <p:nvPicPr>
          <p:cNvPr id="12" name="Рисунок 1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648" y="3352552"/>
            <a:ext cx="2962176" cy="3172792"/>
          </a:xfrm>
          <a:prstGeom prst="rect">
            <a:avLst/>
          </a:prstGeom>
          <a:noFill/>
        </p:spPr>
      </p:pic>
      <p:pic>
        <p:nvPicPr>
          <p:cNvPr id="13" name="Рисунок 12" descr="1308858567_5"/>
          <p:cNvPicPr/>
          <p:nvPr/>
        </p:nvPicPr>
        <p:blipFill>
          <a:blip r:embed="rId3" cstate="print"/>
          <a:srcRect l="23384" t="4651" r="5685" b="4393"/>
          <a:stretch>
            <a:fillRect/>
          </a:stretch>
        </p:blipFill>
        <p:spPr bwMode="auto">
          <a:xfrm>
            <a:off x="6516216" y="3365128"/>
            <a:ext cx="2627784" cy="3160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4" descr="1432108594_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491880" y="2924944"/>
            <a:ext cx="2519278" cy="32965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3068960"/>
            <a:ext cx="7543800" cy="1381934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/>
              <a:t/>
            </a:r>
            <a:br>
              <a:rPr lang="ru-RU" sz="3600" dirty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/>
              <a:t/>
            </a:r>
            <a:br>
              <a:rPr lang="ru-RU" sz="3600" dirty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>
                <a:effectLst/>
              </a:rPr>
              <a:t>Начинаем знакомиться с древнейшим искусством обработки древесины в технике </a:t>
            </a:r>
            <a:r>
              <a:rPr lang="ru-RU" sz="3600" dirty="0" smtClean="0"/>
              <a:t>«ИНТАРСИЯ»</a:t>
            </a:r>
            <a:endParaRPr lang="ru-RU" sz="3600" dirty="0"/>
          </a:p>
        </p:txBody>
      </p:sp>
      <p:pic>
        <p:nvPicPr>
          <p:cNvPr id="6" name="Рисунок 5" descr="https://cs3.livemaster.ru/zhurnalfoto/8/a/9/1601142318328a95e936f586e32358db4944d4b2e59c15069x112362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989" y="-29638"/>
            <a:ext cx="2452779" cy="232992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75648" y="71760"/>
            <a:ext cx="3168352" cy="2228528"/>
          </a:xfrm>
          <a:prstGeom prst="rect">
            <a:avLst/>
          </a:prstGeom>
          <a:noFill/>
        </p:spPr>
      </p:pic>
      <p:pic>
        <p:nvPicPr>
          <p:cNvPr id="8" name="Рисунок 7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0825" y="3983360"/>
            <a:ext cx="2468171" cy="2505462"/>
          </a:xfrm>
          <a:prstGeom prst="rect">
            <a:avLst/>
          </a:prstGeom>
          <a:noFill/>
        </p:spPr>
      </p:pic>
      <p:pic>
        <p:nvPicPr>
          <p:cNvPr id="9" name="Рисунок 8" descr="https://avatars.mds.yandex.net/get-pdb/202366/71292b76-1de4-407d-8167-b1f2748c86b0/s1200?webp=false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58996" y="4450894"/>
            <a:ext cx="3382218" cy="20379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https://avatars.mds.yandex.net/get-pdb/199965/d79c06be-c7d2-4f20-92d6-78c776b9853f/s1200?webp=false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92144" y="3989822"/>
            <a:ext cx="2772344" cy="249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http://sozdavaisam.ru/wp-content/uploads/2017/12/intarsiya-po-derevu-2.gif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11056" y="430248"/>
            <a:ext cx="2432839" cy="18700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767936" cy="1440160"/>
          </a:xfrm>
        </p:spPr>
        <p:txBody>
          <a:bodyPr/>
          <a:lstStyle/>
          <a:p>
            <a:pPr algn="ctr"/>
            <a:r>
              <a:rPr lang="ru-RU" sz="4000" dirty="0" smtClean="0"/>
              <a:t>Глава 1. Теоретическая часть.</a:t>
            </a:r>
            <a:br>
              <a:rPr lang="ru-RU" sz="4000" dirty="0" smtClean="0"/>
            </a:br>
            <a:r>
              <a:rPr lang="ru-RU" sz="4000" dirty="0" smtClean="0"/>
              <a:t>Краткая историческая справка</a:t>
            </a:r>
            <a:endParaRPr lang="ru-RU" sz="4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89461" y="1628800"/>
            <a:ext cx="82809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FF0000"/>
                </a:solidFill>
              </a:rPr>
              <a:t>Интарсия — это вид мозаики, где в деревянную основу врезают фигурные кусочки дерева разных пород, отличающиеся по текстуре и цвету.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2644170"/>
            <a:ext cx="7344816" cy="4168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1569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7098" y="-12531"/>
            <a:ext cx="8936723" cy="761641"/>
          </a:xfrm>
        </p:spPr>
        <p:txBody>
          <a:bodyPr/>
          <a:lstStyle/>
          <a:p>
            <a:r>
              <a:rPr lang="ru-RU" dirty="0" smtClean="0"/>
              <a:t>Разновидности интарсии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-4234636"/>
            <a:ext cx="64624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63402" y="676306"/>
            <a:ext cx="86915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</a:rPr>
              <a:t>М</a:t>
            </a:r>
            <a:r>
              <a:rPr lang="ru-RU" sz="2800" dirty="0" smtClean="0">
                <a:solidFill>
                  <a:srgbClr val="FF0000"/>
                </a:solidFill>
              </a:rPr>
              <a:t>озаика.                               Блочная мозаика                                    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287" y="3030702"/>
            <a:ext cx="901865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FF0000"/>
                </a:solidFill>
              </a:rPr>
              <a:t>Маркетри        Инкрустация            </a:t>
            </a:r>
            <a:r>
              <a:rPr lang="ru-RU" sz="3200" dirty="0" err="1" smtClean="0">
                <a:solidFill>
                  <a:srgbClr val="FF0000"/>
                </a:solidFill>
              </a:rPr>
              <a:t>Паркетри</a:t>
            </a: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32150" y="1105222"/>
            <a:ext cx="2440576" cy="1768347"/>
          </a:xfrm>
          <a:prstGeom prst="rect">
            <a:avLst/>
          </a:prstGeom>
        </p:spPr>
      </p:pic>
      <p:pic>
        <p:nvPicPr>
          <p:cNvPr id="1026" name="Picture 2" descr="https://wood-wine-design.ru/wp-content/uploads/2017/10/dekorativnaya-derevyannaya-pepelnica-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57273" y="1097820"/>
            <a:ext cx="1770668" cy="178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hichess.ru/wa-data/public/shop/products/85/18/1885/images/9754/9754.750x0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550" t="8305" r="27090" b="11055"/>
          <a:stretch/>
        </p:blipFill>
        <p:spPr bwMode="auto">
          <a:xfrm>
            <a:off x="122591" y="3571409"/>
            <a:ext cx="1607014" cy="2856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86946" y="3615477"/>
            <a:ext cx="2549827" cy="254982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19838" y="4531042"/>
            <a:ext cx="1145704" cy="189728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729605" y="715972"/>
            <a:ext cx="2856630" cy="183281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936536" y="3615477"/>
            <a:ext cx="3011594" cy="123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31570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1584176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Глава 2. Практическая часть</a:t>
            </a:r>
            <a:r>
              <a:rPr lang="ru-RU" dirty="0">
                <a:solidFill>
                  <a:srgbClr val="002060"/>
                </a:solidFill>
              </a:rPr>
              <a:t/>
            </a:r>
            <a:br>
              <a:rPr lang="ru-RU" dirty="0">
                <a:solidFill>
                  <a:srgbClr val="002060"/>
                </a:solidFill>
              </a:rPr>
            </a:br>
            <a:r>
              <a:rPr lang="ru-RU" sz="3600" dirty="0" smtClean="0">
                <a:solidFill>
                  <a:srgbClr val="002060"/>
                </a:solidFill>
              </a:rPr>
              <a:t>инструменты и принадлежности</a:t>
            </a:r>
            <a:endParaRPr lang="ru-RU" sz="3600" dirty="0">
              <a:solidFill>
                <a:srgbClr val="002060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264575" y="1759761"/>
            <a:ext cx="2539958" cy="237097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10218" y="1675271"/>
            <a:ext cx="2591025" cy="2597121"/>
          </a:xfrm>
          <a:prstGeom prst="rect">
            <a:avLst/>
          </a:prstGeom>
        </p:spPr>
      </p:pic>
      <p:pic>
        <p:nvPicPr>
          <p:cNvPr id="9" name="Picture 7" descr="1677-60019b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1418" y="1747840"/>
            <a:ext cx="3024188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8" descr="268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10526" y="4417366"/>
            <a:ext cx="3024187" cy="2395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Прямоугольник 11"/>
          <p:cNvSpPr/>
          <p:nvPr/>
        </p:nvSpPr>
        <p:spPr>
          <a:xfrm>
            <a:off x="1809661" y="1861881"/>
            <a:ext cx="102303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Лобзик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312969" y="3922056"/>
            <a:ext cx="251806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Набор напильников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6565080" y="3987256"/>
            <a:ext cx="21401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Наждачная бумага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753828" y="6485921"/>
            <a:ext cx="19375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Клей по дереву</a:t>
            </a:r>
          </a:p>
        </p:txBody>
      </p:sp>
    </p:spTree>
    <p:extLst>
      <p:ext uri="{BB962C8B-B14F-4D97-AF65-F5344CB8AC3E}">
        <p14:creationId xmlns:p14="http://schemas.microsoft.com/office/powerpoint/2010/main" xmlns="" val="3364503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0"/>
            <a:ext cx="8100392" cy="914400"/>
          </a:xfrm>
        </p:spPr>
        <p:txBody>
          <a:bodyPr/>
          <a:lstStyle/>
          <a:p>
            <a:r>
              <a:rPr lang="ru-RU" dirty="0" smtClean="0"/>
              <a:t>Основные этапы работы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844824"/>
            <a:ext cx="871296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indent="-256032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3600" b="1" dirty="0" smtClean="0"/>
              <a:t>Подготовка чертежа </a:t>
            </a:r>
            <a:r>
              <a:rPr lang="ru-RU" sz="3600" b="1" dirty="0"/>
              <a:t>и </a:t>
            </a:r>
            <a:r>
              <a:rPr lang="ru-RU" sz="3600" b="1" dirty="0" smtClean="0"/>
              <a:t>разметка всех деталей</a:t>
            </a:r>
            <a:endParaRPr lang="ru-RU" sz="3600" b="1" dirty="0"/>
          </a:p>
          <a:p>
            <a:pPr marL="274320" indent="-256032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3600" b="1" dirty="0" smtClean="0"/>
              <a:t>Выпиливание </a:t>
            </a:r>
            <a:r>
              <a:rPr lang="ru-RU" sz="3600" b="1" dirty="0"/>
              <a:t>и подгонка </a:t>
            </a:r>
            <a:r>
              <a:rPr lang="ru-RU" sz="3600" b="1" dirty="0" smtClean="0"/>
              <a:t>деталей</a:t>
            </a:r>
          </a:p>
          <a:p>
            <a:pPr marL="274320" indent="-256032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3600" b="1" dirty="0" smtClean="0"/>
              <a:t>Шлифовка </a:t>
            </a:r>
            <a:r>
              <a:rPr lang="ru-RU" sz="3600" b="1" dirty="0"/>
              <a:t>и </a:t>
            </a:r>
            <a:r>
              <a:rPr lang="ru-RU" sz="3600" b="1" dirty="0" smtClean="0"/>
              <a:t>полировка</a:t>
            </a:r>
          </a:p>
          <a:p>
            <a:pPr marL="274320" indent="-256032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3600" b="1" dirty="0" smtClean="0"/>
              <a:t>Окрашивание деталей морилками</a:t>
            </a:r>
            <a:endParaRPr lang="ru-RU" sz="3600" b="1" dirty="0"/>
          </a:p>
          <a:p>
            <a:pPr marL="274320" indent="-256032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3600" b="1" dirty="0"/>
              <a:t>Сборка </a:t>
            </a:r>
            <a:r>
              <a:rPr lang="ru-RU" sz="3600" b="1" dirty="0" smtClean="0"/>
              <a:t>изделия на клей</a:t>
            </a:r>
          </a:p>
          <a:p>
            <a:pPr marL="274320" indent="-256032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3600" b="1" dirty="0" smtClean="0"/>
              <a:t>Нанесения лака в несколько слоев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xmlns="" val="2046508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3425" y="72571"/>
            <a:ext cx="7543800" cy="914400"/>
          </a:xfrm>
        </p:spPr>
        <p:txBody>
          <a:bodyPr/>
          <a:lstStyle/>
          <a:p>
            <a:r>
              <a:rPr lang="ru-RU" dirty="0"/>
              <a:t>Основные этапы работы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8295" y="986971"/>
            <a:ext cx="8865705" cy="96325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7" y="1884987"/>
            <a:ext cx="2664296" cy="236826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2773780" y="2428914"/>
            <a:ext cx="4774736" cy="3574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65298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26731" y="71980"/>
            <a:ext cx="7543800" cy="770384"/>
          </a:xfrm>
        </p:spPr>
        <p:txBody>
          <a:bodyPr/>
          <a:lstStyle/>
          <a:p>
            <a:r>
              <a:rPr lang="ru-RU" dirty="0">
                <a:solidFill>
                  <a:prstClr val="white"/>
                </a:solidFill>
              </a:rPr>
              <a:t>Основные этапы работы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762" y="842364"/>
            <a:ext cx="8638781" cy="77733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2348" y="1575598"/>
            <a:ext cx="2235502" cy="2520280"/>
          </a:xfrm>
          <a:prstGeom prst="rect">
            <a:avLst/>
          </a:prstGeom>
        </p:spPr>
      </p:pic>
      <p:pic>
        <p:nvPicPr>
          <p:cNvPr id="7" name="Рисунок 6" descr="D:\Для Кружков\по работе\20200206_155154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930" b="1907"/>
          <a:stretch/>
        </p:blipFill>
        <p:spPr bwMode="auto">
          <a:xfrm rot="5400000">
            <a:off x="6252002" y="1757200"/>
            <a:ext cx="2688492" cy="239958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946921" y="4695268"/>
            <a:ext cx="2996950" cy="179817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2696932" y="2387701"/>
            <a:ext cx="3960440" cy="237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14514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43543"/>
            <a:ext cx="7543800" cy="914400"/>
          </a:xfrm>
        </p:spPr>
        <p:txBody>
          <a:bodyPr/>
          <a:lstStyle/>
          <a:p>
            <a:r>
              <a:rPr lang="ru-RU" dirty="0"/>
              <a:t>Основные этапы работы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813927"/>
            <a:ext cx="6340390" cy="74286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9142" y="1700808"/>
            <a:ext cx="3168352" cy="398238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92080" y="1196752"/>
            <a:ext cx="2689468" cy="265739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3443198" y="4401341"/>
            <a:ext cx="3013730" cy="2260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078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332656"/>
            <a:ext cx="7543800" cy="698376"/>
          </a:xfrm>
        </p:spPr>
        <p:txBody>
          <a:bodyPr/>
          <a:lstStyle/>
          <a:p>
            <a:r>
              <a:rPr lang="ru-RU" dirty="0">
                <a:solidFill>
                  <a:prstClr val="white"/>
                </a:solidFill>
              </a:rPr>
              <a:t>Основные этапы работы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1031032"/>
            <a:ext cx="84513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74320" lvl="0" indent="-256032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3600" b="1" dirty="0" smtClean="0">
                <a:solidFill>
                  <a:prstClr val="white"/>
                </a:solidFill>
              </a:rPr>
              <a:t>Предварительная сборка </a:t>
            </a:r>
            <a:r>
              <a:rPr lang="ru-RU" sz="3600" b="1" dirty="0">
                <a:solidFill>
                  <a:prstClr val="white"/>
                </a:solidFill>
              </a:rPr>
              <a:t>изделия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44824"/>
            <a:ext cx="4671342" cy="280831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1844824"/>
            <a:ext cx="3672408" cy="491403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1655634" y="4445690"/>
            <a:ext cx="2756925" cy="2067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56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92347"/>
            <a:ext cx="8255978" cy="698376"/>
          </a:xfrm>
        </p:spPr>
        <p:txBody>
          <a:bodyPr/>
          <a:lstStyle/>
          <a:p>
            <a:r>
              <a:rPr lang="ru-RU" dirty="0">
                <a:solidFill>
                  <a:prstClr val="white"/>
                </a:solidFill>
              </a:rPr>
              <a:t>Основные этапы работы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35" y="1240047"/>
            <a:ext cx="4680014" cy="280888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000" r="14300"/>
          <a:stretch/>
        </p:blipFill>
        <p:spPr>
          <a:xfrm rot="5400000">
            <a:off x="288750" y="3763004"/>
            <a:ext cx="2732233" cy="289129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48064" y="595147"/>
            <a:ext cx="2374455" cy="290022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616040"/>
            <a:ext cx="8675360" cy="96325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6054595" y="3972516"/>
            <a:ext cx="3297696" cy="247327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3052134" y="3978304"/>
            <a:ext cx="3298699" cy="2474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3022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0"/>
            <a:ext cx="8604448" cy="770384"/>
          </a:xfrm>
        </p:spPr>
        <p:txBody>
          <a:bodyPr/>
          <a:lstStyle/>
          <a:p>
            <a:pPr algn="ctr"/>
            <a:r>
              <a:rPr lang="ru-RU" dirty="0">
                <a:solidFill>
                  <a:prstClr val="white"/>
                </a:solidFill>
              </a:rPr>
              <a:t>Основные этапы работы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538536" y="764569"/>
            <a:ext cx="660648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lvl="0" indent="-256032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3600" b="1" dirty="0">
                <a:solidFill>
                  <a:prstClr val="white"/>
                </a:solidFill>
              </a:rPr>
              <a:t>Сборка изделия на </a:t>
            </a:r>
            <a:r>
              <a:rPr lang="ru-RU" sz="3600" b="1" dirty="0" smtClean="0">
                <a:solidFill>
                  <a:prstClr val="white"/>
                </a:solidFill>
              </a:rPr>
              <a:t>клей</a:t>
            </a:r>
          </a:p>
          <a:p>
            <a:pPr marL="274320" lvl="0" indent="-256032" fontAlgn="auto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ru-RU" sz="3600" b="1" dirty="0">
              <a:solidFill>
                <a:prstClr val="white"/>
              </a:solidFill>
            </a:endParaRPr>
          </a:p>
          <a:p>
            <a:pPr marL="274320" lvl="0" indent="-256032" fontAlgn="auto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ru-RU" sz="3600" b="1" dirty="0" smtClean="0">
              <a:solidFill>
                <a:prstClr val="white"/>
              </a:solidFill>
            </a:endParaRPr>
          </a:p>
          <a:p>
            <a:pPr marL="274320" lvl="0" indent="-256032" fontAlgn="auto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ru-RU" sz="3600" b="1" dirty="0">
              <a:solidFill>
                <a:prstClr val="white"/>
              </a:solidFill>
            </a:endParaRPr>
          </a:p>
          <a:p>
            <a:pPr marL="274320" lvl="0" indent="-256032" fontAlgn="auto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ru-RU" sz="3600" b="1" dirty="0" smtClean="0">
              <a:solidFill>
                <a:prstClr val="white"/>
              </a:solidFill>
            </a:endParaRPr>
          </a:p>
          <a:p>
            <a:pPr marL="274320" lvl="0" indent="-256032" fontAlgn="auto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ru-RU" sz="3600" b="1" dirty="0">
              <a:solidFill>
                <a:prstClr val="white"/>
              </a:solidFill>
            </a:endParaRPr>
          </a:p>
          <a:p>
            <a:pPr marL="274320" lvl="0" indent="-256032" fontAlgn="auto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ru-RU" sz="3600" b="1" dirty="0" smtClean="0">
              <a:solidFill>
                <a:prstClr val="white"/>
              </a:solidFill>
            </a:endParaRPr>
          </a:p>
          <a:p>
            <a:pPr marL="274320" lvl="0" indent="-256032" fontAlgn="auto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ru-RU" sz="3600" b="1" dirty="0">
              <a:solidFill>
                <a:prstClr val="white"/>
              </a:solidFill>
            </a:endParaRPr>
          </a:p>
          <a:p>
            <a:pPr marL="274320" lvl="0" indent="-256032" fontAlgn="auto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ru-RU" sz="3600" b="1" dirty="0" smtClean="0">
              <a:solidFill>
                <a:prstClr val="white"/>
              </a:solidFill>
            </a:endParaRPr>
          </a:p>
          <a:p>
            <a:pPr marL="18288" lvl="0" fontAlgn="auto">
              <a:spcAft>
                <a:spcPts val="0"/>
              </a:spcAft>
              <a:defRPr/>
            </a:pPr>
            <a:r>
              <a:rPr lang="ru-RU" sz="3600" b="1" dirty="0" smtClean="0">
                <a:solidFill>
                  <a:prstClr val="white"/>
                </a:solidFill>
              </a:rPr>
              <a:t>       под прессом</a:t>
            </a:r>
            <a:endParaRPr lang="ru-RU" sz="3600" b="1" dirty="0">
              <a:solidFill>
                <a:prstClr val="white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428479"/>
            <a:ext cx="5456393" cy="326773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5559533" y="3514976"/>
            <a:ext cx="3621021" cy="2715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14848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836712"/>
            <a:ext cx="7543800" cy="914400"/>
          </a:xfrm>
        </p:spPr>
        <p:txBody>
          <a:bodyPr/>
          <a:lstStyle/>
          <a:p>
            <a:pPr algn="ctr"/>
            <a:r>
              <a:rPr lang="ru-RU" dirty="0" smtClean="0"/>
              <a:t>Интересно знать.</a:t>
            </a:r>
            <a:br>
              <a:rPr lang="ru-RU" dirty="0" smtClean="0"/>
            </a:br>
            <a:r>
              <a:rPr lang="ru-RU" sz="2400" dirty="0" smtClean="0"/>
              <a:t>Выполнить чертеж понравившегося фото можно переведя рисунок в векторный режим</a:t>
            </a:r>
            <a:endParaRPr lang="ru-RU" sz="24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7016" y="1916832"/>
            <a:ext cx="8136904" cy="4852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129450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3356992"/>
            <a:ext cx="7543800" cy="914400"/>
          </a:xfrm>
        </p:spPr>
        <p:txBody>
          <a:bodyPr/>
          <a:lstStyle/>
          <a:p>
            <a:pPr algn="ctr"/>
            <a:r>
              <a:rPr lang="ru-RU" dirty="0" smtClean="0"/>
              <a:t>Желаем успеха </a:t>
            </a:r>
            <a:br>
              <a:rPr lang="ru-RU" dirty="0" smtClean="0"/>
            </a:br>
            <a:r>
              <a:rPr lang="ru-RU" dirty="0" smtClean="0"/>
              <a:t>в освоении декоративно-прикладного искусства </a:t>
            </a:r>
            <a:br>
              <a:rPr lang="ru-RU" dirty="0" smtClean="0"/>
            </a:br>
            <a:r>
              <a:rPr lang="ru-RU" dirty="0" smtClean="0"/>
              <a:t>в стиле Интарсия!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08794833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азовая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Базовая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2102</TotalTime>
  <Words>295</Words>
  <Application>Microsoft Office PowerPoint</Application>
  <PresentationFormat>Экран (4:3)</PresentationFormat>
  <Paragraphs>55</Paragraphs>
  <Slides>17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Базовая</vt:lpstr>
      <vt:lpstr>Городское методическое объединение учителей технологии 2021-2022у.г.</vt:lpstr>
      <vt:lpstr> Цель проведения мастер-класса:         научить учителей технологии,                                педагогов дополнительного                        образования технологическим                         приемам художественной обработки древесины в древнейшем стиле «Интарсия» </vt:lpstr>
      <vt:lpstr>Задачи проведения мастер-класса:</vt:lpstr>
      <vt:lpstr>Ожидаемый результат: </vt:lpstr>
      <vt:lpstr>     Начинаем знакомиться с древнейшим искусством обработки древесины в технике «ИНТАРСИЯ»</vt:lpstr>
      <vt:lpstr>Глава 1. Теоретическая часть. Краткая историческая справка</vt:lpstr>
      <vt:lpstr>Разновидности интарсии</vt:lpstr>
      <vt:lpstr>Глава 2. Практическая часть инструменты и принадлежности</vt:lpstr>
      <vt:lpstr>Основные этапы работы</vt:lpstr>
      <vt:lpstr>Основные этапы работы</vt:lpstr>
      <vt:lpstr>Основные этапы работы</vt:lpstr>
      <vt:lpstr>Основные этапы работы</vt:lpstr>
      <vt:lpstr>Основные этапы работы</vt:lpstr>
      <vt:lpstr>Основные этапы работы</vt:lpstr>
      <vt:lpstr>Основные этапы работы</vt:lpstr>
      <vt:lpstr>Интересно знать. Выполнить чертеж понравившегося фото можно переведя рисунок в векторный режим</vt:lpstr>
      <vt:lpstr>Желаем успеха  в освоении декоративно-прикладного искусства  в стиле Интарсия!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История деревянной мозаики (интарсии)</dc:title>
  <dc:creator>Учитель</dc:creator>
  <cp:lastModifiedBy>Учитель</cp:lastModifiedBy>
  <cp:revision>93</cp:revision>
  <dcterms:created xsi:type="dcterms:W3CDTF">2014-11-13T08:53:11Z</dcterms:created>
  <dcterms:modified xsi:type="dcterms:W3CDTF">2021-11-15T07:19:25Z</dcterms:modified>
</cp:coreProperties>
</file>