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5400675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70" autoAdjust="0"/>
    <p:restoredTop sz="86477" autoAdjust="0"/>
  </p:normalViewPr>
  <p:slideViewPr>
    <p:cSldViewPr>
      <p:cViewPr varScale="1">
        <p:scale>
          <a:sx n="80" d="100"/>
          <a:sy n="80" d="100"/>
        </p:scale>
        <p:origin x="-816" y="-96"/>
      </p:cViewPr>
      <p:guideLst>
        <p:guide orient="horz" pos="1701"/>
        <p:guide pos="2880"/>
      </p:guideLst>
    </p:cSldViewPr>
  </p:slideViewPr>
  <p:outlineViewPr>
    <p:cViewPr>
      <p:scale>
        <a:sx n="33" d="100"/>
        <a:sy n="33" d="100"/>
      </p:scale>
      <p:origin x="222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50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94DF6C-0A56-4430-8A3F-96F5C1E6F205}" type="datetimeFigureOut">
              <a:rPr lang="ru-RU" smtClean="0"/>
              <a:t>20.11.2021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527050" y="685800"/>
            <a:ext cx="5803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466BE0-867A-40E4-974B-9FB51412789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6637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66BE0-867A-40E4-974B-9FB514127897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3389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81842"/>
            <a:ext cx="7315200" cy="2043582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068642"/>
            <a:ext cx="7315200" cy="90139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A76BA-50CA-49EB-95A1-341172E6795A}" type="datetimeFigureOut">
              <a:rPr lang="ru-RU" smtClean="0"/>
              <a:t>20.11.2021</a:t>
            </a:fld>
            <a:endParaRPr lang="ru-RU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099BA95-7A87-4265-9E68-59FD6247B058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A76BA-50CA-49EB-95A1-341172E6795A}" type="datetimeFigureOut">
              <a:rPr lang="ru-RU" smtClean="0"/>
              <a:t>20.11.2021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BA95-7A87-4265-9E68-59FD6247B058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951338"/>
            <a:ext cx="7315200" cy="1018704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043764"/>
            <a:ext cx="7315200" cy="86502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A76BA-50CA-49EB-95A1-341172E6795A}" type="datetimeFigureOut">
              <a:rPr lang="ru-RU" smtClean="0"/>
              <a:t>20.11.2021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BA95-7A87-4265-9E68-59FD6247B058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A76BA-50CA-49EB-95A1-341172E6795A}" type="datetimeFigureOut">
              <a:rPr lang="ru-RU" smtClean="0"/>
              <a:t>20.11.2021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BA95-7A87-4265-9E68-59FD6247B058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216464"/>
            <a:ext cx="7315200" cy="90885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160270"/>
            <a:ext cx="3566160" cy="282995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160270"/>
            <a:ext cx="3566160" cy="28316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160270"/>
            <a:ext cx="3364992" cy="489661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160270"/>
            <a:ext cx="3362062" cy="489661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A76BA-50CA-49EB-95A1-341172E6795A}" type="datetimeFigureOut">
              <a:rPr lang="ru-RU" smtClean="0"/>
              <a:t>20.11.2021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BA95-7A87-4265-9E68-59FD6247B058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216464"/>
            <a:ext cx="7315200" cy="90885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2664333"/>
            <a:ext cx="3566160" cy="232589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2664333"/>
            <a:ext cx="3566160" cy="232589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A76BA-50CA-49EB-95A1-341172E6795A}" type="datetimeFigureOut">
              <a:rPr lang="ru-RU" smtClean="0"/>
              <a:t>20.11.2021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BA95-7A87-4265-9E68-59FD6247B058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A76BA-50CA-49EB-95A1-341172E6795A}" type="datetimeFigureOut">
              <a:rPr lang="ru-RU" smtClean="0"/>
              <a:t>20.11.2021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BA95-7A87-4265-9E68-59FD6247B058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437473"/>
            <a:ext cx="2950936" cy="1711249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438533"/>
            <a:ext cx="4207848" cy="352533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198113"/>
            <a:ext cx="2950936" cy="176824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A76BA-50CA-49EB-95A1-341172E6795A}" type="datetimeFigureOut">
              <a:rPr lang="ru-RU" smtClean="0"/>
              <a:t>20.11.2021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BA95-7A87-4265-9E68-59FD6247B058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440180"/>
            <a:ext cx="2953512" cy="1713814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1800225"/>
            <a:ext cx="4038600" cy="264033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197200"/>
            <a:ext cx="2953512" cy="17714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A76BA-50CA-49EB-95A1-341172E6795A}" type="datetimeFigureOut">
              <a:rPr lang="ru-RU" smtClean="0"/>
              <a:t>20.11.2021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BA95-7A87-4265-9E68-59FD6247B058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A76BA-50CA-49EB-95A1-341172E6795A}" type="datetimeFigureOut">
              <a:rPr lang="ru-RU" smtClean="0"/>
              <a:t>20.11.2021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BA95-7A87-4265-9E68-59FD6247B058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1" y="1438533"/>
            <a:ext cx="1492499" cy="353150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438533"/>
            <a:ext cx="5241476" cy="353150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A76BA-50CA-49EB-95A1-341172E6795A}" type="datetimeFigureOut">
              <a:rPr lang="ru-RU" smtClean="0"/>
              <a:t>20.11.2021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BA95-7A87-4265-9E68-59FD6247B058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451873"/>
            <a:ext cx="86236" cy="45069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8569419" y="451873"/>
            <a:ext cx="576072" cy="45069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216464"/>
            <a:ext cx="7315200" cy="9088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181244"/>
            <a:ext cx="7315200" cy="27873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432178"/>
            <a:ext cx="1189132" cy="2346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7A5A76BA-50CA-49EB-95A1-341172E6795A}" type="datetimeFigureOut">
              <a:rPr lang="ru-RU" smtClean="0"/>
              <a:t>20.11.2021</a:t>
            </a:fld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6" y="432177"/>
            <a:ext cx="941203" cy="2376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5099BA95-7A87-4265-9E68-59FD6247B058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9" y="674066"/>
            <a:ext cx="2246489" cy="237216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i="1" dirty="0" smtClean="0">
                <a:solidFill>
                  <a:srgbClr val="FF0000"/>
                </a:solidFill>
                <a:effectLst/>
              </a:rPr>
              <a:t>«Применение игровой технологии для лучшего усвоения техники </a:t>
            </a:r>
            <a:r>
              <a:rPr lang="ru-RU" sz="2400" i="1" dirty="0" smtClean="0">
                <a:solidFill>
                  <a:srgbClr val="FF0000"/>
                </a:solidFill>
                <a:effectLst/>
              </a:rPr>
              <a:t>бега на </a:t>
            </a:r>
            <a:r>
              <a:rPr lang="ru-RU" sz="2400" i="1" dirty="0" smtClean="0">
                <a:solidFill>
                  <a:srgbClr val="FF0000"/>
                </a:solidFill>
                <a:effectLst/>
              </a:rPr>
              <a:t>короткие дистанции и повышение устойчивого интереса к занятиям  легкой атлетикой»</a:t>
            </a:r>
            <a:br>
              <a:rPr lang="ru-RU" sz="2400" i="1" dirty="0" smtClean="0">
                <a:solidFill>
                  <a:srgbClr val="FF0000"/>
                </a:solidFill>
                <a:effectLst/>
              </a:rPr>
            </a:br>
            <a:endParaRPr lang="ru-RU" sz="2400" i="1" dirty="0">
              <a:solidFill>
                <a:srgbClr val="FF0000"/>
              </a:solidFill>
              <a:effectLst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lvl="1" algn="ctr"/>
            <a:endParaRPr lang="ru-RU" b="1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pPr lvl="1" algn="ctr"/>
            <a:endParaRPr lang="ru-RU" b="1" dirty="0">
              <a:solidFill>
                <a:srgbClr val="FF0000"/>
              </a:solidFill>
              <a:latin typeface="Monotype Corsiva" pitchFamily="66" charset="0"/>
            </a:endParaRPr>
          </a:p>
          <a:p>
            <a:pPr lvl="1" algn="ctr"/>
            <a:endParaRPr lang="ru-RU" b="1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pPr lvl="1" algn="ctr"/>
            <a:endParaRPr lang="ru-RU" b="1" dirty="0">
              <a:solidFill>
                <a:srgbClr val="FF0000"/>
              </a:solidFill>
              <a:latin typeface="Monotype Corsiva" pitchFamily="66" charset="0"/>
            </a:endParaRPr>
          </a:p>
          <a:p>
            <a:pPr lvl="1" algn="ctr"/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</a:rPr>
              <a:t>Тренер-преподаватель </a:t>
            </a:r>
            <a:endParaRPr lang="ru-RU" b="1" dirty="0">
              <a:solidFill>
                <a:srgbClr val="FF0000"/>
              </a:solidFill>
              <a:latin typeface="Monotype Corsiva" pitchFamily="66" charset="0"/>
            </a:endParaRPr>
          </a:p>
          <a:p>
            <a:pPr algn="ctr"/>
            <a:r>
              <a:rPr lang="ru-RU" b="1" dirty="0">
                <a:solidFill>
                  <a:srgbClr val="FF0000"/>
                </a:solidFill>
                <a:latin typeface="Monotype Corsiva" pitchFamily="66" charset="0"/>
              </a:rPr>
              <a:t>МКОУ ДО </a:t>
            </a:r>
            <a:r>
              <a:rPr lang="ru-RU" b="1" dirty="0" err="1">
                <a:solidFill>
                  <a:srgbClr val="FF0000"/>
                </a:solidFill>
                <a:latin typeface="Monotype Corsiva" pitchFamily="66" charset="0"/>
              </a:rPr>
              <a:t>Калачеевская</a:t>
            </a:r>
            <a:r>
              <a:rPr lang="ru-RU" b="1" dirty="0">
                <a:solidFill>
                  <a:srgbClr val="FF0000"/>
                </a:solidFill>
                <a:latin typeface="Monotype Corsiva" pitchFamily="66" charset="0"/>
              </a:rPr>
              <a:t> ДЮСШ им. В. И. Бакулина</a:t>
            </a:r>
          </a:p>
          <a:p>
            <a:pPr algn="ctr"/>
            <a:r>
              <a:rPr lang="ru-RU" b="1" dirty="0">
                <a:solidFill>
                  <a:srgbClr val="FF0000"/>
                </a:solidFill>
                <a:latin typeface="Monotype Corsiva" pitchFamily="66" charset="0"/>
              </a:rPr>
              <a:t>Жуков А.С.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106296"/>
            <a:ext cx="4104456" cy="2970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03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0057"/>
            <a:ext cx="8229600" cy="230425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556321"/>
            <a:ext cx="8229600" cy="2424302"/>
          </a:xfrm>
        </p:spPr>
        <p:txBody>
          <a:bodyPr>
            <a:normAutofit lnSpcReduction="10000"/>
          </a:bodyPr>
          <a:lstStyle/>
          <a:p>
            <a:r>
              <a:rPr lang="ru-RU" sz="2000" i="1" dirty="0">
                <a:solidFill>
                  <a:srgbClr val="FF0000"/>
                </a:solidFill>
                <a:latin typeface="Times New Roman"/>
                <a:ea typeface="Calibri"/>
              </a:rPr>
              <a:t>В современном мире легкая атлетика проникла во все уголки нашей земли, что не является секретом ни для кого. Легкая атлетика считается "Королевой спорта" во всем мире. Кто-нибудь когда-нибудь задумывался, почему она "Королева"? Все очень просто. Легкая атлетика - это олимпийский вид спорта, а Олимпийские виды спорта включают в себя очень большое количество видов. Однако в соревнованиях по легкой атлетике количество Олимпийских медалей самое большое. Конечно, это один из доступных видов спорта. </a:t>
            </a:r>
            <a:endParaRPr lang="ru-RU" sz="2000" i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80058"/>
            <a:ext cx="5112568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353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80058"/>
            <a:ext cx="7315200" cy="50405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sz="2200" b="1" dirty="0" smtClean="0">
                <a:solidFill>
                  <a:srgbClr val="FF0000"/>
                </a:solidFill>
              </a:rPr>
              <a:t>Задачи</a:t>
            </a:r>
            <a:r>
              <a:rPr lang="ru-RU" sz="2200" b="1" dirty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972145"/>
            <a:ext cx="4373056" cy="4018079"/>
          </a:xfrm>
        </p:spPr>
        <p:txBody>
          <a:bodyPr>
            <a:normAutofit lnSpcReduction="10000"/>
          </a:bodyPr>
          <a:lstStyle/>
          <a:p>
            <a:r>
              <a:rPr lang="ru-RU" sz="1400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 1.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Для детей необходимо сформировать правильное понимание техники бега на короткие дистанции.</a:t>
            </a:r>
          </a:p>
          <a:p>
            <a:r>
              <a:rPr lang="ru-RU" sz="1400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 2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Изучите особенности бега каждого ученика, определите его основные ошибки и способы их 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устранения.</a:t>
            </a:r>
          </a:p>
          <a:p>
            <a:r>
              <a:rPr lang="ru-RU" sz="1400" i="1" u="sng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Задача </a:t>
            </a:r>
            <a:r>
              <a:rPr lang="ru-RU" sz="1400" i="1" u="sng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3.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Обучить навыкам бега на прямые дистанции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</a:p>
          <a:p>
            <a:r>
              <a:rPr lang="ru-RU" sz="1400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 4.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Научить навыкам бега на повороте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 5.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Научить низкому старту и стартовому разбегу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 6.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Научите переходу от стартового разбега к беговой дистанции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 7.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Научите правильному бегу при выходе с поворота на прямую часть 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дорожки</a:t>
            </a:r>
          </a:p>
          <a:p>
            <a:r>
              <a:rPr lang="ru-RU" sz="1400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 8.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Научить техники финиширования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 9.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Дальнейшее совершенствование техники бег в целом.</a:t>
            </a:r>
          </a:p>
          <a:p>
            <a:endParaRPr lang="ru-RU" sz="1200" dirty="0">
              <a:solidFill>
                <a:srgbClr val="FF0000"/>
              </a:solidFill>
            </a:endParaRPr>
          </a:p>
          <a:p>
            <a:endParaRPr lang="ru-RU" sz="1200" dirty="0">
              <a:solidFill>
                <a:srgbClr val="FF0000"/>
              </a:solidFill>
            </a:endParaRPr>
          </a:p>
          <a:p>
            <a:endParaRPr lang="ru-RU" sz="1200" dirty="0">
              <a:solidFill>
                <a:srgbClr val="FF0000"/>
              </a:solidFill>
            </a:endParaRPr>
          </a:p>
          <a:p>
            <a:endParaRPr lang="ru-RU" sz="1200" dirty="0">
              <a:solidFill>
                <a:srgbClr val="FF0000"/>
              </a:solidFill>
            </a:endParaRPr>
          </a:p>
          <a:p>
            <a:endParaRPr lang="ru-RU" sz="1200" dirty="0">
              <a:solidFill>
                <a:srgbClr val="FF0000"/>
              </a:solidFill>
            </a:endParaRPr>
          </a:p>
          <a:p>
            <a:endParaRPr lang="ru-RU" sz="1200" dirty="0">
              <a:solidFill>
                <a:srgbClr val="FF0000"/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5" name="Picture 5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318883"/>
            <a:ext cx="2571750" cy="17526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6" name="Picture 9" descr="bd0149-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870" y="324073"/>
            <a:ext cx="2592288" cy="18002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307" y="426738"/>
            <a:ext cx="2850901" cy="187220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179972"/>
            <a:ext cx="2592288" cy="20522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70" y="2916361"/>
            <a:ext cx="2558930" cy="2315877"/>
          </a:xfrm>
          <a:prstGeom prst="rect">
            <a:avLst/>
          </a:prstGeom>
        </p:spPr>
      </p:pic>
      <p:pic>
        <p:nvPicPr>
          <p:cNvPr id="10" name="Picture 6" descr="bd0149-00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56538" y="2925314"/>
            <a:ext cx="3124200" cy="234315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142061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80058"/>
            <a:ext cx="7315200" cy="720079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Игровой метод.</a:t>
            </a:r>
            <a:r>
              <a:rPr lang="ru-RU" sz="2000" dirty="0">
                <a:solidFill>
                  <a:srgbClr val="FF0000"/>
                </a:solidFill>
              </a:rPr>
              <a:t/>
            </a:r>
            <a:br>
              <a:rPr lang="ru-RU" sz="2000" dirty="0">
                <a:solidFill>
                  <a:srgbClr val="FF0000"/>
                </a:solidFill>
              </a:rPr>
            </a:b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828129"/>
            <a:ext cx="4085024" cy="4320480"/>
          </a:xfrm>
        </p:spPr>
        <p:txBody>
          <a:bodyPr>
            <a:normAutofit fontScale="77500" lnSpcReduction="2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Игровой метод обеспечивает выполнение спортивных действий в игровых условиях по правилам его характеристик. Это целый арсенал технических и тактических приемов и ситуаций. Его использование гарантирует, что класс очень эмоционален и связан с решением различных задач в меняющихся ситуациях. Эти особенности игровой деятельности требуют инициативы, мужества, настойчивости и независимости, умения управлять своими эмоциями, проявлять высокую координацию, рефлексы и мышление, а также оригинальных и неожиданных приемов и тактики противников, которые определяют эффективность игрового метода для улучшения всех аспектов тренировок спортсменов.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828129"/>
            <a:ext cx="4536504" cy="4032448"/>
          </a:xfrm>
        </p:spPr>
      </p:pic>
    </p:spTree>
    <p:extLst>
      <p:ext uri="{BB962C8B-B14F-4D97-AF65-F5344CB8AC3E}">
        <p14:creationId xmlns:p14="http://schemas.microsoft.com/office/powerpoint/2010/main" val="15853809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Игра, которая помогает освоить навыки спринта.</a:t>
            </a:r>
            <a:r>
              <a:rPr lang="ru-RU" sz="2000" dirty="0">
                <a:solidFill>
                  <a:srgbClr val="FF0000"/>
                </a:solidFill>
              </a:rPr>
              <a:t/>
            </a:r>
            <a:br>
              <a:rPr lang="ru-RU" sz="2000" dirty="0">
                <a:solidFill>
                  <a:srgbClr val="FF0000"/>
                </a:solidFill>
              </a:rPr>
            </a:b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«Беги </a:t>
            </a:r>
            <a:r>
              <a:rPr lang="ru-RU" sz="2000" b="1" dirty="0">
                <a:solidFill>
                  <a:srgbClr val="FF0000"/>
                </a:solidFill>
              </a:rPr>
              <a:t>с </a:t>
            </a:r>
            <a:r>
              <a:rPr lang="ru-RU" sz="2000" b="1" dirty="0" smtClean="0">
                <a:solidFill>
                  <a:srgbClr val="FF0000"/>
                </a:solidFill>
              </a:rPr>
              <a:t>мячом» </a:t>
            </a:r>
            <a:r>
              <a:rPr lang="ru-RU" sz="2000" b="1" dirty="0" smtClean="0"/>
              <a:t>- </a:t>
            </a:r>
            <a:r>
              <a:rPr lang="ru-RU" sz="2000" b="1" dirty="0"/>
              <a:t>Цель:</a:t>
            </a:r>
            <a:r>
              <a:rPr lang="ru-RU" sz="2000" dirty="0"/>
              <a:t> </a:t>
            </a:r>
            <a:r>
              <a:rPr lang="ru-RU" sz="2000" dirty="0">
                <a:solidFill>
                  <a:srgbClr val="00B050"/>
                </a:solidFill>
              </a:rPr>
              <a:t>Научить бегу по дистанции.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«Ускорься  </a:t>
            </a:r>
            <a:r>
              <a:rPr lang="ru-RU" sz="2000" b="1" dirty="0">
                <a:solidFill>
                  <a:srgbClr val="FF0000"/>
                </a:solidFill>
              </a:rPr>
              <a:t>на </a:t>
            </a:r>
            <a:r>
              <a:rPr lang="ru-RU" sz="2000" b="1" dirty="0" smtClean="0">
                <a:solidFill>
                  <a:srgbClr val="FF0000"/>
                </a:solidFill>
              </a:rPr>
              <a:t>прямой» </a:t>
            </a:r>
            <a:r>
              <a:rPr lang="ru-RU" sz="2000" b="1" dirty="0" smtClean="0"/>
              <a:t>- </a:t>
            </a:r>
            <a:r>
              <a:rPr lang="ru-RU" sz="2000" b="1" dirty="0"/>
              <a:t>Цель:</a:t>
            </a:r>
            <a:r>
              <a:rPr lang="ru-RU" sz="2000" dirty="0"/>
              <a:t> </a:t>
            </a:r>
            <a:r>
              <a:rPr lang="ru-RU" sz="2000" dirty="0">
                <a:solidFill>
                  <a:srgbClr val="00B050"/>
                </a:solidFill>
              </a:rPr>
              <a:t>Научить технике стартового разбега и финиширования</a:t>
            </a:r>
            <a:r>
              <a:rPr lang="ru-RU" sz="2000" dirty="0" smtClean="0">
                <a:solidFill>
                  <a:srgbClr val="00B050"/>
                </a:solidFill>
              </a:rPr>
              <a:t>.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«Кто </a:t>
            </a:r>
            <a:r>
              <a:rPr lang="ru-RU" sz="2000" b="1" dirty="0">
                <a:solidFill>
                  <a:srgbClr val="FF0000"/>
                </a:solidFill>
              </a:rPr>
              <a:t>дальше на одной </a:t>
            </a:r>
            <a:r>
              <a:rPr lang="ru-RU" sz="2000" b="1" dirty="0" smtClean="0">
                <a:solidFill>
                  <a:srgbClr val="FF0000"/>
                </a:solidFill>
              </a:rPr>
              <a:t>ноге» </a:t>
            </a:r>
            <a:r>
              <a:rPr lang="ru-RU" sz="2000" b="1" dirty="0" smtClean="0"/>
              <a:t>- </a:t>
            </a:r>
            <a:r>
              <a:rPr lang="ru-RU" sz="2000" b="1" dirty="0"/>
              <a:t>Цель:</a:t>
            </a:r>
            <a:r>
              <a:rPr lang="ru-RU" sz="2000" dirty="0"/>
              <a:t> </a:t>
            </a:r>
            <a:r>
              <a:rPr lang="ru-RU" sz="2000" dirty="0">
                <a:solidFill>
                  <a:srgbClr val="00B050"/>
                </a:solidFill>
              </a:rPr>
              <a:t>Развить силу и </a:t>
            </a:r>
            <a:r>
              <a:rPr lang="ru-RU" sz="2000" dirty="0" smtClean="0">
                <a:solidFill>
                  <a:srgbClr val="00B050"/>
                </a:solidFill>
              </a:rPr>
              <a:t>равновесие. 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«Конники-спортсмены» </a:t>
            </a:r>
            <a:r>
              <a:rPr lang="ru-RU" sz="2000" b="1" dirty="0" smtClean="0"/>
              <a:t>- </a:t>
            </a:r>
            <a:r>
              <a:rPr lang="ru-RU" sz="2000" b="1" dirty="0"/>
              <a:t>Цель: </a:t>
            </a:r>
            <a:r>
              <a:rPr lang="ru-RU" sz="2000" dirty="0">
                <a:solidFill>
                  <a:srgbClr val="00B050"/>
                </a:solidFill>
              </a:rPr>
              <a:t>Развить реакцию, скорость и ловкость</a:t>
            </a:r>
            <a:r>
              <a:rPr lang="ru-RU" sz="2000" dirty="0" smtClean="0">
                <a:solidFill>
                  <a:srgbClr val="00B050"/>
                </a:solidFill>
              </a:rPr>
              <a:t>.</a:t>
            </a:r>
            <a:endParaRPr lang="ru-RU" sz="20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357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6887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ерспектива">
  <a:themeElements>
    <a:clrScheme name="Перспектива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ерспектив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228</TotalTime>
  <Words>388</Words>
  <Application>Microsoft Office PowerPoint</Application>
  <PresentationFormat>Произвольный</PresentationFormat>
  <Paragraphs>33</Paragraphs>
  <Slides>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Перспектива</vt:lpstr>
      <vt:lpstr>«Применение игровой технологии для лучшего усвоения техники бега на короткие дистанции и повышение устойчивого интереса к занятиям  легкой атлетикой» </vt:lpstr>
      <vt:lpstr>Презентация PowerPoint</vt:lpstr>
      <vt:lpstr> Задачи.</vt:lpstr>
      <vt:lpstr>Игровой метод. </vt:lpstr>
      <vt:lpstr>Игра, которая помогает освоить навыки спринта. </vt:lpstr>
      <vt:lpstr>Спасибо за внимание.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«Применение игровой технологии для лучшего усвоения техники бега короткие дистанции и повышение устойчивого интереса к занятиям  легкой атлетикой»</dc:title>
  <dc:creator>Андрей</dc:creator>
  <cp:lastModifiedBy>Андрей</cp:lastModifiedBy>
  <cp:revision>12</cp:revision>
  <dcterms:created xsi:type="dcterms:W3CDTF">2021-11-20T12:23:34Z</dcterms:created>
  <dcterms:modified xsi:type="dcterms:W3CDTF">2021-11-20T16:16:10Z</dcterms:modified>
</cp:coreProperties>
</file>