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8" r:id="rId3"/>
    <p:sldId id="266" r:id="rId4"/>
    <p:sldId id="259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76" autoAdjust="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wmf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ru-RU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5549BF97-84FE-4B92-95A2-D29E556F143F}" type="datetimeFigureOut">
              <a:rPr lang="ru-RU" smtClean="0"/>
              <a:t>03.04.2014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3A6D2C94-3A04-4496-98E3-11F206ED0B8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2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2.emf"/><Relationship Id="rId4" Type="http://schemas.openxmlformats.org/officeDocument/2006/relationships/image" Target="../media/image19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2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6915472" cy="6336704"/>
          </a:xfrm>
        </p:spPr>
        <p:txBody>
          <a:bodyPr>
            <a:no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Как важно вовремя успеть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Похлопотать или поздравить,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Плечо надежное подставить!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И знать, что будет так и впредь.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Но забываем мы подчас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    Исполнить чью-то просьбу вовремя,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Не замечая, как обида кровная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Незримо отчуждает нас.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И запоздалая вина 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Потом терзает наши души.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Всего-то надо - научиться слушать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Того, чья жизнь обнажена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Picture 5" descr="Рубцов"/>
          <p:cNvPicPr>
            <a:picLocks noChangeAspect="1" noChangeArrowheads="1"/>
          </p:cNvPicPr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5" t="7692" r="13878" b="9232"/>
          <a:stretch>
            <a:fillRect/>
          </a:stretch>
        </p:blipFill>
        <p:spPr bwMode="auto">
          <a:xfrm>
            <a:off x="6300192" y="4836301"/>
            <a:ext cx="1458421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12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976" y="3140968"/>
            <a:ext cx="3384376" cy="3240360"/>
          </a:xfrm>
        </p:spPr>
        <p:txBody>
          <a:bodyPr/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04664"/>
            <a:ext cx="5915000" cy="122413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Тема: </a:t>
            </a:r>
            <a:r>
              <a:rPr lang="ru-RU" sz="3200" i="1" dirty="0" smtClean="0">
                <a:solidFill>
                  <a:srgbClr val="C00000"/>
                </a:solidFill>
              </a:rPr>
              <a:t>Как важно вовремя успеть…..Проблема прощения в рассказе Юрия </a:t>
            </a:r>
            <a:r>
              <a:rPr lang="ru-RU" sz="3200" i="1" dirty="0" err="1" smtClean="0">
                <a:solidFill>
                  <a:srgbClr val="C00000"/>
                </a:solidFill>
              </a:rPr>
              <a:t>Дружникова</a:t>
            </a:r>
            <a:r>
              <a:rPr lang="ru-RU" sz="3200" i="1" dirty="0" smtClean="0">
                <a:solidFill>
                  <a:srgbClr val="C00000"/>
                </a:solidFill>
              </a:rPr>
              <a:t> «Уроки молчания»</a:t>
            </a:r>
            <a:endParaRPr lang="ru-RU" sz="3200" i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64904"/>
            <a:ext cx="2736304" cy="38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73041"/>
            <a:ext cx="1276775" cy="207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476" y="4532581"/>
            <a:ext cx="1374135" cy="226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339174"/>
            <a:ext cx="1432202" cy="1956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83" y="2095666"/>
            <a:ext cx="1454314" cy="2243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450742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</a:t>
            </a: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-проанализировать рассказ, выявив все виды молчания</a:t>
            </a:r>
          </a:p>
          <a:p>
            <a:r>
              <a:rPr lang="ru-RU" sz="36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-прийти </a:t>
            </a:r>
            <a:r>
              <a:rPr lang="ru-RU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осознанию того, что нужно вовремя простить и попросить </a:t>
            </a:r>
            <a:r>
              <a:rPr lang="ru-RU" sz="36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прощение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6165775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                       </a:t>
            </a:r>
            <a:r>
              <a:rPr lang="ru-RU" sz="4000" b="1" dirty="0" smtClean="0">
                <a:solidFill>
                  <a:srgbClr val="002060"/>
                </a:solidFill>
              </a:rPr>
              <a:t>АССОЦИАЦИИ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35" y="3861048"/>
            <a:ext cx="2808312" cy="2632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43" y="1772816"/>
            <a:ext cx="2898357" cy="1924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47" y="4264273"/>
            <a:ext cx="2520280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36" y="2128039"/>
            <a:ext cx="3201700" cy="2136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505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91264" cy="1428328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ea typeface="Adobe Gothic Std B" pitchFamily="34" charset="-128"/>
                <a:cs typeface="Angsana New" panose="02020603050405020304" pitchFamily="18" charset="-34"/>
              </a:rPr>
              <a:t>6 шляп критического мышления</a:t>
            </a:r>
            <a:endParaRPr lang="ru-RU" sz="4400" b="1" i="1" dirty="0">
              <a:solidFill>
                <a:srgbClr val="002060"/>
              </a:solidFill>
              <a:ea typeface="Adobe Gothic Std B" pitchFamily="34" charset="-128"/>
              <a:cs typeface="Angsana New" panose="02020603050405020304" pitchFamily="18" charset="-34"/>
            </a:endParaRPr>
          </a:p>
        </p:txBody>
      </p:sp>
      <p:graphicFrame>
        <p:nvGraphicFramePr>
          <p:cNvPr id="4" name="Объект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9130459"/>
              </p:ext>
            </p:extLst>
          </p:nvPr>
        </p:nvGraphicFramePr>
        <p:xfrm>
          <a:off x="3203575" y="2060575"/>
          <a:ext cx="2952750" cy="193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6" name="CorelDRAW" r:id="rId3" imgW="2630424" imgH="1722120" progId="CorelDRAW.Graphic.12">
                  <p:embed/>
                </p:oleObj>
              </mc:Choice>
              <mc:Fallback>
                <p:oleObj name="CorelDRAW" r:id="rId3" imgW="2630424" imgH="1722120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2060575"/>
                        <a:ext cx="2952750" cy="193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244072"/>
              </p:ext>
            </p:extLst>
          </p:nvPr>
        </p:nvGraphicFramePr>
        <p:xfrm>
          <a:off x="6384775" y="4437112"/>
          <a:ext cx="2767595" cy="181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7" name="CorelDRAW" r:id="rId5" imgW="1983503" imgH="1300751" progId="CorelDRAW.Graphic.12">
                  <p:embed/>
                </p:oleObj>
              </mc:Choice>
              <mc:Fallback>
                <p:oleObj name="CorelDRAW" r:id="rId5" imgW="1983503" imgH="1300751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4775" y="4437112"/>
                        <a:ext cx="2767595" cy="18141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0691640"/>
              </p:ext>
            </p:extLst>
          </p:nvPr>
        </p:nvGraphicFramePr>
        <p:xfrm>
          <a:off x="26221" y="4437112"/>
          <a:ext cx="3168352" cy="2078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CorelDRAW" r:id="rId7" imgW="1983503" imgH="1300751" progId="CorelDRAW.Graphic.12">
                  <p:embed/>
                </p:oleObj>
              </mc:Choice>
              <mc:Fallback>
                <p:oleObj name="CorelDRAW" r:id="rId7" imgW="1983503" imgH="1300751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21" y="4437112"/>
                        <a:ext cx="3168352" cy="20783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2484812"/>
              </p:ext>
            </p:extLst>
          </p:nvPr>
        </p:nvGraphicFramePr>
        <p:xfrm>
          <a:off x="323529" y="2096024"/>
          <a:ext cx="2664296" cy="17466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CorelDRAW" r:id="rId9" imgW="1983503" imgH="1300751" progId="CorelDRAW.Graphic.12">
                  <p:embed/>
                </p:oleObj>
              </mc:Choice>
              <mc:Fallback>
                <p:oleObj name="CorelDRAW" r:id="rId9" imgW="1983503" imgH="1300751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9" y="2096024"/>
                        <a:ext cx="2664296" cy="17466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976329"/>
              </p:ext>
            </p:extLst>
          </p:nvPr>
        </p:nvGraphicFramePr>
        <p:xfrm>
          <a:off x="6300192" y="2060848"/>
          <a:ext cx="2611526" cy="17119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0" name="CorelDRAW" r:id="rId11" imgW="1983503" imgH="1300751" progId="CorelDRAW.Graphic.12">
                  <p:embed/>
                </p:oleObj>
              </mc:Choice>
              <mc:Fallback>
                <p:oleObj name="CorelDRAW" r:id="rId11" imgW="1983503" imgH="1300751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0192" y="2060848"/>
                        <a:ext cx="2611526" cy="17119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7059339"/>
              </p:ext>
            </p:extLst>
          </p:nvPr>
        </p:nvGraphicFramePr>
        <p:xfrm>
          <a:off x="3419872" y="4581128"/>
          <a:ext cx="2838833" cy="1861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1" name="CorelDRAW" r:id="rId13" imgW="1983503" imgH="1300751" progId="CorelDRAW.Graphic.12">
                  <p:embed/>
                </p:oleObj>
              </mc:Choice>
              <mc:Fallback>
                <p:oleObj name="CorelDRAW" r:id="rId13" imgW="1983503" imgH="1300751" progId="CorelDRAW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4581128"/>
                        <a:ext cx="2838833" cy="18610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891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</a:t>
            </a:r>
            <a:r>
              <a:rPr lang="ru-RU" sz="4800" dirty="0" smtClean="0"/>
              <a:t> </a:t>
            </a:r>
            <a:r>
              <a:rPr lang="ru-RU" sz="4400" dirty="0">
                <a:solidFill>
                  <a:srgbClr val="C00000"/>
                </a:solidFill>
              </a:rPr>
              <a:t>О чем говорит молчание?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Молчание-понимание, сострадание</a:t>
            </a:r>
            <a:endParaRPr lang="ru-RU" sz="2800" i="1" dirty="0">
              <a:solidFill>
                <a:srgbClr val="002060"/>
              </a:solidFill>
            </a:endParaRPr>
          </a:p>
          <a:p>
            <a:r>
              <a:rPr lang="ru-RU" sz="2800" b="1" i="1" dirty="0">
                <a:solidFill>
                  <a:srgbClr val="002060"/>
                </a:solidFill>
              </a:rPr>
              <a:t>Молчание-нравственная </a:t>
            </a:r>
            <a:r>
              <a:rPr lang="ru-RU" sz="2800" b="1" i="1" dirty="0" smtClean="0">
                <a:solidFill>
                  <a:srgbClr val="002060"/>
                </a:solidFill>
              </a:rPr>
              <a:t>трусость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Молчание-напряженный </a:t>
            </a:r>
            <a:r>
              <a:rPr lang="ru-RU" sz="2800" b="1" i="1" dirty="0">
                <a:solidFill>
                  <a:srgbClr val="002060"/>
                </a:solidFill>
              </a:rPr>
              <a:t>момент </a:t>
            </a:r>
            <a:endParaRPr lang="ru-RU" sz="2800" b="1" i="1" dirty="0" smtClean="0">
              <a:solidFill>
                <a:srgbClr val="002060"/>
              </a:solidFill>
            </a:endParaRP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Молчание-прощение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Молчание – поддержка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Молчание- тревога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Молчание-равнодушие</a:t>
            </a:r>
            <a:r>
              <a:rPr lang="ru-RU" sz="2800" b="1" i="1" dirty="0">
                <a:solidFill>
                  <a:srgbClr val="002060"/>
                </a:solidFill>
              </a:rPr>
              <a:t> </a:t>
            </a:r>
            <a:endParaRPr lang="ru-RU" sz="2800" i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252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91264" cy="56423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                              </a:t>
            </a:r>
            <a:r>
              <a:rPr lang="ru-RU" sz="3200" dirty="0" smtClean="0">
                <a:solidFill>
                  <a:srgbClr val="C00000"/>
                </a:solidFill>
              </a:rPr>
              <a:t>2 группа 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334953"/>
              </p:ext>
            </p:extLst>
          </p:nvPr>
        </p:nvGraphicFramePr>
        <p:xfrm>
          <a:off x="1043609" y="15310319"/>
          <a:ext cx="4392486" cy="22573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0394"/>
                <a:gridCol w="2090394"/>
                <a:gridCol w="211698"/>
              </a:tblGrid>
              <a:tr h="86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Образ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Цитата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Чувства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2911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До тех пор пока мы любим, мы умеем прощать. (...)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Франсуа де Ларошфуко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3650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Прощение не изменит прошлого, но это увеличит будущее.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Поль </a:t>
                      </a:r>
                      <a:r>
                        <a:rPr lang="ru-RU" sz="1800" dirty="0" err="1">
                          <a:effectLst/>
                        </a:rPr>
                        <a:t>Бозе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8083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Искреннее прощение не окрашено ожиданиями, что другой человек извинится или изменится. Не волнуйтесь, действительно ли они, наконец, поняли вас. Любите их и отпустите их. Жизнь донесёт истину людям по-своему и в своё время.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Сара </a:t>
                      </a:r>
                      <a:r>
                        <a:rPr lang="ru-RU" sz="1800" dirty="0" err="1">
                          <a:effectLst/>
                        </a:rPr>
                        <a:t>Паддисон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512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Подлинное сострадание есть сопереживание нравственной оправданности страдающего.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Г. Гегель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1103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Мы обманываемся, когда думаем, что общаемся друг с другом через слово. Если между нами нет глубины молчания, слова почти ничего не передают. Понимание происходит на том уровне, где два человека встречаются глубинно именно в молчании, за пределами всякого словесного выражения.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Митрополит Антоний Сурожский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438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Хотя мы свободны в выборе наших действий, мы не свободны в выборе последствий наших действий. - Стивен Р. </a:t>
                      </a:r>
                      <a:r>
                        <a:rPr lang="ru-RU" sz="1800" dirty="0" err="1">
                          <a:effectLst/>
                        </a:rPr>
                        <a:t>Кови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69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69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  <a:tr h="41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623" marR="25623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135348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395638">
                <a:tc>
                  <a:txBody>
                    <a:bodyPr/>
                    <a:lstStyle/>
                    <a:p>
                      <a:r>
                        <a:rPr lang="ru-RU" dirty="0" smtClean="0"/>
                        <a:t>ОБРАЗ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ЦИТАТА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ЧУВСТВА</a:t>
                      </a:r>
                      <a:endParaRPr lang="ru-RU" dirty="0"/>
                    </a:p>
                  </a:txBody>
                  <a:tcPr/>
                </a:tc>
              </a:tr>
              <a:tr h="155070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 тех пор пока мы любим, мы умеем прощать. (...)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Франсуа де Ларошфуко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41514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Подлинное</a:t>
                      </a:r>
                      <a:r>
                        <a:rPr lang="ru-RU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сострадание 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есть сопереживание нравственной оправданности страдающего.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Г. Гегель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4965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Хотя мы свободны в выборе наших действий, мы не свободны в выборе последствий наших действий. - Стивен Р. </a:t>
                      </a:r>
                      <a:r>
                        <a:rPr lang="ru-RU" sz="18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Кови</a:t>
                      </a:r>
                      <a:r>
                        <a:rPr lang="ru-R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3041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861048"/>
            <a:ext cx="7283152" cy="273630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Р</a:t>
            </a:r>
            <a:r>
              <a:rPr lang="ru-RU" sz="3200" dirty="0" smtClean="0"/>
              <a:t>-</a:t>
            </a:r>
            <a:r>
              <a:rPr lang="ru-RU" sz="3200" i="1" dirty="0" smtClean="0">
                <a:solidFill>
                  <a:srgbClr val="002060"/>
                </a:solidFill>
              </a:rPr>
              <a:t>роль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А</a:t>
            </a:r>
            <a:r>
              <a:rPr lang="ru-RU" sz="3200" dirty="0" smtClean="0"/>
              <a:t>-</a:t>
            </a:r>
            <a:r>
              <a:rPr lang="ru-RU" sz="3200" i="1" dirty="0" smtClean="0">
                <a:solidFill>
                  <a:srgbClr val="002060"/>
                </a:solidFill>
              </a:rPr>
              <a:t>аудитория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Ф</a:t>
            </a:r>
            <a:r>
              <a:rPr lang="ru-RU" sz="3200" dirty="0" smtClean="0"/>
              <a:t>-</a:t>
            </a:r>
            <a:r>
              <a:rPr lang="ru-RU" sz="3200" i="1" dirty="0" smtClean="0">
                <a:solidFill>
                  <a:srgbClr val="002060"/>
                </a:solidFill>
              </a:rPr>
              <a:t>форма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Т</a:t>
            </a:r>
            <a:r>
              <a:rPr lang="ru-RU" sz="3200" dirty="0" smtClean="0"/>
              <a:t>-</a:t>
            </a:r>
            <a:r>
              <a:rPr lang="ru-RU" sz="3200" i="1" dirty="0" smtClean="0">
                <a:solidFill>
                  <a:srgbClr val="002060"/>
                </a:solidFill>
              </a:rPr>
              <a:t>тема</a:t>
            </a:r>
            <a:endParaRPr lang="ru-RU" sz="3200" i="1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06026"/>
            <a:ext cx="3552619" cy="388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3617979" cy="2713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73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                        РЕФЛЕКСИЯ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Акростих -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i="1" dirty="0">
                <a:solidFill>
                  <a:srgbClr val="002060"/>
                </a:solidFill>
              </a:rPr>
              <a:t>3 строки на начальные буквы с соблюдением рифмы</a:t>
            </a:r>
          </a:p>
          <a:p>
            <a:r>
              <a:rPr lang="ru-RU" sz="3200" dirty="0">
                <a:solidFill>
                  <a:srgbClr val="C00000"/>
                </a:solidFill>
              </a:rPr>
              <a:t>ДИАМАНТА</a:t>
            </a:r>
            <a:r>
              <a:rPr lang="ru-RU" sz="3200" dirty="0">
                <a:solidFill>
                  <a:srgbClr val="FF0000"/>
                </a:solidFill>
              </a:rPr>
              <a:t> – </a:t>
            </a:r>
            <a:r>
              <a:rPr lang="ru-RU" sz="3200" i="1" dirty="0">
                <a:solidFill>
                  <a:srgbClr val="002060"/>
                </a:solidFill>
              </a:rPr>
              <a:t>7 строк</a:t>
            </a:r>
          </a:p>
          <a:p>
            <a:endParaRPr lang="ru-RU" sz="3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12976"/>
            <a:ext cx="406182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3733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TC101859866[[fn=Макрос]]</Template>
  <TotalTime>136</TotalTime>
  <Words>369</Words>
  <Application>Microsoft Office PowerPoint</Application>
  <PresentationFormat>Экран (4:3)</PresentationFormat>
  <Paragraphs>86</Paragraphs>
  <Slides>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Macro</vt:lpstr>
      <vt:lpstr>CorelDRAW</vt:lpstr>
      <vt:lpstr>Презентация PowerPoint</vt:lpstr>
      <vt:lpstr>   </vt:lpstr>
      <vt:lpstr>                              ЦЕЛЬ </vt:lpstr>
      <vt:lpstr>                       АССОЦИАЦИИ</vt:lpstr>
      <vt:lpstr>6 шляп критического мышления</vt:lpstr>
      <vt:lpstr>             О чем говорит молчание?</vt:lpstr>
      <vt:lpstr>                              2 группа </vt:lpstr>
      <vt:lpstr>Презентация PowerPoint</vt:lpstr>
      <vt:lpstr>                        РЕФЛЕКСИЯ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важно вовремя успеть  сказать кому-то слово доброе Чтоб от волненья слово дрогнуло! Ведь все порушить может смерть…  Как важно вовремя успеть Похлопотать или поздравить, Плечо надежное подставить ! И знать, что так и будет впредь!</dc:title>
  <dc:creator>Учитель</dc:creator>
  <cp:lastModifiedBy>sony</cp:lastModifiedBy>
  <cp:revision>13</cp:revision>
  <dcterms:created xsi:type="dcterms:W3CDTF">2014-03-31T06:43:27Z</dcterms:created>
  <dcterms:modified xsi:type="dcterms:W3CDTF">2014-04-03T10:29:57Z</dcterms:modified>
</cp:coreProperties>
</file>