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56" r:id="rId2"/>
    <p:sldId id="299" r:id="rId3"/>
    <p:sldId id="258" r:id="rId4"/>
    <p:sldId id="287" r:id="rId5"/>
    <p:sldId id="288" r:id="rId6"/>
    <p:sldId id="289" r:id="rId7"/>
    <p:sldId id="290" r:id="rId8"/>
    <p:sldId id="292" r:id="rId9"/>
    <p:sldId id="293" r:id="rId10"/>
    <p:sldId id="294" r:id="rId11"/>
    <p:sldId id="295" r:id="rId12"/>
    <p:sldId id="296" r:id="rId13"/>
    <p:sldId id="297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06" autoAdjust="0"/>
    <p:restoredTop sz="94660"/>
  </p:normalViewPr>
  <p:slideViewPr>
    <p:cSldViewPr>
      <p:cViewPr>
        <p:scale>
          <a:sx n="90" d="100"/>
          <a:sy n="90" d="100"/>
        </p:scale>
        <p:origin x="306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46" d="100"/>
          <a:sy n="46" d="100"/>
        </p:scale>
        <p:origin x="-1308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A7B47E-19C4-4E7B-9BFB-28E197AD4BCF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26D26B-BA2F-4705-9011-7B137400A8D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004637-DFA5-417B-BB9E-8A51FD6EFAC0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9082A7-D590-4D9D-9A28-FB89FDA2210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8CF4E7-8ED9-4AF6-ADB1-B8EA784AD8BB}" type="datetime1">
              <a:rPr lang="ru-RU" smtClean="0"/>
              <a:pPr/>
              <a:t>27.01.2021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11F889-0593-40C7-9900-615E6980C44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29FB4-9421-4E07-9A33-6928E77E2D4F}" type="datetime1">
              <a:rPr lang="ru-RU" smtClean="0"/>
              <a:pPr/>
              <a:t>27.01.2021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11F889-0593-40C7-9900-615E6980C44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39BD9-CE93-424A-9D37-8A865007BAAB}" type="datetime1">
              <a:rPr lang="ru-RU" smtClean="0"/>
              <a:pPr/>
              <a:t>27.01.2021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11F889-0593-40C7-9900-615E6980C44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7ECA1-0321-4728-AC42-B7F6A23A8232}" type="datetime1">
              <a:rPr lang="ru-RU" smtClean="0"/>
              <a:pPr/>
              <a:t>27.01.2021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11F889-0593-40C7-9900-615E6980C44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47A6D9-D56E-471D-B3A3-D4FEF6B9C83A}" type="datetime1">
              <a:rPr lang="ru-RU" smtClean="0"/>
              <a:pPr/>
              <a:t>27.01.2021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11F889-0593-40C7-9900-615E6980C44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04319-A625-49A3-A1C7-D68A28365792}" type="datetime1">
              <a:rPr lang="ru-RU" smtClean="0"/>
              <a:pPr/>
              <a:t>27.01.2021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11F889-0593-40C7-9900-615E6980C44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63A06-948C-4C9F-82FB-6B8515E70274}" type="datetime1">
              <a:rPr lang="ru-RU" smtClean="0"/>
              <a:pPr/>
              <a:t>27.01.2021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11F889-0593-40C7-9900-615E6980C44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A0579-E269-4451-8933-1A62D011F111}" type="datetime1">
              <a:rPr lang="ru-RU" smtClean="0"/>
              <a:pPr/>
              <a:t>27.01.2021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11F889-0593-40C7-9900-615E6980C44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74C1D-C69C-475F-9C46-BD53F70EDE0F}" type="datetime1">
              <a:rPr lang="ru-RU" smtClean="0"/>
              <a:pPr/>
              <a:t>27.01.2021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11F889-0593-40C7-9900-615E6980C44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D5074-09D9-4D50-BDBF-1929BC7C49C7}" type="datetime1">
              <a:rPr lang="ru-RU" smtClean="0"/>
              <a:pPr/>
              <a:t>27.01.2021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11F889-0593-40C7-9900-615E6980C44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55D5E-FBBE-46A9-A515-EF043C443682}" type="datetime1">
              <a:rPr lang="ru-RU" smtClean="0"/>
              <a:pPr/>
              <a:t>27.01.2021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11F889-0593-40C7-9900-615E6980C44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CEA005-B823-471C-A8C7-23D6B27522B9}" type="datetime1">
              <a:rPr lang="ru-RU" smtClean="0"/>
              <a:pPr/>
              <a:t>27.01.2021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11F889-0593-40C7-9900-615E6980C44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goarctic.ru/news/interesnye-fakty-o-zhivotnykh-arktiki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.png"/><Relationship Id="rId5" Type="http://schemas.openxmlformats.org/officeDocument/2006/relationships/slide" Target="slide3.xml"/><Relationship Id="rId4" Type="http://schemas.openxmlformats.org/officeDocument/2006/relationships/slide" Target="slide4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13" Type="http://schemas.openxmlformats.org/officeDocument/2006/relationships/slide" Target="slide13.xml"/><Relationship Id="rId3" Type="http://schemas.openxmlformats.org/officeDocument/2006/relationships/image" Target="../media/image4.png"/><Relationship Id="rId7" Type="http://schemas.openxmlformats.org/officeDocument/2006/relationships/slide" Target="slide11.xml"/><Relationship Id="rId12" Type="http://schemas.openxmlformats.org/officeDocument/2006/relationships/slide" Target="slide10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12.xml"/><Relationship Id="rId11" Type="http://schemas.openxmlformats.org/officeDocument/2006/relationships/slide" Target="slide5.xml"/><Relationship Id="rId5" Type="http://schemas.openxmlformats.org/officeDocument/2006/relationships/slide" Target="slide9.xml"/><Relationship Id="rId10" Type="http://schemas.openxmlformats.org/officeDocument/2006/relationships/slide" Target="slide8.xml"/><Relationship Id="rId4" Type="http://schemas.openxmlformats.org/officeDocument/2006/relationships/slide" Target="slide7.xml"/><Relationship Id="rId9" Type="http://schemas.openxmlformats.org/officeDocument/2006/relationships/slide" Target="slide4.xml"/><Relationship Id="rId14" Type="http://schemas.openxmlformats.org/officeDocument/2006/relationships/hyperlink" Target="https://goarctic.ru/news/interesnye-fakty-o-zhivotnykh-arktiki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Relationship Id="rId5" Type="http://schemas.openxmlformats.org/officeDocument/2006/relationships/hyperlink" Target="https://yandex.ru/efir?stream_id=498f916c820f75929ba9f2ae9999e3e7&amp;from_block=player_context_menu_yavideo" TargetMode="Externa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sz="8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Арктика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b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4400" dirty="0" smtClean="0"/>
              <a:t>Интерактивный плакат</a:t>
            </a:r>
            <a:endParaRPr lang="ru-RU" sz="4400" dirty="0"/>
          </a:p>
        </p:txBody>
      </p:sp>
      <p:pic>
        <p:nvPicPr>
          <p:cNvPr id="1026" name="Picture 2" descr="C:\Users\RoBoBo\Desktop\плакат\25032019_po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969352" cy="6858000"/>
          </a:xfrm>
          <a:prstGeom prst="rect">
            <a:avLst/>
          </a:prstGeom>
          <a:noFill/>
        </p:spPr>
      </p:pic>
      <p:sp>
        <p:nvSpPr>
          <p:cNvPr id="5" name="Скругленный прямоугольник 4"/>
          <p:cNvSpPr/>
          <p:nvPr/>
        </p:nvSpPr>
        <p:spPr>
          <a:xfrm>
            <a:off x="5364088" y="332656"/>
            <a:ext cx="4176464" cy="914400"/>
          </a:xfrm>
          <a:prstGeom prst="round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2"/>
                </a:solidFill>
              </a:rPr>
              <a:t>Интерактивный плакат</a:t>
            </a:r>
          </a:p>
          <a:p>
            <a:pPr algn="ctr"/>
            <a:r>
              <a:rPr lang="ru-RU" sz="2400" b="1" dirty="0" smtClean="0">
                <a:solidFill>
                  <a:schemeClr val="accent2"/>
                </a:solidFill>
              </a:rPr>
              <a:t> «ЖИВОТНЫЕ АРКТИКИ»</a:t>
            </a:r>
            <a:endParaRPr lang="ru-RU" sz="2400" b="1" dirty="0">
              <a:solidFill>
                <a:schemeClr val="accent2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267744" y="5445224"/>
            <a:ext cx="4176464" cy="914400"/>
          </a:xfrm>
          <a:prstGeom prst="round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2"/>
                </a:solidFill>
              </a:rPr>
              <a:t>МАДОУ № 91 города Мурманск</a:t>
            </a:r>
          </a:p>
          <a:p>
            <a:pPr algn="ctr"/>
            <a:r>
              <a:rPr lang="ru-RU" b="1" dirty="0" smtClean="0">
                <a:solidFill>
                  <a:schemeClr val="accent2"/>
                </a:solidFill>
              </a:rPr>
              <a:t>Воспитатели: </a:t>
            </a:r>
            <a:r>
              <a:rPr lang="ru-RU" b="1" dirty="0" err="1" smtClean="0">
                <a:solidFill>
                  <a:schemeClr val="accent2"/>
                </a:solidFill>
              </a:rPr>
              <a:t>Анфилова</a:t>
            </a:r>
            <a:r>
              <a:rPr lang="ru-RU" b="1" dirty="0" smtClean="0">
                <a:solidFill>
                  <a:schemeClr val="accent2"/>
                </a:solidFill>
              </a:rPr>
              <a:t> М.Н.</a:t>
            </a:r>
          </a:p>
          <a:p>
            <a:pPr algn="ctr"/>
            <a:r>
              <a:rPr lang="ru-RU" b="1" smtClean="0">
                <a:solidFill>
                  <a:schemeClr val="accent2"/>
                </a:solidFill>
              </a:rPr>
              <a:t>                        Матвеева </a:t>
            </a:r>
            <a:r>
              <a:rPr lang="ru-RU" b="1" dirty="0" smtClean="0">
                <a:solidFill>
                  <a:schemeClr val="accent2"/>
                </a:solidFill>
              </a:rPr>
              <a:t>Н.С.</a:t>
            </a:r>
            <a:endParaRPr lang="ru-RU" b="1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01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4" name="Рисунок 3" descr="25032019_po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251504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979712" y="548680"/>
            <a:ext cx="542039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dirty="0" smtClean="0"/>
              <a:t>Пояснительная записка </a:t>
            </a:r>
            <a:endParaRPr lang="ru-RU" sz="4000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907704" y="2204864"/>
            <a:ext cx="6336704" cy="3240360"/>
          </a:xfrm>
          <a:prstGeom prst="roundRect">
            <a:avLst/>
          </a:prstGeom>
          <a:solidFill>
            <a:schemeClr val="bg2">
              <a:lumMod val="20000"/>
              <a:lumOff val="80000"/>
              <a:alpha val="13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r>
              <a:rPr lang="ru-RU" dirty="0" smtClean="0"/>
              <a:t>Для просмотра необходимо подключение к интернету </a:t>
            </a:r>
          </a:p>
          <a:p>
            <a:pPr marL="342900" indent="-342900">
              <a:buAutoNum type="arabicPeriod"/>
            </a:pPr>
            <a:endParaRPr lang="ru-RU" dirty="0" smtClean="0"/>
          </a:p>
          <a:p>
            <a:pPr marL="342900" indent="-342900">
              <a:buAutoNum type="arabicPeriod"/>
            </a:pPr>
            <a:r>
              <a:rPr lang="ru-RU" dirty="0" smtClean="0"/>
              <a:t>На 3 слайде при нажатии на кнопку «Интересные </a:t>
            </a:r>
            <a:r>
              <a:rPr lang="ru-RU" dirty="0" smtClean="0">
                <a:hlinkClick r:id="rId3"/>
              </a:rPr>
              <a:t>факты</a:t>
            </a:r>
            <a:r>
              <a:rPr lang="ru-RU" dirty="0" smtClean="0"/>
              <a:t>» открывается ссылка на </a:t>
            </a:r>
            <a:r>
              <a:rPr lang="ru-RU" dirty="0" err="1" smtClean="0"/>
              <a:t>вебстраницу</a:t>
            </a:r>
            <a:r>
              <a:rPr lang="ru-RU" dirty="0" smtClean="0"/>
              <a:t> , а красные кнопки      открывают страничку того животного, которое изображено</a:t>
            </a:r>
          </a:p>
          <a:p>
            <a:pPr marL="342900" indent="-342900">
              <a:buAutoNum type="arabicPeriod"/>
            </a:pPr>
            <a:endParaRPr lang="ru-RU" dirty="0" smtClean="0"/>
          </a:p>
          <a:p>
            <a:pPr marL="342900" indent="-342900">
              <a:buAutoNum type="arabicPeriod"/>
            </a:pPr>
            <a:r>
              <a:rPr lang="ru-RU" dirty="0" smtClean="0"/>
              <a:t> На всех остальных слайдах « кнопка возврата» обозначена </a:t>
            </a:r>
          </a:p>
          <a:p>
            <a:pPr marL="342900" indent="-342900">
              <a:buAutoNum type="arabicPeriod"/>
            </a:pPr>
            <a:endParaRPr lang="ru-RU" dirty="0" smtClean="0"/>
          </a:p>
          <a:p>
            <a:pPr marL="342900" indent="-342900"/>
            <a:r>
              <a:rPr lang="ru-RU" dirty="0" smtClean="0"/>
              <a:t>                             Приятного просмотра!</a:t>
            </a:r>
          </a:p>
        </p:txBody>
      </p:sp>
      <p:sp>
        <p:nvSpPr>
          <p:cNvPr id="7" name="Блок-схема: узел 6">
            <a:hlinkClick r:id="rId4" action="ppaction://hlinksldjump"/>
          </p:cNvPr>
          <p:cNvSpPr/>
          <p:nvPr/>
        </p:nvSpPr>
        <p:spPr>
          <a:xfrm>
            <a:off x="3275856" y="3501008"/>
            <a:ext cx="216024" cy="216024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 descr="cross.pn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779912" y="4581128"/>
            <a:ext cx="216024" cy="218507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RoBoBo\Desktop\nastolnaya_igra_naivnii_mir_1.jpg">
            <a:hlinkClick r:id="" action="ppaction://noaction"/>
          </p:cNvPr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611560" y="476672"/>
            <a:ext cx="7848872" cy="5976664"/>
          </a:xfrm>
          <a:prstGeom prst="rect">
            <a:avLst/>
          </a:prstGeom>
          <a:noFill/>
        </p:spPr>
      </p:pic>
      <p:pic>
        <p:nvPicPr>
          <p:cNvPr id="10" name="Рисунок 9" descr="cross.png" hidden="1">
            <a:hlinkClick r:id="" action="ppaction://noaction" highlightClick="1"/>
            <a:hlinkHover r:id="" action="ppaction://hlinkshowjump?jump=nextslide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99792" y="1916833"/>
            <a:ext cx="620377" cy="576064"/>
          </a:xfrm>
          <a:prstGeom prst="rect">
            <a:avLst/>
          </a:prstGeom>
        </p:spPr>
      </p:pic>
      <p:sp>
        <p:nvSpPr>
          <p:cNvPr id="29" name="Блок-схема: узел 28">
            <a:hlinkClick r:id="rId4" action="ppaction://hlinksldjump"/>
          </p:cNvPr>
          <p:cNvSpPr/>
          <p:nvPr/>
        </p:nvSpPr>
        <p:spPr>
          <a:xfrm>
            <a:off x="3491880" y="1700808"/>
            <a:ext cx="216024" cy="241176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Блок-схема: узел 37">
            <a:hlinkClick r:id="rId5" action="ppaction://hlinksldjump"/>
          </p:cNvPr>
          <p:cNvSpPr/>
          <p:nvPr/>
        </p:nvSpPr>
        <p:spPr>
          <a:xfrm>
            <a:off x="6300192" y="4005064"/>
            <a:ext cx="216024" cy="241176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Блок-схема: узел 38">
            <a:hlinkClick r:id="rId6" action="ppaction://hlinksldjump"/>
          </p:cNvPr>
          <p:cNvSpPr/>
          <p:nvPr/>
        </p:nvSpPr>
        <p:spPr>
          <a:xfrm>
            <a:off x="3347864" y="4221088"/>
            <a:ext cx="216024" cy="241176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Блок-схема: узел 39">
            <a:hlinkClick r:id="rId7" action="ppaction://hlinksldjump"/>
          </p:cNvPr>
          <p:cNvSpPr/>
          <p:nvPr/>
        </p:nvSpPr>
        <p:spPr>
          <a:xfrm>
            <a:off x="2627784" y="2564904"/>
            <a:ext cx="216024" cy="241176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Блок-схема: узел 40">
            <a:hlinkClick r:id="rId8" action="ppaction://hlinksldjump"/>
          </p:cNvPr>
          <p:cNvSpPr/>
          <p:nvPr/>
        </p:nvSpPr>
        <p:spPr>
          <a:xfrm>
            <a:off x="1691680" y="3501008"/>
            <a:ext cx="216024" cy="216024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Блок-схема: узел 41">
            <a:hlinkClick r:id="rId9" action="ppaction://hlinksldjump"/>
          </p:cNvPr>
          <p:cNvSpPr/>
          <p:nvPr/>
        </p:nvSpPr>
        <p:spPr>
          <a:xfrm>
            <a:off x="5724128" y="2276872"/>
            <a:ext cx="216024" cy="241176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Блок-схема: узел 42">
            <a:hlinkClick r:id="rId10" action="ppaction://hlinksldjump"/>
          </p:cNvPr>
          <p:cNvSpPr/>
          <p:nvPr/>
        </p:nvSpPr>
        <p:spPr>
          <a:xfrm>
            <a:off x="5292080" y="5157192"/>
            <a:ext cx="216024" cy="241176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4" name="Блок-схема: узел 43">
            <a:hlinkClick r:id="rId11" action="ppaction://hlinksldjump"/>
          </p:cNvPr>
          <p:cNvSpPr/>
          <p:nvPr/>
        </p:nvSpPr>
        <p:spPr>
          <a:xfrm>
            <a:off x="3203848" y="5085184"/>
            <a:ext cx="216024" cy="241176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Блок-схема: узел 44">
            <a:hlinkClick r:id="rId12" action="ppaction://hlinksldjump"/>
          </p:cNvPr>
          <p:cNvSpPr/>
          <p:nvPr/>
        </p:nvSpPr>
        <p:spPr>
          <a:xfrm>
            <a:off x="5148064" y="1628800"/>
            <a:ext cx="216024" cy="241176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Блок-схема: узел 46">
            <a:hlinkClick r:id="rId13" action="ppaction://hlinksldjump"/>
          </p:cNvPr>
          <p:cNvSpPr/>
          <p:nvPr/>
        </p:nvSpPr>
        <p:spPr>
          <a:xfrm>
            <a:off x="7164288" y="5445224"/>
            <a:ext cx="216024" cy="241176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6479704" y="0"/>
            <a:ext cx="2664296" cy="842392"/>
          </a:xfrm>
          <a:prstGeom prst="roundRect">
            <a:avLst/>
          </a:prstGeom>
          <a:solidFill>
            <a:schemeClr val="accent1">
              <a:alpha val="66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Интересные </a:t>
            </a:r>
            <a:r>
              <a:rPr lang="ru-RU" dirty="0" smtClean="0">
                <a:hlinkClick r:id="rId14"/>
              </a:rPr>
              <a:t>факты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3008313" cy="908720"/>
          </a:xfrm>
        </p:spPr>
        <p:txBody>
          <a:bodyPr>
            <a:noAutofit/>
          </a:bodyPr>
          <a:lstStyle/>
          <a:p>
            <a:pPr algn="ctr"/>
            <a:r>
              <a:rPr lang="ru-RU" sz="3200" b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/>
            </a:r>
            <a:br>
              <a:rPr lang="ru-RU" sz="3200" b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ru-RU" sz="3200" b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/>
            </a:r>
            <a:br>
              <a:rPr lang="ru-RU" sz="3200" b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ru-RU" sz="3200" b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/>
            </a:r>
            <a:br>
              <a:rPr lang="ru-RU" sz="3200" b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ru-RU" sz="3200" b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/>
            </a:r>
            <a:br>
              <a:rPr lang="ru-RU" sz="3200" b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ru-RU" sz="3200" b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/>
            </a:r>
            <a:br>
              <a:rPr lang="ru-RU" sz="3200" b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ru-RU" sz="3200" b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/>
            </a:r>
            <a:br>
              <a:rPr lang="ru-RU" sz="3200" b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ru-RU" sz="3200" b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/>
            </a:r>
            <a:br>
              <a:rPr lang="ru-RU" sz="3200" b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ru-RU" sz="3200" b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/>
            </a:r>
            <a:br>
              <a:rPr lang="ru-RU" sz="3200" b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ru-RU" sz="2800" b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Белый медведь </a:t>
            </a:r>
            <a:endParaRPr lang="ru-RU" sz="2800" b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 fontScale="85000" lnSpcReduction="10000"/>
          </a:bodyPr>
          <a:lstStyle/>
          <a:p>
            <a:pPr>
              <a:buFont typeface="Arial" pitchFamily="34" charset="0"/>
              <a:buChar char="•"/>
            </a:pPr>
            <a:r>
              <a:rPr lang="ru-RU" dirty="0" smtClean="0"/>
              <a:t>Все тело белого мишки покрывает мех, защищающий от сильных морозов и позволяющий чувствовать себя комфортно даже в ледяной воде. Мехового покрова лишены лишь нос и подушечки лап. 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Белый окрас шерсти служит идеальной маскировкой для животного. Затаившегося мишку нелегко вычислить даже опытному охотнику.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 Эти животные умелые пловцы, что достигается за счет наличия у них перепонок между пальцами ног и обуславливается тем, где живет большую часть года белый медведь.  В момент заплыва неважно, сколько весит белый медведь, благодаря перепонкам, он может без труда настигнуть даже самую быструю добычу. 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Подошвы ног покрывает шерсть, служащая идеальной защитой от промерзания и скольжения. 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Полярные мишки хорошо слышат и видят, а отменное обоняние позволяет учуять добычу, находящуюся от него на расстоянии 1 километра. Животное способно обнаружить  жертву даже если та находится на глубине свыше 1 метра.</a:t>
            </a:r>
          </a:p>
          <a:p>
            <a:pPr>
              <a:buFont typeface="Arial" pitchFamily="34" charset="0"/>
              <a:buChar char="•"/>
            </a:pPr>
            <a:endParaRPr lang="ru-RU" dirty="0" smtClean="0"/>
          </a:p>
          <a:p>
            <a:pPr>
              <a:buFont typeface="Arial" pitchFamily="34" charset="0"/>
              <a:buChar char="•"/>
            </a:pPr>
            <a:endParaRPr lang="ru-RU" dirty="0" smtClean="0"/>
          </a:p>
        </p:txBody>
      </p:sp>
      <p:pic>
        <p:nvPicPr>
          <p:cNvPr id="5" name="Содержимое 4" descr="d48a86bfb7261e2a8bc6d19b4de08b8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5050" y="358586"/>
            <a:ext cx="5111750" cy="568204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9" name="Рисунок 8" descr="cross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172400" y="332656"/>
            <a:ext cx="569519" cy="57606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ru-RU" dirty="0" smtClean="0"/>
              <a:t>Тюлень </a:t>
            </a:r>
            <a:r>
              <a:rPr lang="ru-RU" dirty="0" smtClean="0"/>
              <a:t>является одним из удивительных представителей животного мира нашей планеты, соединяющий как морской, так и наземный образ </a:t>
            </a:r>
            <a:r>
              <a:rPr lang="ru-RU" dirty="0" smtClean="0"/>
              <a:t>жизни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П</a:t>
            </a:r>
            <a:r>
              <a:rPr lang="ru-RU" dirty="0" smtClean="0"/>
              <a:t>ри </a:t>
            </a:r>
            <a:r>
              <a:rPr lang="ru-RU" dirty="0" smtClean="0"/>
              <a:t>передвижении тюлени опираются на передние конечности и живот, в то время как задние конечности просто волочатся по земле</a:t>
            </a:r>
            <a:r>
              <a:rPr lang="ru-RU" dirty="0" smtClean="0"/>
              <a:t>.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Бородатые </a:t>
            </a:r>
            <a:r>
              <a:rPr lang="ru-RU" dirty="0" smtClean="0"/>
              <a:t>тюлени ударяют головами о тонкий лед, создавая дыры для дыхания. </a:t>
            </a:r>
            <a:endParaRPr lang="ru-RU" dirty="0"/>
          </a:p>
        </p:txBody>
      </p:sp>
      <p:pic>
        <p:nvPicPr>
          <p:cNvPr id="5" name="Содержимое 4" descr="d48a86bfb7261e2a8bc6d19b4de08b8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5050" y="1282700"/>
            <a:ext cx="5111750" cy="383381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457200" y="333375"/>
            <a:ext cx="3008313" cy="574675"/>
          </a:xfrm>
        </p:spPr>
        <p:txBody>
          <a:bodyPr>
            <a:normAutofit/>
          </a:bodyPr>
          <a:lstStyle/>
          <a:p>
            <a:pPr algn="ctr"/>
            <a:r>
              <a:rPr lang="ru-RU" sz="2800" b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Тюлень</a:t>
            </a:r>
            <a:endParaRPr lang="ru-RU" sz="2800" b="0" dirty="0"/>
          </a:p>
        </p:txBody>
      </p:sp>
      <p:pic>
        <p:nvPicPr>
          <p:cNvPr id="8" name="Рисунок 7" descr="cross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100392" y="1268760"/>
            <a:ext cx="569519" cy="576064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4401120" y="2967335"/>
            <a:ext cx="3417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948264" y="1412776"/>
            <a:ext cx="864096" cy="2880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hlinkClick r:id="rId5"/>
              </a:rPr>
              <a:t>Видео</a:t>
            </a:r>
            <a:r>
              <a:rPr lang="ru-RU" dirty="0" smtClean="0"/>
              <a:t> 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3008313" cy="576064"/>
          </a:xfrm>
        </p:spPr>
        <p:txBody>
          <a:bodyPr>
            <a:normAutofit/>
          </a:bodyPr>
          <a:lstStyle/>
          <a:p>
            <a:pPr algn="ctr"/>
            <a:r>
              <a:rPr lang="ru-RU" sz="2800" b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Полярная сова </a:t>
            </a:r>
            <a:endParaRPr lang="ru-RU" sz="2800" b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ru-RU" dirty="0" smtClean="0"/>
              <a:t>Совы большинства видов проявляют активность ночью, но снежные совы часто охотятся именно днем. Это свойство делает их суточными птицами, которые активны в течение дня</a:t>
            </a:r>
            <a:endParaRPr lang="ru-RU" dirty="0"/>
          </a:p>
        </p:txBody>
      </p:sp>
      <p:pic>
        <p:nvPicPr>
          <p:cNvPr id="5" name="Содержимое 4" descr="d48a86bfb7261e2a8bc6d19b4de08b8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5050" y="1282700"/>
            <a:ext cx="5111750" cy="383381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6" name="Рисунок 5" descr="cross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100392" y="1196752"/>
            <a:ext cx="569519" cy="57606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3008313" cy="576064"/>
          </a:xfrm>
        </p:spPr>
        <p:txBody>
          <a:bodyPr>
            <a:normAutofit/>
          </a:bodyPr>
          <a:lstStyle/>
          <a:p>
            <a:pPr algn="ctr"/>
            <a:r>
              <a:rPr lang="ru-RU" sz="2800" b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Арктический заяц</a:t>
            </a:r>
            <a:r>
              <a:rPr lang="ru-RU" sz="280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endParaRPr lang="ru-RU" sz="2800" b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ru-RU" dirty="0" smtClean="0"/>
              <a:t>Эти зайцы отличаются необыкновенной быстротой. Они могут развивать скорость до 64 км в час. Чувствующий угрозу заяц будет стоять на задних лапах, притянув одну переднюю лапу к телу. Он замирает, стоя на трех ногах. </a:t>
            </a:r>
            <a:endParaRPr lang="ru-RU" dirty="0"/>
          </a:p>
        </p:txBody>
      </p:sp>
      <p:pic>
        <p:nvPicPr>
          <p:cNvPr id="5" name="Содержимое 4" descr="d48a86bfb7261e2a8bc6d19b4de08b8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5050" y="1282700"/>
            <a:ext cx="5111750" cy="383381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6" name="Рисунок 5" descr="cross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956376" y="1268760"/>
            <a:ext cx="569519" cy="57606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3008313" cy="576064"/>
          </a:xfrm>
        </p:spPr>
        <p:txBody>
          <a:bodyPr>
            <a:normAutofit/>
          </a:bodyPr>
          <a:lstStyle/>
          <a:p>
            <a:pPr algn="ctr"/>
            <a:r>
              <a:rPr lang="ru-RU" sz="2800" b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Арктический  волк</a:t>
            </a:r>
            <a:endParaRPr lang="ru-RU" sz="2800" b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ru-RU" dirty="0" smtClean="0"/>
              <a:t>Они обладают острым ночным зрением и навыками отличных охотников. Толстый мех арктического волка позволяет ему выдерживать низкие температуры снежной Арктики. Во время зимнего сезона второй слой меха животного даже уплотняется для дополнительного обеспечения тепла.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 Арктические волки могут выживать в условиях пяти месяцев полной темноты.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 Окрас дает возможность слиться со снежным покровом, что весьма удобно при маскировке во время охоты на крупных травоядных.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. В течение одного дня они могут преодолевать расстояние 100 км. </a:t>
            </a:r>
            <a:endParaRPr lang="ru-RU" dirty="0"/>
          </a:p>
        </p:txBody>
      </p:sp>
      <p:pic>
        <p:nvPicPr>
          <p:cNvPr id="5" name="Содержимое 4" descr="d48a86bfb7261e2a8bc6d19b4de08b8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5050" y="1282700"/>
            <a:ext cx="5111750" cy="383381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6" name="Рисунок 5" descr="cross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172400" y="1268760"/>
            <a:ext cx="569519" cy="57606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3008313" cy="576064"/>
          </a:xfrm>
        </p:spPr>
        <p:txBody>
          <a:bodyPr>
            <a:normAutofit/>
          </a:bodyPr>
          <a:lstStyle/>
          <a:p>
            <a:pPr algn="ctr"/>
            <a:r>
              <a:rPr lang="ru-RU" sz="2800" b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Морж </a:t>
            </a:r>
            <a:r>
              <a:rPr lang="ru-RU" sz="280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endParaRPr lang="ru-RU" sz="2800" b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Autofit/>
          </a:bodyPr>
          <a:lstStyle/>
          <a:p>
            <a:pPr>
              <a:buFont typeface="Arial" pitchFamily="34" charset="0"/>
              <a:buChar char="•"/>
            </a:pPr>
            <a:r>
              <a:rPr lang="ru-RU" sz="1800" b="1" dirty="0" smtClean="0"/>
              <a:t>Моржи</a:t>
            </a:r>
            <a:r>
              <a:rPr lang="ru-RU" sz="1800" dirty="0" smtClean="0"/>
              <a:t> – это одни из самых узнаваемых жителей севера. У них ласты вместо привычных всем ног, сзади хвост, напоминающий рыбий. А еще у них очень большие клыки-бивни, по которым их невозможно спутать с другими животными, и уникальная устойчивость к суровому холодному климату, из-за чего слово </a:t>
            </a:r>
            <a:r>
              <a:rPr lang="ru-RU" sz="1800" b="1" dirty="0" smtClean="0"/>
              <a:t>морж</a:t>
            </a:r>
            <a:r>
              <a:rPr lang="ru-RU" sz="1800" dirty="0" smtClean="0"/>
              <a:t> даже стало нарицательным.</a:t>
            </a:r>
          </a:p>
          <a:p>
            <a:pPr>
              <a:buFont typeface="Arial" pitchFamily="34" charset="0"/>
              <a:buChar char="•"/>
            </a:pPr>
            <a:r>
              <a:rPr lang="ru-RU" sz="1800" dirty="0" smtClean="0"/>
              <a:t> Эти крупные морские млекопитающие являются единственным подобным видом в водах Арктики.</a:t>
            </a:r>
            <a:endParaRPr lang="ru-RU" sz="1800" dirty="0"/>
          </a:p>
        </p:txBody>
      </p:sp>
      <p:pic>
        <p:nvPicPr>
          <p:cNvPr id="5" name="Содержимое 4" descr="d48a86bfb7261e2a8bc6d19b4de08b8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5050" y="643731"/>
            <a:ext cx="5111750" cy="511175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6" name="Рисунок 5" descr="cross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44408" y="620688"/>
            <a:ext cx="576063" cy="57606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6707088" cy="576064"/>
          </a:xfrm>
        </p:spPr>
        <p:txBody>
          <a:bodyPr>
            <a:normAutofit/>
          </a:bodyPr>
          <a:lstStyle/>
          <a:p>
            <a:r>
              <a:rPr lang="ru-RU" sz="2800" b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Лемминги</a:t>
            </a:r>
            <a:endParaRPr lang="ru-RU" sz="2800" b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Autofit/>
          </a:bodyPr>
          <a:lstStyle/>
          <a:p>
            <a:pPr fontAlgn="base">
              <a:buFont typeface="Arial" pitchFamily="34" charset="0"/>
              <a:buChar char="•"/>
            </a:pPr>
            <a:r>
              <a:rPr lang="ru-RU" sz="1200" dirty="0" smtClean="0"/>
              <a:t>Эти животные полностью покрыты плотным мехом. Это и спасает их в холодную зиму. Зимой лемминги не впадают в спячку. Их шерсть приобретает более светлые оттенки, что делает животных менее заметными на снегу. Двигаться по такому покрову леммингу помогают когти. Зимой их форма становится </a:t>
            </a:r>
            <a:r>
              <a:rPr lang="ru-RU" sz="1200" dirty="0" err="1" smtClean="0"/>
              <a:t>ластообразной</a:t>
            </a:r>
            <a:r>
              <a:rPr lang="ru-RU" sz="1200" dirty="0" smtClean="0"/>
              <a:t>. Благодаря такой особенности лемминги не проваливаются в снег и без труда разрывают его в поисках пищи. В поисках пищи, лемминги постоянно перемещаются по местности. </a:t>
            </a:r>
          </a:p>
          <a:p>
            <a:pPr fontAlgn="base">
              <a:buFont typeface="Arial" pitchFamily="34" charset="0"/>
              <a:buChar char="•"/>
            </a:pPr>
            <a:r>
              <a:rPr lang="ru-RU" sz="1200" dirty="0" smtClean="0"/>
              <a:t>Эти зверьки потребляют даже в зимнее время значительное количество растительности, поэтому некоторые их виды совершают продолжительные миграции в поисках пищи. При этом они не выходят на поверхность и передвигаются под снегом . Зимой могут устраивать гнезда прямо под снегом.</a:t>
            </a:r>
          </a:p>
        </p:txBody>
      </p:sp>
      <p:pic>
        <p:nvPicPr>
          <p:cNvPr id="5" name="Содержимое 4" descr="d48a86bfb7261e2a8bc6d19b4de08b8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606550" y="1519817"/>
            <a:ext cx="5048749" cy="335957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6" name="Рисунок 5" descr="cross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44408" y="1412776"/>
            <a:ext cx="648072" cy="57606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3008313" cy="576064"/>
          </a:xfrm>
        </p:spPr>
        <p:txBody>
          <a:bodyPr>
            <a:normAutofit/>
          </a:bodyPr>
          <a:lstStyle/>
          <a:p>
            <a:pPr algn="ctr"/>
            <a:r>
              <a:rPr lang="ru-RU" sz="2800" b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Олень </a:t>
            </a:r>
            <a:endParaRPr lang="ru-RU" sz="2800" b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5738316"/>
          </a:xfrm>
        </p:spPr>
        <p:txBody>
          <a:bodyPr>
            <a:normAutofit fontScale="92500"/>
          </a:bodyPr>
          <a:lstStyle/>
          <a:p>
            <a:pPr fontAlgn="base">
              <a:buFont typeface="Arial" pitchFamily="34" charset="0"/>
              <a:buChar char="•"/>
            </a:pPr>
            <a:r>
              <a:rPr lang="ru-RU" dirty="0" smtClean="0"/>
              <a:t>У всех без исключения оленей отлично развита мускулатура ног, что служит для них и средством выживания. Ведь недаром он входит в двадцатку самых быстрых животных мира, скорость оленя, убегающего от хищников, может достигать до 55 км в час.</a:t>
            </a:r>
          </a:p>
          <a:p>
            <a:r>
              <a:rPr lang="ru-RU" dirty="0" smtClean="0"/>
              <a:t>Зубы оленя являются ярким показателям его возраста, по степени их изношенности (стачивании клыков и резцов) хороший зоолог без проблем определит, сколько ему лет.</a:t>
            </a:r>
          </a:p>
          <a:p>
            <a:r>
              <a:rPr lang="ru-RU" dirty="0" smtClean="0"/>
              <a:t>Кожа оленя покрыта шерстью, которая может быть как тонкой в летний период, так и густой согревающей зимой. Цвет шерсти оленя обычно бурый, коричневый, серый или рыжий.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 </a:t>
            </a:r>
            <a:r>
              <a:rPr lang="ru-RU" i="1" dirty="0" smtClean="0"/>
              <a:t>Интересный  факт: </a:t>
            </a:r>
            <a:r>
              <a:rPr lang="ru-RU" dirty="0" smtClean="0"/>
              <a:t>многие виды оленей примерно раз в год сбрасывают свои старые рога, а на их месте тут же начинают отрастать новые. Оленьи рога состоят из хрящей, а затем обрастают костной тканью, скорость их роста во многом зависит от питания оленя, чем оно более насыщено, тем быстрее у него растут рога</a:t>
            </a:r>
          </a:p>
        </p:txBody>
      </p:sp>
      <p:pic>
        <p:nvPicPr>
          <p:cNvPr id="5" name="Содержимое 4" descr="d48a86bfb7261e2a8bc6d19b4de08b8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5050" y="1519817"/>
            <a:ext cx="5111750" cy="335957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6" name="Рисунок 5" descr="cross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44408" y="1412776"/>
            <a:ext cx="648072" cy="57606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0"/>
            <a:ext cx="3008313" cy="1340768"/>
          </a:xfrm>
        </p:spPr>
        <p:txBody>
          <a:bodyPr>
            <a:normAutofit/>
          </a:bodyPr>
          <a:lstStyle/>
          <a:p>
            <a:pPr algn="ctr"/>
            <a:r>
              <a:rPr lang="ru-RU" sz="2800" b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Синий кит </a:t>
            </a:r>
            <a:br>
              <a:rPr lang="ru-RU" sz="2800" b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endParaRPr lang="ru-RU" sz="2800" b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ru-RU" dirty="0" smtClean="0"/>
              <a:t>Синий или голубой кит — самое крупное животное на Земле. Масса взрослого синего кита — 100—120 тонн. Занесён в </a:t>
            </a:r>
            <a:r>
              <a:rPr lang="ru-RU" b="1" dirty="0" smtClean="0"/>
              <a:t>Красную Книгу </a:t>
            </a:r>
            <a:r>
              <a:rPr lang="ru-RU" dirty="0" smtClean="0"/>
              <a:t>со статусом «находящиеся в опасном состоянии». 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Это животное, а не рыба. Кит дышит не жабрами, а лёгкими. И хотя кит подолгу находится под водой, ему надо всплыть наружу, чтобы вдохнуть воздух. Именно тогда можно увидеть фонтан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 Киты – млекопитающие, они рождают детёнышей и кормят их молоком, которое в 10 раз питательнее коровьего.</a:t>
            </a:r>
            <a:endParaRPr lang="ru-RU" dirty="0"/>
          </a:p>
        </p:txBody>
      </p:sp>
      <p:pic>
        <p:nvPicPr>
          <p:cNvPr id="5" name="Содержимое 4" descr="d48a86bfb7261e2a8bc6d19b4de08b8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635896" y="1765532"/>
            <a:ext cx="5111750" cy="294209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6" name="Рисунок 5" descr="cross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44408" y="1412776"/>
            <a:ext cx="648072" cy="57606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3008313" cy="57606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Арктический </a:t>
            </a:r>
            <a:r>
              <a:rPr lang="ru-RU" sz="2800" b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песец</a:t>
            </a:r>
            <a:r>
              <a:rPr lang="ru-RU" sz="2800" b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ru-RU" sz="280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endParaRPr lang="ru-RU" sz="2800" b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 lnSpcReduction="10000"/>
          </a:bodyPr>
          <a:lstStyle/>
          <a:p>
            <a:pPr>
              <a:buFont typeface="Arial" pitchFamily="34" charset="0"/>
              <a:buChar char="•"/>
            </a:pPr>
            <a:r>
              <a:rPr lang="ru-RU" b="1" dirty="0" smtClean="0"/>
              <a:t>Песцы </a:t>
            </a:r>
            <a:r>
              <a:rPr lang="ru-RU" dirty="0" smtClean="0"/>
              <a:t>похожи на домашних животных, только очень белые. На снегу такое животное можно и не заметить, особенно, если песец закроет нос и глаза. Это не только его особенная черта, вызывающая повышенный интерес у человека, но и его главное приспособление к жизни в полярных условиях.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Очень красивый у песцов хвост. Он у них вырастает до тридцати сантиметров в длину, а мехом покрыт таким же пышным и густым как тело.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Интересное устройство имеют глаза песцов: они покрыты защитным слоем от слишком яркого света, который может отражаться от снежных поверхностей в ясные дни. Однако острым зрением песцы не наделены.</a:t>
            </a:r>
            <a:endParaRPr lang="ru-RU" dirty="0"/>
          </a:p>
        </p:txBody>
      </p:sp>
      <p:pic>
        <p:nvPicPr>
          <p:cNvPr id="5" name="Содержимое 4" descr="d48a86bfb7261e2a8bc6d19b4de08b8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604523" y="1519817"/>
            <a:ext cx="5052803" cy="335957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6" name="Рисунок 5" descr="cross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44408" y="1412776"/>
            <a:ext cx="648072" cy="57606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497</TotalTime>
  <Words>700</Words>
  <Application>Microsoft Office PowerPoint</Application>
  <PresentationFormat>Экран (4:3)</PresentationFormat>
  <Paragraphs>56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Арктика   </vt:lpstr>
      <vt:lpstr>Слайд 2</vt:lpstr>
      <vt:lpstr>Слайд 3</vt:lpstr>
      <vt:lpstr>        Белый медведь </vt:lpstr>
      <vt:lpstr>Тюлень</vt:lpstr>
      <vt:lpstr>Полярная сова </vt:lpstr>
      <vt:lpstr>Арктический заяц </vt:lpstr>
      <vt:lpstr>Арктический  волк</vt:lpstr>
      <vt:lpstr>Морж  </vt:lpstr>
      <vt:lpstr>Лемминги</vt:lpstr>
      <vt:lpstr> Олень </vt:lpstr>
      <vt:lpstr>Синий кит  </vt:lpstr>
      <vt:lpstr>Арктический песец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Арктика</dc:title>
  <dc:creator>RoBoBo</dc:creator>
  <cp:lastModifiedBy>RoBoBo</cp:lastModifiedBy>
  <cp:revision>53</cp:revision>
  <dcterms:created xsi:type="dcterms:W3CDTF">2021-01-23T08:03:21Z</dcterms:created>
  <dcterms:modified xsi:type="dcterms:W3CDTF">2021-01-27T17:32:24Z</dcterms:modified>
</cp:coreProperties>
</file>