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993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520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278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71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403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90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085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483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35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968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098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911A4-5FFB-453D-A8EE-7AD992CE0FA9}" type="datetimeFigureOut">
              <a:rPr lang="ru-RU" smtClean="0"/>
              <a:t>29.04.2017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00E5F-00E6-4EE2-9967-BB0DB0B1C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06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3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8035" y="759853"/>
            <a:ext cx="10148551" cy="4417453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Проект взаимодействия с родителями </a:t>
            </a:r>
            <a:r>
              <a:rPr lang="ru-RU" sz="4000" b="1" dirty="0" smtClean="0">
                <a:solidFill>
                  <a:srgbClr val="FF0000"/>
                </a:solidFill>
              </a:rPr>
              <a:t>ДОУ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«Путешествие в страну добрых отношений»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2800" b="1" dirty="0" smtClean="0"/>
              <a:t> </a:t>
            </a:r>
            <a:br>
              <a:rPr lang="ru-RU" sz="2800" b="1" dirty="0" smtClean="0"/>
            </a:br>
            <a:r>
              <a:rPr lang="ru-RU" sz="2800" b="1" dirty="0" smtClean="0">
                <a:solidFill>
                  <a:srgbClr val="7030A0"/>
                </a:solidFill>
              </a:rPr>
              <a:t>Автор</a:t>
            </a:r>
            <a:r>
              <a:rPr lang="ru-RU" sz="2800" b="1" dirty="0">
                <a:solidFill>
                  <a:srgbClr val="7030A0"/>
                </a:solidFill>
              </a:rPr>
              <a:t>: </a:t>
            </a:r>
            <a:r>
              <a:rPr lang="ru-RU" sz="2800" b="1" dirty="0" err="1">
                <a:solidFill>
                  <a:srgbClr val="7030A0"/>
                </a:solidFill>
              </a:rPr>
              <a:t>Пешкумова</a:t>
            </a:r>
            <a:r>
              <a:rPr lang="ru-RU" sz="2800" b="1" dirty="0">
                <a:solidFill>
                  <a:srgbClr val="7030A0"/>
                </a:solidFill>
              </a:rPr>
              <a:t> Елена Аркадьевна МБДОУ «Детский сад №27» </a:t>
            </a:r>
            <a:r>
              <a:rPr lang="ru-RU" sz="2800" b="1" dirty="0" smtClean="0">
                <a:solidFill>
                  <a:srgbClr val="7030A0"/>
                </a:solidFill>
              </a:rPr>
              <a:t/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г</a:t>
            </a:r>
            <a:r>
              <a:rPr lang="ru-RU" sz="2800" b="1" dirty="0">
                <a:solidFill>
                  <a:srgbClr val="7030A0"/>
                </a:solidFill>
              </a:rPr>
              <a:t>. Чебоксары</a:t>
            </a:r>
            <a:r>
              <a:rPr lang="ru-RU" sz="2800" b="1" dirty="0" smtClean="0">
                <a:solidFill>
                  <a:srgbClr val="7030A0"/>
                </a:solidFill>
                <a:effectLst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effectLst/>
              </a:rPr>
            </a:b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0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1" y="0"/>
            <a:ext cx="1219200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183" y="231820"/>
            <a:ext cx="11732654" cy="6478074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                                                                           </a:t>
            </a:r>
            <a:r>
              <a:rPr lang="ru-RU" sz="2800" b="1" dirty="0" smtClean="0">
                <a:solidFill>
                  <a:srgbClr val="FF0000"/>
                </a:solidFill>
              </a:rPr>
              <a:t>Актуальность проекта</a:t>
            </a:r>
            <a:r>
              <a:rPr lang="ru-RU" sz="1600" b="1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effectLst/>
              </a:rPr>
            </a:br>
            <a:r>
              <a:rPr lang="ru-RU" sz="2200" b="1" dirty="0" smtClean="0"/>
              <a:t>Социальное </a:t>
            </a:r>
            <a:r>
              <a:rPr lang="ru-RU" sz="2200" b="1" dirty="0"/>
              <a:t>развитие в дошкольном детстве направлено на становление у ребенка соответствующей его возрасту социальной компетентности как базисной ценности детской личности. Семья и дошкольное учреждение – два важных института социализации детей. И хотя их воспитательные функции различны, для всестороннего развития ребенка необходимо их взаимодействие. Привлечение родителей к решению проблемных задач семейного воспитания побуждает их к анализу воспитательных приемов, поиску более подходящего способа родительского поведения, упражняет в логичности и доказательности педагогических рассуждений, развивает у них чувство педагогического такта. Анализ родителями детского поведения помогает им увидеть свой педагогический опыт со стороны, предоставляет возможность размышлять над мотивами поступков ребенка, учит понимать их с точки зрения его психических и возрастных потребностей. Однако существует ряд проблем, которые не позволяют обеспечить атмосферу доброжелательности и комфортности в общении между родителем и ребенком, а именно:</a:t>
            </a:r>
            <a:r>
              <a:rPr lang="ru-RU" sz="2200" b="1" i="0" dirty="0" smtClean="0">
                <a:effectLst/>
              </a:rPr>
              <a:t/>
            </a:r>
            <a:br>
              <a:rPr lang="ru-RU" sz="2200" b="1" i="0" dirty="0" smtClean="0">
                <a:effectLst/>
              </a:rPr>
            </a:br>
            <a:r>
              <a:rPr lang="ru-RU" sz="2200" b="1" dirty="0"/>
              <a:t>- особенность современной семьи связана с сокращением свободного времени у родителей, перегрузкой на работе – все это приводит к ухудшению их физического и психического состояния, повышенной раздражительности, утомляемости, стрессам;</a:t>
            </a:r>
            <a:r>
              <a:rPr lang="ru-RU" sz="2200" b="1" i="0" dirty="0" smtClean="0">
                <a:effectLst/>
              </a:rPr>
              <a:t/>
            </a:r>
            <a:br>
              <a:rPr lang="ru-RU" sz="2200" b="1" i="0" dirty="0" smtClean="0">
                <a:effectLst/>
              </a:rPr>
            </a:br>
            <a:r>
              <a:rPr lang="ru-RU" sz="2200" b="1" dirty="0"/>
              <a:t>- материальные ценности доминируют над духовными, поэтому у детей искажены представления о доброте, милосердии, великодушии, справедливости. Детей отмечает эмоциональная, волевая, духовная незрелость;</a:t>
            </a:r>
            <a:r>
              <a:rPr lang="ru-RU" sz="2200" b="1" i="0" dirty="0" smtClean="0">
                <a:effectLst/>
              </a:rPr>
              <a:t/>
            </a:r>
            <a:br>
              <a:rPr lang="ru-RU" sz="2200" b="1" i="0" dirty="0" smtClean="0">
                <a:effectLst/>
              </a:rPr>
            </a:br>
            <a:r>
              <a:rPr lang="ru-RU" sz="2200" b="1" dirty="0"/>
              <a:t>- свои эмоции родители привычно выплескивают на детей, при этом в вину ребенку ставят как внешние проблемы, так и домашние неурядицы. Ребенок попадает в ситуацию полной зависимости от настроения, эмоций и реакции родителей, что сказывается на его психическом здоровье.</a:t>
            </a:r>
            <a:r>
              <a:rPr lang="ru-RU" sz="2200" b="1" i="0" dirty="0" smtClean="0">
                <a:effectLst/>
              </a:rPr>
              <a:t/>
            </a:r>
            <a:br>
              <a:rPr lang="ru-RU" sz="2200" b="1" i="0" dirty="0" smtClean="0">
                <a:effectLst/>
              </a:rPr>
            </a:br>
            <a:r>
              <a:rPr lang="ru-RU" sz="2200" b="1" dirty="0"/>
              <a:t>Исходя из выше сказанного, разработан проект взаимодействия с родителями социально - личностной направленности «Путешествие в страну добрых отношений».</a:t>
            </a:r>
            <a:r>
              <a:rPr lang="ru-RU" sz="2200" b="1" i="0" dirty="0" smtClean="0">
                <a:effectLst/>
              </a:rPr>
              <a:t/>
            </a:r>
            <a:br>
              <a:rPr lang="ru-RU" sz="2200" b="1" i="0" dirty="0" smtClean="0">
                <a:effectLst/>
              </a:rPr>
            </a:br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165248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192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307" y="2588654"/>
            <a:ext cx="11586693" cy="2991118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>                                         </a:t>
            </a:r>
            <a:r>
              <a:rPr lang="ru-RU" sz="4000" b="1" dirty="0" smtClean="0">
                <a:solidFill>
                  <a:srgbClr val="FF0000"/>
                </a:solidFill>
              </a:rPr>
              <a:t>Цель</a:t>
            </a:r>
            <a:r>
              <a:rPr lang="ru-RU" sz="4000" b="1" dirty="0">
                <a:solidFill>
                  <a:srgbClr val="FF0000"/>
                </a:solidFill>
              </a:rPr>
              <a:t>: 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600" b="1" dirty="0" smtClean="0"/>
              <a:t>Повышение </a:t>
            </a:r>
            <a:r>
              <a:rPr lang="ru-RU" sz="3600" b="1" dirty="0"/>
              <a:t>компетентности родителей по вопросам социально - личностного развития детей.</a:t>
            </a:r>
            <a:r>
              <a:rPr lang="ru-RU" sz="3600" b="1" dirty="0" smtClean="0">
                <a:effectLst/>
              </a:rPr>
              <a:t/>
            </a:r>
            <a:br>
              <a:rPr lang="ru-RU" sz="3600" b="1" dirty="0" smtClean="0">
                <a:effectLst/>
              </a:rPr>
            </a:br>
            <a:endParaRPr lang="ru-RU" sz="3600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05307" y="927279"/>
            <a:ext cx="11217499" cy="271744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                       </a:t>
            </a:r>
            <a:r>
              <a:rPr lang="ru-RU" sz="4000" dirty="0" smtClean="0">
                <a:solidFill>
                  <a:srgbClr val="FF0000"/>
                </a:solidFill>
              </a:rPr>
              <a:t>Проблема:</a:t>
            </a:r>
          </a:p>
          <a:p>
            <a:pPr marL="0" indent="0">
              <a:buNone/>
            </a:pPr>
            <a:r>
              <a:rPr lang="ru-RU" sz="3600" dirty="0" smtClean="0"/>
              <a:t>Как сформировать у родителей компетентность по вопросам социально-личностного развития детей.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1207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19200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476517"/>
            <a:ext cx="11113395" cy="5700445"/>
          </a:xfrm>
        </p:spPr>
        <p:txBody>
          <a:bodyPr/>
          <a:lstStyle/>
          <a:p>
            <a:pPr marL="0" indent="0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                                    Задачи</a:t>
            </a:r>
            <a:r>
              <a:rPr lang="ru-RU" sz="4000" dirty="0">
                <a:solidFill>
                  <a:srgbClr val="FF0000"/>
                </a:solidFill>
              </a:rPr>
              <a:t>:</a:t>
            </a:r>
            <a:endParaRPr lang="ru-RU" sz="400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sz="3600" dirty="0"/>
              <a:t>- </a:t>
            </a:r>
            <a:r>
              <a:rPr lang="ru-RU" sz="3600" dirty="0" smtClean="0"/>
              <a:t>Установить </a:t>
            </a:r>
            <a:r>
              <a:rPr lang="ru-RU" sz="3600" dirty="0"/>
              <a:t>сотрудничество между образовательным учреждением и семьей;</a:t>
            </a:r>
            <a:endParaRPr lang="ru-RU" sz="3600" b="0" i="0" dirty="0" smtClean="0">
              <a:effectLst/>
            </a:endParaRPr>
          </a:p>
          <a:p>
            <a:pPr marL="0" indent="0">
              <a:buNone/>
            </a:pPr>
            <a:r>
              <a:rPr lang="ru-RU" sz="3600" dirty="0"/>
              <a:t>- А</a:t>
            </a:r>
            <a:r>
              <a:rPr lang="ru-RU" sz="3600" dirty="0" smtClean="0"/>
              <a:t>ктивизировать </a:t>
            </a:r>
            <a:r>
              <a:rPr lang="ru-RU" sz="3600" dirty="0"/>
              <a:t>воспитательные умения родителей и направить их на конструктивные партнерские взаимоотношения с ребенком;</a:t>
            </a:r>
            <a:endParaRPr lang="ru-RU" sz="3600" b="0" i="0" dirty="0" smtClean="0">
              <a:effectLst/>
            </a:endParaRPr>
          </a:p>
          <a:p>
            <a:pPr marL="0" indent="0">
              <a:buNone/>
            </a:pPr>
            <a:r>
              <a:rPr lang="ru-RU" sz="3600" dirty="0"/>
              <a:t>- </a:t>
            </a:r>
            <a:r>
              <a:rPr lang="ru-RU" sz="3600" dirty="0" smtClean="0"/>
              <a:t>Ориентировать </a:t>
            </a:r>
            <a:r>
              <a:rPr lang="ru-RU" sz="3600" dirty="0"/>
              <a:t>родителей на возрождение нравственно-этических норм и традиций семейного уклада.</a:t>
            </a:r>
            <a:endParaRPr lang="ru-RU" sz="3600" b="0" i="0" dirty="0" smtClean="0">
              <a:effectLst/>
            </a:endParaRP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5501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53792"/>
            <a:ext cx="10662634" cy="5623171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>
                <a:solidFill>
                  <a:srgbClr val="FF0000"/>
                </a:solidFill>
              </a:rPr>
              <a:t>Участники проекта:</a:t>
            </a:r>
            <a:r>
              <a:rPr lang="ru-RU" sz="3200" dirty="0"/>
              <a:t> </a:t>
            </a:r>
            <a:r>
              <a:rPr lang="ru-RU" dirty="0"/>
              <a:t>специалисты ДОУ, педагоги, родители, дети.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200" dirty="0">
                <a:solidFill>
                  <a:srgbClr val="FF0000"/>
                </a:solidFill>
              </a:rPr>
              <a:t>Сроки реализации: </a:t>
            </a:r>
            <a:r>
              <a:rPr lang="ru-RU" dirty="0"/>
              <a:t>в течение 2016-2017 </a:t>
            </a:r>
            <a:r>
              <a:rPr lang="ru-RU" dirty="0" err="1"/>
              <a:t>уч.года</a:t>
            </a:r>
            <a:r>
              <a:rPr lang="ru-RU" dirty="0"/>
              <a:t>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>
                <a:solidFill>
                  <a:srgbClr val="FF0000"/>
                </a:solidFill>
              </a:rPr>
              <a:t>Место реализации: </a:t>
            </a:r>
            <a:r>
              <a:rPr lang="ru-RU" dirty="0"/>
              <a:t>МБДОУ «Детский сад № 27»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младшая </a:t>
            </a:r>
            <a:r>
              <a:rPr lang="ru-RU" dirty="0"/>
              <a:t>группа «Сказка</a:t>
            </a:r>
            <a:r>
              <a:rPr lang="ru-RU" dirty="0" smtClean="0"/>
              <a:t>».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200" dirty="0">
                <a:solidFill>
                  <a:srgbClr val="FF0000"/>
                </a:solidFill>
              </a:rPr>
              <a:t>Вид проекта</a:t>
            </a:r>
            <a:r>
              <a:rPr lang="ru-RU" sz="3200" dirty="0" smtClean="0">
                <a:solidFill>
                  <a:srgbClr val="FF0000"/>
                </a:solidFill>
              </a:rPr>
              <a:t>: </a:t>
            </a:r>
            <a:r>
              <a:rPr lang="ru-RU" dirty="0" err="1" smtClean="0"/>
              <a:t>практико</a:t>
            </a:r>
            <a:r>
              <a:rPr lang="ru-RU" dirty="0" smtClean="0"/>
              <a:t> – ориентированный.</a:t>
            </a:r>
            <a:endParaRPr lang="ru-RU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158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9174" y="668768"/>
            <a:ext cx="6452315" cy="66133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FF0000"/>
                </a:solidFill>
              </a:rPr>
              <a:t>Ресурсы обеспечения проекта:</a:t>
            </a:r>
            <a:endParaRPr lang="ru-RU" sz="240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sz="2400" i="1" dirty="0">
                <a:solidFill>
                  <a:srgbClr val="FF0000"/>
                </a:solidFill>
              </a:rPr>
              <a:t>Организационные:</a:t>
            </a:r>
            <a:r>
              <a:rPr lang="ru-RU" sz="2400" dirty="0"/>
              <a:t> Деятельность участников проекта регулируется в соответствии с основной общеобразовательной программой дошкольного образования МБДОУ «Д/с № 27», годовым планом и планом реализации </a:t>
            </a:r>
            <a:r>
              <a:rPr lang="ru-RU" sz="2400" dirty="0" smtClean="0"/>
              <a:t>проекта, перспективным планом работы с родителями.</a:t>
            </a:r>
            <a:endParaRPr lang="ru-RU" sz="2400" b="0" i="0" dirty="0" smtClean="0">
              <a:effectLst/>
            </a:endParaRPr>
          </a:p>
          <a:p>
            <a:pPr marL="0" indent="0">
              <a:buNone/>
            </a:pPr>
            <a:r>
              <a:rPr lang="ru-RU" sz="2400" i="1" dirty="0">
                <a:solidFill>
                  <a:srgbClr val="FF0000"/>
                </a:solidFill>
              </a:rPr>
              <a:t>Информационные:</a:t>
            </a:r>
            <a:endParaRPr lang="ru-RU" sz="2400" b="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sz="2400" dirty="0"/>
              <a:t>- научно-методическая, художественная литература;</a:t>
            </a:r>
            <a:endParaRPr lang="ru-RU" sz="2400" b="0" i="0" dirty="0" smtClean="0">
              <a:effectLst/>
            </a:endParaRPr>
          </a:p>
          <a:p>
            <a:pPr marL="0" indent="0">
              <a:buNone/>
            </a:pPr>
            <a:r>
              <a:rPr lang="ru-RU" sz="2400" dirty="0" smtClean="0"/>
              <a:t>- ресурс Интернета.</a:t>
            </a:r>
            <a:r>
              <a:rPr lang="ru-RU" sz="2400" b="0" i="0" dirty="0" smtClean="0">
                <a:effectLst/>
              </a:rPr>
              <a:t/>
            </a:r>
            <a:br>
              <a:rPr lang="ru-RU" sz="2400" b="0" i="0" dirty="0" smtClean="0">
                <a:effectLst/>
              </a:rPr>
            </a:br>
            <a:r>
              <a:rPr lang="ru-RU" sz="2000" b="0" i="0" dirty="0" smtClean="0">
                <a:effectLst/>
              </a:rPr>
              <a:t/>
            </a:r>
            <a:br>
              <a:rPr lang="ru-RU" sz="2000" b="0" i="0" dirty="0" smtClean="0">
                <a:effectLst/>
              </a:rPr>
            </a:br>
            <a:endParaRPr lang="ru-RU" sz="2000" b="0" i="0" dirty="0" smtClean="0">
              <a:effectLst/>
            </a:endParaRP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1996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2913" y="553792"/>
            <a:ext cx="6297769" cy="597579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300" i="1" dirty="0" smtClean="0">
                <a:solidFill>
                  <a:srgbClr val="FF0000"/>
                </a:solidFill>
              </a:rPr>
              <a:t>Кадровое обеспечение:                        </a:t>
            </a:r>
            <a:endParaRPr lang="ru-RU" sz="3300" b="0" dirty="0" smtClean="0">
              <a:solidFill>
                <a:srgbClr val="FF0000"/>
              </a:solidFill>
              <a:effectLst/>
            </a:endParaRPr>
          </a:p>
          <a:p>
            <a:r>
              <a:rPr lang="ru-RU" dirty="0" smtClean="0"/>
              <a:t>- администрация ДОУ;                  </a:t>
            </a:r>
            <a:endParaRPr lang="ru-RU" b="0" i="0" dirty="0" smtClean="0">
              <a:effectLst/>
            </a:endParaRPr>
          </a:p>
          <a:p>
            <a:r>
              <a:rPr lang="ru-RU" dirty="0" smtClean="0"/>
              <a:t>- воспитатели;</a:t>
            </a:r>
            <a:endParaRPr lang="ru-RU" b="0" i="0" dirty="0" smtClean="0">
              <a:effectLst/>
            </a:endParaRPr>
          </a:p>
          <a:p>
            <a:r>
              <a:rPr lang="ru-RU" dirty="0" smtClean="0"/>
              <a:t>- музыкальный руководитель;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b="0" i="0" dirty="0" smtClean="0">
                <a:effectLst/>
              </a:rPr>
              <a:t/>
            </a:r>
            <a:br>
              <a:rPr lang="ru-RU" b="0" i="0" dirty="0" smtClean="0">
                <a:effectLst/>
              </a:rPr>
            </a:br>
            <a:r>
              <a:rPr lang="ru-RU" b="0" i="0" dirty="0" smtClean="0">
                <a:effectLst/>
              </a:rPr>
              <a:t/>
            </a:r>
            <a:br>
              <a:rPr lang="ru-RU" b="0" i="0" dirty="0" smtClean="0">
                <a:effectLst/>
              </a:rPr>
            </a:b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b="0" i="0" dirty="0" smtClean="0">
                <a:effectLst/>
              </a:rPr>
              <a:t/>
            </a:r>
            <a:br>
              <a:rPr lang="ru-RU" b="0" i="0" dirty="0" smtClean="0">
                <a:effectLst/>
              </a:rPr>
            </a:b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sz="3300" i="1" dirty="0" smtClean="0">
                <a:solidFill>
                  <a:srgbClr val="FF0000"/>
                </a:solidFill>
              </a:rPr>
              <a:t>Материально-техническое обеспечение:</a:t>
            </a:r>
            <a:endParaRPr lang="ru-RU" sz="3300" b="0" dirty="0" smtClean="0">
              <a:solidFill>
                <a:srgbClr val="FF0000"/>
              </a:solidFill>
              <a:effectLst/>
            </a:endParaRPr>
          </a:p>
          <a:p>
            <a:r>
              <a:rPr lang="ru-RU" sz="3300" dirty="0" smtClean="0"/>
              <a:t>- </a:t>
            </a:r>
            <a:r>
              <a:rPr lang="ru-RU" dirty="0" smtClean="0"/>
              <a:t>мультимедийный проектор,</a:t>
            </a:r>
            <a:endParaRPr lang="ru-RU" b="0" i="0" dirty="0" smtClean="0">
              <a:effectLst/>
            </a:endParaRPr>
          </a:p>
          <a:p>
            <a:r>
              <a:rPr lang="ru-RU" dirty="0" smtClean="0"/>
              <a:t>- экран,</a:t>
            </a:r>
            <a:endParaRPr lang="ru-RU" b="0" i="0" dirty="0" smtClean="0">
              <a:effectLst/>
            </a:endParaRPr>
          </a:p>
          <a:p>
            <a:r>
              <a:rPr lang="ru-RU" dirty="0" smtClean="0"/>
              <a:t>- ноутбук,</a:t>
            </a:r>
            <a:endParaRPr lang="ru-RU" b="0" i="0" dirty="0" smtClean="0">
              <a:effectLst/>
            </a:endParaRPr>
          </a:p>
          <a:p>
            <a:r>
              <a:rPr lang="ru-RU" dirty="0" smtClean="0"/>
              <a:t>- музыкальный центр,</a:t>
            </a:r>
            <a:endParaRPr lang="ru-RU" b="0" i="0" dirty="0" smtClean="0">
              <a:effectLst/>
            </a:endParaRPr>
          </a:p>
          <a:p>
            <a:r>
              <a:rPr lang="ru-RU" dirty="0" smtClean="0"/>
              <a:t>- Развивающая среда.</a:t>
            </a:r>
            <a:endParaRPr lang="ru-RU" b="0" i="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9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3065" y="772732"/>
            <a:ext cx="6606862" cy="58727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FF0000"/>
                </a:solidFill>
              </a:rPr>
              <a:t>Ожидаемый результат:</a:t>
            </a:r>
            <a:endParaRPr lang="ru-RU" sz="320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dirty="0"/>
              <a:t>1</a:t>
            </a:r>
            <a:r>
              <a:rPr lang="ru-RU" dirty="0" smtClean="0"/>
              <a:t>. Создана система комплексной работы с родителями.</a:t>
            </a:r>
            <a:br>
              <a:rPr lang="ru-RU" dirty="0" smtClean="0"/>
            </a:br>
            <a:r>
              <a:rPr lang="ru-RU" dirty="0" smtClean="0"/>
              <a:t>2. Активизирована </a:t>
            </a:r>
            <a:r>
              <a:rPr lang="ru-RU" dirty="0" err="1" smtClean="0"/>
              <a:t>психолого</a:t>
            </a:r>
            <a:r>
              <a:rPr lang="ru-RU" dirty="0" smtClean="0"/>
              <a:t> – педагогическое просвещение родителей по вопросам социально- личностного развития детей.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 smtClean="0"/>
              <a:t>3. Обобщён опыт семейного воспитания.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59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823" y="425004"/>
            <a:ext cx="11178862" cy="62591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Принципы взаимодействия воспитателя с родителями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 smtClean="0"/>
              <a:t>-сотрудничество Организации с семьёй;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 smtClean="0"/>
              <a:t> -приобщение детей социокультурным нормам, традициям семьи, общества и государства;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 smtClean="0">
                <a:effectLst/>
              </a:rPr>
              <a:t>-формирование познавательных интересов и познавательных действий ребёнка в различных видах действий;</a:t>
            </a:r>
          </a:p>
          <a:p>
            <a:pPr marL="0" indent="0">
              <a:buNone/>
            </a:pPr>
            <a:r>
              <a:rPr lang="ru-RU" dirty="0"/>
              <a:t>- умение создавать доброжелательную атмосферу, располагающую к диалогу;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внимание к проблемам родителей, их субъективным переживаниям;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способность к оказанию психологической помощи;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ориентация на стимулирование самообразования родителей;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способность видеть малейшие достижения и вселять уверенность в успехе;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положительный настрой на беседу с родителями по любой проблеме;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проявление педагогического такта и морально-этических норм при работе с родителями;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искренне желать помочь в сложной педагогической </a:t>
            </a:r>
            <a:r>
              <a:rPr lang="ru-RU" dirty="0" smtClean="0"/>
              <a:t>ситуации.</a:t>
            </a:r>
            <a:endParaRPr lang="ru-RU" b="0" i="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7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50028" y="270456"/>
            <a:ext cx="7547020" cy="6587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FF0000"/>
                </a:solidFill>
              </a:rPr>
              <a:t>Формы работы с родителями:</a:t>
            </a:r>
            <a:endParaRPr lang="ru-RU" sz="320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dirty="0"/>
              <a:t>- анкетирование;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консультации;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просмотр непосредственно образовательной деятельности;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беседы;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родительское собрание;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практикум;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информационный лист, памятки, рекомендации;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совместные мероприятия: праздники, развлечения, конкурсы</a:t>
            </a:r>
            <a:r>
              <a:rPr lang="ru-RU" dirty="0" smtClean="0"/>
              <a:t>, творческие </a:t>
            </a:r>
            <a:r>
              <a:rPr lang="ru-RU" dirty="0"/>
              <a:t>мастерские;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день открытых дверей;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презентация семьи.</a:t>
            </a:r>
            <a:endParaRPr lang="ru-RU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062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3055" y="579549"/>
            <a:ext cx="8590208" cy="6086811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7600" dirty="0">
                <a:solidFill>
                  <a:srgbClr val="FF0000"/>
                </a:solidFill>
              </a:rPr>
              <a:t>Этапы реализации проекта</a:t>
            </a:r>
            <a:r>
              <a:rPr lang="ru-RU" sz="7600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5900" b="1" i="1" dirty="0" smtClean="0">
                <a:solidFill>
                  <a:srgbClr val="7030A0"/>
                </a:solidFill>
              </a:rPr>
              <a:t>1 этап – подготовительный</a:t>
            </a:r>
            <a:endParaRPr lang="ru-RU" sz="5900" b="1" dirty="0" smtClean="0">
              <a:solidFill>
                <a:srgbClr val="7030A0"/>
              </a:solidFill>
              <a:effectLst/>
            </a:endParaRPr>
          </a:p>
          <a:p>
            <a:pPr marL="0" indent="0">
              <a:buNone/>
            </a:pPr>
            <a:r>
              <a:rPr lang="ru-RU" sz="4400" b="1" dirty="0" smtClean="0"/>
              <a:t>- </a:t>
            </a:r>
            <a:r>
              <a:rPr lang="ru-RU" sz="5100" b="1" dirty="0" smtClean="0"/>
              <a:t>«Знаете ли вы своего ребенка? " - анкетирование;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«Мой ребенок и его индивидуальные особенности»- анкета – очерк;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«Взаимоотношения в семье " - тест – опрос;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«Семейные традиции и нормы» - анкетирование;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обработка полученной информации;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подбор наглядной агитации;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изучение методической литературы;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5100" b="1" dirty="0" smtClean="0"/>
              <a:t>- разработка плана совместных мероприятий.</a:t>
            </a:r>
            <a:endParaRPr lang="ru-RU" sz="5100" b="1" i="0" dirty="0" smtClean="0">
              <a:effectLst/>
            </a:endParaRPr>
          </a:p>
          <a:p>
            <a:pPr marL="0" indent="0">
              <a:buNone/>
            </a:pPr>
            <a:r>
              <a:rPr lang="ru-RU" sz="4400" b="0" i="0" dirty="0" smtClean="0">
                <a:effectLst/>
              </a:rPr>
              <a:t/>
            </a:r>
            <a:br>
              <a:rPr lang="ru-RU" sz="4400" b="0" i="0" dirty="0" smtClean="0">
                <a:effectLst/>
              </a:rPr>
            </a:br>
            <a:endParaRPr lang="ru-RU" sz="4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3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0" i="0" dirty="0" smtClean="0">
                <a:effectLst/>
              </a:rPr>
              <a:t/>
            </a:r>
            <a:br>
              <a:rPr lang="ru-RU" b="0" i="0" dirty="0" smtClean="0">
                <a:effectLst/>
              </a:rPr>
            </a:br>
            <a:r>
              <a:rPr lang="ru-RU" b="0" i="0" dirty="0" smtClean="0">
                <a:effectLst/>
              </a:rPr>
              <a:t/>
            </a:r>
            <a:br>
              <a:rPr lang="ru-RU" b="0" i="0" dirty="0" smtClean="0">
                <a:effectLst/>
              </a:rPr>
            </a:b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b="0" dirty="0" smtClean="0">
                <a:effectLst/>
              </a:rPr>
              <a:t/>
            </a:r>
            <a:br>
              <a:rPr lang="ru-RU" b="0" dirty="0" smtClean="0">
                <a:effectLst/>
              </a:rPr>
            </a:br>
            <a:endParaRPr lang="ru-RU" b="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58" y="296214"/>
            <a:ext cx="10534919" cy="62591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rgbClr val="7030A0"/>
                </a:solidFill>
              </a:rPr>
              <a:t>2 этап – исполнительский </a:t>
            </a:r>
            <a:endParaRPr lang="ru-RU" b="1" dirty="0" smtClean="0">
              <a:solidFill>
                <a:srgbClr val="7030A0"/>
              </a:solidFill>
              <a:effectLst/>
            </a:endParaRP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Информационный блок:</a:t>
            </a:r>
            <a:endParaRPr lang="ru-RU" b="0" i="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dirty="0"/>
              <a:t>- «Хвалить или ругать?» - памятка;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«Артикуляционная гимнастика дома» - информационный лист;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«Личный пример – лучший способ привить хорошие манеры ребенку» - памятка;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«Авторитет родителей – необходимое условие правильного воспитания» - консультация;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«Как знакомить детей с нормами поведения» - консультация;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«Посеешь привычку…» - информационный лист;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«Здоровый образ жизни нашей семьи» - </a:t>
            </a:r>
            <a:r>
              <a:rPr lang="ru-RU" dirty="0" err="1"/>
              <a:t>стенгазета,акция</a:t>
            </a:r>
            <a:r>
              <a:rPr lang="ru-RU" dirty="0"/>
              <a:t>-конкурс;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Индивидуальные консультации по запросам родителей.</a:t>
            </a:r>
            <a:endParaRPr lang="ru-RU" b="0" i="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426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550" y="515155"/>
            <a:ext cx="10702344" cy="587276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3300" b="1" dirty="0">
                <a:solidFill>
                  <a:srgbClr val="FF0000"/>
                </a:solidFill>
              </a:rPr>
              <a:t>Практический</a:t>
            </a:r>
            <a:r>
              <a:rPr lang="ru-RU" b="1" dirty="0">
                <a:solidFill>
                  <a:srgbClr val="FF0000"/>
                </a:solidFill>
              </a:rPr>
              <a:t> блок:</a:t>
            </a:r>
            <a:endParaRPr lang="ru-RU" b="1" i="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dirty="0"/>
              <a:t>- «Роль семьи в воспитании ребёнка»-родительское собрание (сентябрь);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«Спасибо Дедушкам и Бабушкам» - творческая мастерская (октябрь);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«Дружная семейка (с днём матери)» -спортивное развлечение с мамами.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(ноябрь);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«Праздник в нашем доме» - творческая мастерская (декабрь);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«Поговорим о вежливости» - круглый стол (январь);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«Молодецкие игры» - спортивные соревнования с участием пап (февраль);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«Наши мамы всегда на все руки мастера» - кулинарный поединок (март);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«Семья года» - конкурс - презентация (апрель):выставка семейных фотографий</a:t>
            </a:r>
            <a:r>
              <a:rPr lang="ru-RU" dirty="0" smtClean="0"/>
              <a:t>; выставка </a:t>
            </a:r>
            <a:r>
              <a:rPr lang="ru-RU" dirty="0"/>
              <a:t>совместных работ; заполнение семейного (генеалогического) древа</a:t>
            </a:r>
            <a:r>
              <a:rPr lang="ru-RU" dirty="0" smtClean="0"/>
              <a:t>; рассказ </a:t>
            </a:r>
            <a:r>
              <a:rPr lang="ru-RU" dirty="0"/>
              <a:t>о традициях </a:t>
            </a:r>
            <a:r>
              <a:rPr lang="ru-RU" dirty="0" smtClean="0"/>
              <a:t>семьи</a:t>
            </a:r>
            <a:r>
              <a:rPr lang="ru-RU" dirty="0"/>
              <a:t>,</a:t>
            </a:r>
            <a:r>
              <a:rPr lang="ru-RU" dirty="0" smtClean="0"/>
              <a:t> игры</a:t>
            </a:r>
            <a:r>
              <a:rPr lang="ru-RU" dirty="0"/>
              <a:t>, конкурсы, выступления.</a:t>
            </a:r>
            <a:endParaRPr lang="ru-RU" b="0" i="0" dirty="0" smtClean="0">
              <a:effectLst/>
            </a:endParaRPr>
          </a:p>
          <a:p>
            <a:pPr marL="0" indent="0">
              <a:buNone/>
            </a:pPr>
            <a:r>
              <a:rPr lang="ru-RU" dirty="0"/>
              <a:t>- «Дружба живет среди нас» - день открытых дверей, просмотр непосредственно-образовательной деятельности (май).</a:t>
            </a:r>
            <a:endParaRPr lang="ru-RU" b="0" i="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11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" r="106" b="1922"/>
          <a:stretch/>
        </p:blipFill>
        <p:spPr>
          <a:xfrm>
            <a:off x="-38636" y="0"/>
            <a:ext cx="12230636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8366" y="579548"/>
            <a:ext cx="6606862" cy="57954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>
                <a:solidFill>
                  <a:srgbClr val="FF0000"/>
                </a:solidFill>
              </a:rPr>
              <a:t>3 этап – заключительный</a:t>
            </a:r>
            <a:endParaRPr lang="ru-RU" b="0" i="0" dirty="0" smtClean="0">
              <a:solidFill>
                <a:srgbClr val="FF0000"/>
              </a:solidFill>
              <a:effectLst/>
            </a:endParaRPr>
          </a:p>
          <a:p>
            <a:pPr marL="0" indent="0">
              <a:buNone/>
            </a:pPr>
            <a:r>
              <a:rPr lang="ru-RU" dirty="0" smtClean="0"/>
              <a:t>1.Подведение итогов.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 smtClean="0"/>
              <a:t>2.Оценка эффективности реализации проекта. 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 smtClean="0"/>
              <a:t>3.Изучение удовлетворенности родителей работой образовательного учреждения.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dirty="0" smtClean="0"/>
              <a:t>4.Презентация проекта.</a:t>
            </a:r>
            <a:endParaRPr lang="ru-RU" dirty="0" smtClean="0">
              <a:effectLst/>
            </a:endParaRPr>
          </a:p>
          <a:p>
            <a:pPr marL="0" indent="0">
              <a:buNone/>
            </a:pPr>
            <a:r>
              <a:rPr lang="ru-RU" b="0" i="0" dirty="0" smtClean="0">
                <a:effectLst/>
              </a:rPr>
              <a:t/>
            </a:r>
            <a:br>
              <a:rPr lang="ru-RU" b="0" i="0" dirty="0" smtClean="0">
                <a:effectLst/>
              </a:rPr>
            </a:br>
            <a:endParaRPr lang="ru-RU" b="0" i="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69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44698"/>
            <a:ext cx="9294253" cy="1584100"/>
          </a:xfrm>
        </p:spPr>
        <p:txBody>
          <a:bodyPr>
            <a:normAutofit fontScale="90000"/>
          </a:bodyPr>
          <a:lstStyle/>
          <a:p>
            <a:r>
              <a:rPr lang="ru-RU" dirty="0"/>
              <a:t>Список Литературы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2885" y="1300766"/>
            <a:ext cx="10766738" cy="5557234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Богомолова , З.А</a:t>
            </a:r>
            <a:r>
              <a:rPr lang="ru-RU" dirty="0"/>
              <a:t>. Формирование партнерских отношений педагогов и родителей в условиях сотрудничества в ДОУ\ Дошкольная педагогика.-2010.-№2</a:t>
            </a:r>
          </a:p>
          <a:p>
            <a:pPr algn="l"/>
            <a:r>
              <a:rPr lang="ru-RU" dirty="0"/>
              <a:t>Хабибуллина Р.Ш. Система работы с родителями </a:t>
            </a:r>
            <a:r>
              <a:rPr lang="ru-RU" dirty="0" smtClean="0"/>
              <a:t>воспитанников . Оценка </a:t>
            </a:r>
            <a:r>
              <a:rPr lang="ru-RU" dirty="0"/>
              <a:t>деятельности ДОУ родителями</a:t>
            </a:r>
            <a:r>
              <a:rPr lang="ru-RU" dirty="0" smtClean="0"/>
              <a:t>\ Дошкольная </a:t>
            </a:r>
            <a:r>
              <a:rPr lang="ru-RU" dirty="0"/>
              <a:t>педагогика -2007г., №7. </a:t>
            </a:r>
          </a:p>
          <a:p>
            <a:pPr algn="l"/>
            <a:r>
              <a:rPr lang="ru-RU" dirty="0"/>
              <a:t>Ривина Е.К. Знакомим дошкольников с родословной. Пособие для педагогов и родителей. Для работы с детьми 2- 7 лет. – М.: Мозаика-Синтез, 2008. – 128 с. </a:t>
            </a:r>
          </a:p>
          <a:p>
            <a:pPr algn="l"/>
            <a:r>
              <a:rPr lang="ru-RU" dirty="0"/>
              <a:t>Белая К.Ю. Методическая работа в ДОУ: Анализ, планирование, формы, методы. - М., 2008.- 96 с.</a:t>
            </a:r>
          </a:p>
          <a:p>
            <a:pPr algn="l"/>
            <a:r>
              <a:rPr lang="ru-RU" dirty="0"/>
              <a:t>Зверева О.Л., Кротова </a:t>
            </a:r>
            <a:r>
              <a:rPr lang="ru-RU" dirty="0" err="1"/>
              <a:t>Т.В.Общение</a:t>
            </a:r>
            <a:r>
              <a:rPr lang="ru-RU" dirty="0"/>
              <a:t> педагога с родителями в ДОУ: методический аспект.- 2004г.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1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804" y="312268"/>
            <a:ext cx="10688392" cy="1658199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взаимодействия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ДОУ и  семьёй дошкольников 2 младшей группы «Сказка» </a:t>
            </a:r>
            <a:r>
              <a:rPr lang="ru-RU" altLang="ru-RU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8794" y="1609859"/>
            <a:ext cx="10461401" cy="5100033"/>
          </a:xfrm>
        </p:spPr>
        <p:txBody>
          <a:bodyPr>
            <a:normAutofit/>
          </a:bodyPr>
          <a:lstStyle/>
          <a:p>
            <a:pPr indent="0" algn="ctr" eaLnBrk="0" hangingPunct="0">
              <a:buNone/>
              <a:defRPr/>
            </a:pP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Индивидуальные </a:t>
            </a:r>
          </a:p>
          <a:p>
            <a:pPr marL="685800" indent="-457200" algn="ctr" eaLnBrk="0" hangingPunct="0">
              <a:defRPr/>
            </a:pPr>
            <a:r>
              <a:rPr lang="ru-RU" alt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 marL="685800" indent="-457200" algn="ctr" eaLnBrk="0" hangingPunct="0">
              <a:defRPr/>
            </a:pPr>
            <a:r>
              <a:rPr lang="ru-RU" alt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Консультации</a:t>
            </a:r>
          </a:p>
          <a:p>
            <a:pPr marL="685800" indent="-457200" algn="ctr" eaLnBrk="0" hangingPunct="0">
              <a:defRPr/>
            </a:pPr>
            <a:r>
              <a:rPr lang="ru-RU" alt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Памятки</a:t>
            </a:r>
          </a:p>
          <a:p>
            <a:pPr indent="0" algn="ctr" eaLnBrk="0" hangingPunct="0">
              <a:buNone/>
              <a:defRPr/>
            </a:pP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Информационно-аналитические </a:t>
            </a:r>
          </a:p>
          <a:p>
            <a:pPr marL="800100" indent="-571500" algn="ctr" eaLnBrk="0" hangingPunct="0">
              <a:defRPr/>
            </a:pPr>
            <a:r>
              <a:rPr lang="ru-RU" alt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Анкетирование</a:t>
            </a:r>
          </a:p>
          <a:p>
            <a:pPr marL="800100" indent="-571500" algn="ctr" eaLnBrk="0" hangingPunct="0">
              <a:defRPr/>
            </a:pPr>
            <a:r>
              <a:rPr lang="ru-RU" alt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Социологические опросы </a:t>
            </a:r>
          </a:p>
          <a:p>
            <a:pPr indent="0" algn="just" eaLnBrk="0" hangingPunct="0"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125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167" y="128789"/>
            <a:ext cx="10765665" cy="5481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Информационно-наглядные 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</a:rPr>
              <a:t>Папки-передвижки </a:t>
            </a:r>
          </a:p>
          <a:p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50" b="6666"/>
          <a:stretch/>
        </p:blipFill>
        <p:spPr>
          <a:xfrm>
            <a:off x="1973113" y="1300056"/>
            <a:ext cx="7967730" cy="17618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31" r="3286" b="20376"/>
          <a:stretch/>
        </p:blipFill>
        <p:spPr>
          <a:xfrm>
            <a:off x="1674252" y="3103791"/>
            <a:ext cx="8843493" cy="19060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3" t="50378" r="423" b="24303"/>
          <a:stretch/>
        </p:blipFill>
        <p:spPr>
          <a:xfrm>
            <a:off x="1523998" y="5115228"/>
            <a:ext cx="9144000" cy="17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88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262" y="0"/>
            <a:ext cx="10636876" cy="584211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Стенгазеты и фотовыставки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7" r="-2802" b="6103"/>
          <a:stretch/>
        </p:blipFill>
        <p:spPr>
          <a:xfrm>
            <a:off x="7716361" y="490984"/>
            <a:ext cx="4082688" cy="28478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8" b="12596"/>
          <a:stretch/>
        </p:blipFill>
        <p:spPr>
          <a:xfrm>
            <a:off x="0" y="490984"/>
            <a:ext cx="5391955" cy="284786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817" y="3338848"/>
            <a:ext cx="6208799" cy="330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7896" y="193183"/>
            <a:ext cx="10662634" cy="579059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Выставки семейных работ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63"/>
          <a:stretch/>
        </p:blipFill>
        <p:spPr>
          <a:xfrm>
            <a:off x="3477295" y="3698147"/>
            <a:ext cx="4587295" cy="28910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6" r="5680" b="3286"/>
          <a:stretch/>
        </p:blipFill>
        <p:spPr>
          <a:xfrm>
            <a:off x="780746" y="826572"/>
            <a:ext cx="3249244" cy="260242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0516" r="2019" b="13239"/>
          <a:stretch/>
        </p:blipFill>
        <p:spPr>
          <a:xfrm>
            <a:off x="7650051" y="826572"/>
            <a:ext cx="3760631" cy="260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1886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736" y="-100921"/>
            <a:ext cx="3656527" cy="14605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Коллективные 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1" y="1068946"/>
            <a:ext cx="10340662" cy="510801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Родительские собрания 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</a:rPr>
              <a:t>«Круглый стол»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45" y="2152143"/>
            <a:ext cx="4481849" cy="29878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6" t="11148" r="23268" b="36342"/>
          <a:stretch/>
        </p:blipFill>
        <p:spPr>
          <a:xfrm>
            <a:off x="6617242" y="2152142"/>
            <a:ext cx="4962477" cy="280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721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7140" y="-122810"/>
            <a:ext cx="4206563" cy="87124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Досуговые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7740" y="486566"/>
            <a:ext cx="10585361" cy="506456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досуги, праздники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5"/>
          <a:stretch/>
        </p:blipFill>
        <p:spPr>
          <a:xfrm>
            <a:off x="265450" y="1071961"/>
            <a:ext cx="4091029" cy="25962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2" t="11267" r="2301"/>
          <a:stretch/>
        </p:blipFill>
        <p:spPr>
          <a:xfrm>
            <a:off x="265449" y="3790704"/>
            <a:ext cx="4091029" cy="28605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0" t="22911" r="8920" b="4038"/>
          <a:stretch/>
        </p:blipFill>
        <p:spPr>
          <a:xfrm>
            <a:off x="5305038" y="1071961"/>
            <a:ext cx="4933666" cy="27187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" t="14648" r="8357"/>
          <a:stretch/>
        </p:blipFill>
        <p:spPr>
          <a:xfrm>
            <a:off x="5305038" y="3913217"/>
            <a:ext cx="4933666" cy="268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884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796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9414" y="154546"/>
            <a:ext cx="5615189" cy="708338"/>
          </a:xfrm>
        </p:spPr>
        <p:txBody>
          <a:bodyPr>
            <a:norm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«Семья года 2017»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2" t="14273" r="25258"/>
          <a:stretch/>
        </p:blipFill>
        <p:spPr>
          <a:xfrm>
            <a:off x="528034" y="1094704"/>
            <a:ext cx="4837407" cy="44432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4" t="2817" r="14977"/>
          <a:stretch/>
        </p:blipFill>
        <p:spPr>
          <a:xfrm>
            <a:off x="6177566" y="1094704"/>
            <a:ext cx="4370232" cy="444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144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18" y="-297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41669"/>
            <a:ext cx="10714149" cy="154902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Наглядно-информационные</a:t>
            </a:r>
            <a:b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открытых дверей</a:t>
            </a:r>
            <a:b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«Дружба живёт среди нас»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" r="470"/>
          <a:stretch/>
        </p:blipFill>
        <p:spPr>
          <a:xfrm>
            <a:off x="184598" y="1690689"/>
            <a:ext cx="3507630" cy="26381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90"/>
          <a:stretch/>
        </p:blipFill>
        <p:spPr>
          <a:xfrm>
            <a:off x="7358329" y="1666521"/>
            <a:ext cx="4194019" cy="26623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3" r="5994"/>
          <a:stretch/>
        </p:blipFill>
        <p:spPr>
          <a:xfrm>
            <a:off x="4212073" y="1690689"/>
            <a:ext cx="2819456" cy="484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041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796"/>
            <a:ext cx="12229636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3226" y="197319"/>
            <a:ext cx="2613338" cy="969471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6987" y="1050880"/>
            <a:ext cx="11061879" cy="553022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сегодняшний день можно сказать, что у меня сложилась  система в работе с родителями. Использование разнообразных форм работы дало определенные результаты: родители из «зрителей» и «наблюдателей» стали активными участниками встреч и помощниками воспитателя, создана атмосфера взаимоуважения.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результативности моего опыта показал следующее: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 родителей появился интерес к содержанию образовательного процесса с 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детьми;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родители стали стремится к индивидуальным контактам с 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воспитателями;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возникают дискуссии по инициативе родителей, повысилась  их активность при анализе педагогических ситуаций, также родители стали размышлять о правильности использования тех или иных методов воспитания;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родители стали проявлять больше участия в совместной творческой деятельности с детьми.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Эффективность проделанной работы подтверждается в проявлении дальнейшей инициативы родителей в жизни группы и детского сада.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39617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797</Words>
  <Application>Microsoft Office PowerPoint</Application>
  <PresentationFormat>Широкоэкранный</PresentationFormat>
  <Paragraphs>134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Проект взаимодействия с родителями ДОУ «Путешествие в страну добрых отношений»    Автор: Пешкумова Елена Аркадьевна МБДОУ «Детский сад №27»  г. Чебоксары </vt:lpstr>
      <vt:lpstr>                                                                           Актуальность проекта Социальное развитие в дошкольном детстве направлено на становление у ребенка соответствующей его возрасту социальной компетентности как базисной ценности детской личности. Семья и дошкольное учреждение – два важных института социализации детей. И хотя их воспитательные функции различны, для всестороннего развития ребенка необходимо их взаимодействие. Привлечение родителей к решению проблемных задач семейного воспитания побуждает их к анализу воспитательных приемов, поиску более подходящего способа родительского поведения, упражняет в логичности и доказательности педагогических рассуждений, развивает у них чувство педагогического такта. Анализ родителями детского поведения помогает им увидеть свой педагогический опыт со стороны, предоставляет возможность размышлять над мотивами поступков ребенка, учит понимать их с точки зрения его психических и возрастных потребностей. Однако существует ряд проблем, которые не позволяют обеспечить атмосферу доброжелательности и комфортности в общении между родителем и ребенком, а именно: - особенность современной семьи связана с сокращением свободного времени у родителей, перегрузкой на работе – все это приводит к ухудшению их физического и психического состояния, повышенной раздражительности, утомляемости, стрессам; - материальные ценности доминируют над духовными, поэтому у детей искажены представления о доброте, милосердии, великодушии, справедливости. Детей отмечает эмоциональная, волевая, духовная незрелость; - свои эмоции родители привычно выплескивают на детей, при этом в вину ребенку ставят как внешние проблемы, так и домашние неурядицы. Ребенок попадает в ситуацию полной зависимости от настроения, эмоций и реакции родителей, что сказывается на его психическом здоровье. Исходя из выше сказанного, разработан проект взаимодействия с родителями социально - личностной направленности «Путешествие в страну добрых отношений». </vt:lpstr>
      <vt:lpstr>                                         Цель:  Повышение компетентности родителей по вопросам социально - личностного развития детей.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Литературы </vt:lpstr>
      <vt:lpstr>Формы взаимодействия ДОУ и  семьёй дошкольников 2 младшей группы «Сказка»  </vt:lpstr>
      <vt:lpstr>Презентация PowerPoint</vt:lpstr>
      <vt:lpstr>Презентация PowerPoint</vt:lpstr>
      <vt:lpstr>Презентация PowerPoint</vt:lpstr>
      <vt:lpstr>Коллективные </vt:lpstr>
      <vt:lpstr>Досуговые</vt:lpstr>
      <vt:lpstr>Конкурс «Семья года 2017»</vt:lpstr>
      <vt:lpstr>Наглядно-информационные День открытых дверей «Дружба живёт среди нас»</vt:lpstr>
      <vt:lpstr>Вывод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</cp:revision>
  <dcterms:created xsi:type="dcterms:W3CDTF">2016-12-03T11:57:53Z</dcterms:created>
  <dcterms:modified xsi:type="dcterms:W3CDTF">2017-04-29T14:39:38Z</dcterms:modified>
</cp:coreProperties>
</file>