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7" r:id="rId3"/>
    <p:sldId id="262" r:id="rId4"/>
    <p:sldId id="263" r:id="rId5"/>
    <p:sldId id="261" r:id="rId6"/>
    <p:sldId id="264" r:id="rId7"/>
    <p:sldId id="265" r:id="rId8"/>
    <p:sldId id="266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44A156-58E1-4B83-978F-BECBD7CFB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D6C1589-5234-492B-8B30-409B4DA2AC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760342-55A4-4145-B37B-AC0421FD0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ACD5746-12BF-4986-8588-0B1842287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A606FBD-7154-45DB-BC66-A36BB8C7B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1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38335B-C773-4DF3-A930-1CD79C5F0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E2A443-D8E0-4C68-923F-AF06C1B77A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04AF3E8-A26F-45B9-BAB4-4DB8C6F92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8681AD-9886-43AE-8DCA-B665FAAA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11E5EB-CBA4-46C5-8D7F-2A9C4F5C2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010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4774A2-CCAD-4488-80CA-D84AA12F6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99EB0C2-57F5-434D-BBBA-14D0283FB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AF5658-FB84-4946-90F0-3164580C4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8C58B34-829C-45DD-AC65-E0C532DCA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00269F-EA02-4515-A3F5-B211BF9A1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201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8D3711-EA7C-4DA8-866C-8C2B432A1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517E63-A856-4498-A4EF-6A95FD2B3D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F8BC882-F58E-422F-9D99-C8E3CD186F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7F2874A-989A-4675-A1E1-E3268DE50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D70CEB4-9563-4B53-8EF0-98F3117D6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3802939-491F-4BF2-8ED9-847CBD6CC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687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6F2FD3-DC19-4EEA-A53F-55E507839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DB26F57-C0B3-4871-86FE-0DCCCB727F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4CF28E9-FD9A-494C-A4AA-F9D4BE16BD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8E1E2DE-4EE8-4CF6-99DC-3E7B9E98C5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2B1B496-22D7-482A-A947-375E66C040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C3B0473-F515-4344-8E50-494267769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5E3440C-DF4F-498D-A80E-4A27BC6F5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65C334C-C939-443D-BC77-E2788E7A2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883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50B447-2FC3-4D67-BF4B-FAFA519EC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F3E9BD0-C5EA-4C9C-BFEF-C70201EA7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172C363-E19B-412B-B29D-D91DBF3C7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3C26B41-2B4B-489E-9BF8-9C5FF1404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341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75120BC-6F18-44E1-987C-CEAD2C00E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12825EF-DAE5-4057-9758-78B3C8EFA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57CF44F-5706-4EA5-B738-359352B7E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981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7D7060-D4ED-4CD8-AA8C-9246E0A8B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5AD931-8929-42BF-AB8A-FC4A10229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872AD63-1A64-4C31-AA7D-FC87B67C3E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B0D467E-26D0-4977-9EC1-6A6BBB29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02CBF7-3928-45B0-8C61-6C4961313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FA500EF-E127-446F-ABF8-49AB985AF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693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69EBE5-3065-4839-8F72-450592B0B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4851390-FE50-4847-97B2-194A895013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2A186DA-1A82-43B5-B2E6-721B0EB543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437B8C7-CAAF-43FD-BA30-A27D074CD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DF6C4BA-2F83-4BF8-B73E-42C031AD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4C12030-4B2F-4756-9D4B-3AFA563FD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249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824404-7185-4A16-B9DA-916D583C6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11AECB8-0EA0-4D4E-B04D-DB3BDE6F08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215C51-1736-4A20-A1F8-31C339786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F38754-C332-48CA-88C2-3A4245621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72B3DC-89E8-42E8-8CD5-D3829F1F1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603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C2A60CF-88CC-4221-BB98-8832F6D8AB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35F338C-E9CE-4D81-92B4-4FE94519B8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B14500-752B-4878-A87B-1955AFEDD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05BA4A-5E81-4C52-81C9-6F3B9910F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FEE369-ECD2-4533-BB45-020323E09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304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BE63C6-0BCA-4F30-B42C-DEAC17F31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2ADCB2-0D80-4318-920C-B2729AF1BA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AB3126-573D-4E64-B7FA-D10C64AE1C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6D2D1-AF7B-4DEC-91B0-68F2DB79475F}" type="datetimeFigureOut">
              <a:rPr lang="ru-RU" smtClean="0"/>
              <a:t>29.11.2021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415BF5-1B29-4C74-B7F0-5F0C0BBFCA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FC25D1-4797-45A9-A202-5B3D218571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6AF45-169D-4590-AB9F-153A049CC2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112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3" Type="http://schemas.openxmlformats.org/officeDocument/2006/relationships/image" Target="../media/image4.png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5" Type="http://schemas.microsoft.com/office/2007/relationships/hdphoto" Target="../media/hdphoto6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microsoft.com/office/2007/relationships/hdphoto" Target="../media/hdphoto10.wdp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microsoft.com/office/2007/relationships/hdphoto" Target="../media/hdphoto7.wdp"/><Relationship Id="rId9" Type="http://schemas.microsoft.com/office/2007/relationships/hdphoto" Target="../media/hdphoto9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2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5" Type="http://schemas.openxmlformats.org/officeDocument/2006/relationships/image" Target="../media/image26.png"/><Relationship Id="rId10" Type="http://schemas.microsoft.com/office/2007/relationships/hdphoto" Target="../media/hdphoto16.wdp"/><Relationship Id="rId4" Type="http://schemas.microsoft.com/office/2007/relationships/hdphoto" Target="../media/hdphoto13.wdp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8.wdp"/><Relationship Id="rId13" Type="http://schemas.openxmlformats.org/officeDocument/2006/relationships/image" Target="../media/image35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12" Type="http://schemas.microsoft.com/office/2007/relationships/hdphoto" Target="../media/hdphoto20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11" Type="http://schemas.openxmlformats.org/officeDocument/2006/relationships/image" Target="../media/image34.png"/><Relationship Id="rId5" Type="http://schemas.openxmlformats.org/officeDocument/2006/relationships/image" Target="../media/image31.png"/><Relationship Id="rId10" Type="http://schemas.microsoft.com/office/2007/relationships/hdphoto" Target="../media/hdphoto19.wdp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microsoft.com/office/2007/relationships/hdphoto" Target="../media/hdphoto2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microsoft.com/office/2007/relationships/hdphoto" Target="../media/hdphoto2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BFC2583-8F45-43C2-A930-99470BDDE79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08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C8E277-31AE-4E6A-A2B1-289A2A711C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86619"/>
          </a:xfrm>
        </p:spPr>
        <p:txBody>
          <a:bodyPr>
            <a:normAutofit/>
          </a:bodyPr>
          <a:lstStyle/>
          <a:p>
            <a:r>
              <a:rPr lang="ru-RU" sz="5400" dirty="0">
                <a:solidFill>
                  <a:srgbClr val="FFFF00"/>
                </a:solidFill>
              </a:rPr>
              <a:t>Головач Н.Л.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2C495DC-4FEB-4A37-95C8-D970D9B6FC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i="1" dirty="0">
                <a:solidFill>
                  <a:srgbClr val="FFFF00"/>
                </a:solidFill>
              </a:rPr>
              <a:t>От пяти до семи…</a:t>
            </a:r>
          </a:p>
        </p:txBody>
      </p:sp>
      <p:pic>
        <p:nvPicPr>
          <p:cNvPr id="6" name="Музыка из к_ф _Усатый нянь_ - с детским смехом)) (www.hotplayer.ru)">
            <a:hlinkClick r:id="" action="ppaction://media"/>
            <a:extLst>
              <a:ext uri="{FF2B5EF4-FFF2-40B4-BE49-F238E27FC236}">
                <a16:creationId xmlns:a16="http://schemas.microsoft.com/office/drawing/2014/main" id="{61A03E93-2EAF-41D3-AE00-923AE6C560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85164" y="589221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779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537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Изображение выглядит как текст, здание, спорт, скат&#10;&#10;Автоматически созданное описание">
            <a:extLst>
              <a:ext uri="{FF2B5EF4-FFF2-40B4-BE49-F238E27FC236}">
                <a16:creationId xmlns:a16="http://schemas.microsoft.com/office/drawing/2014/main" id="{0816B233-43B3-40EA-ABBB-C7A753BAF4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09ED8D83-44F8-4360-85D8-942C3C43BA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9267" y="270338"/>
            <a:ext cx="8437629" cy="5125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253156-F24B-4D06-9C0E-E4E7E765C733}"/>
              </a:ext>
            </a:extLst>
          </p:cNvPr>
          <p:cNvSpPr txBox="1"/>
          <p:nvPr/>
        </p:nvSpPr>
        <p:spPr>
          <a:xfrm>
            <a:off x="734493" y="648059"/>
            <a:ext cx="5902036" cy="2250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Пишем предложение </a:t>
            </a:r>
            <a:r>
              <a:rPr lang="ru-RU" sz="1800" b="1" i="1" u="sng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"У Маши шишка".</a:t>
            </a:r>
            <a:br>
              <a:rPr lang="ru-RU" sz="1800" b="1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С какой буквы мы будем писать слово "шишка"? - задаю вопрос я.</a:t>
            </a:r>
            <a:br>
              <a:rPr lang="ru-RU" sz="1800" b="1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Конечно с маленькой! - удивляется моей неосведомленности Злата, - Кто бы назвал шишкой свою дочку или мальчика?!</a:t>
            </a:r>
            <a:endParaRPr lang="ru-RU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2" name="Рисунок 11" descr="Изображение выглядит как текст,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91E92ECD-E319-41CB-930B-BCB1B39688F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15" b="90000" l="10000" r="91769">
                        <a14:foregroundMark x1="37077" y1="23094" x2="37077" y2="23094"/>
                        <a14:foregroundMark x1="56154" y1="12230" x2="56154" y2="12230"/>
                        <a14:foregroundMark x1="46923" y1="6331" x2="46923" y2="6331"/>
                        <a14:foregroundMark x1="37538" y1="6187" x2="37538" y2="6187"/>
                        <a14:foregroundMark x1="19154" y1="40072" x2="19154" y2="40072"/>
                        <a14:foregroundMark x1="26538" y1="42374" x2="26538" y2="42374"/>
                        <a14:foregroundMark x1="33308" y1="42374" x2="33308" y2="42374"/>
                        <a14:foregroundMark x1="28308" y1="43022" x2="20077" y2="39281"/>
                        <a14:foregroundMark x1="79000" y1="31727" x2="80308" y2="34245"/>
                        <a14:foregroundMark x1="91769" y1="21871" x2="89308" y2="22950"/>
                        <a14:foregroundMark x1="27231" y1="42374" x2="46692" y2="43165"/>
                        <a14:foregroundMark x1="46692" y1="43165" x2="43769" y2="54748"/>
                        <a14:foregroundMark x1="39077" y1="40288" x2="51308" y2="41367"/>
                        <a14:foregroundMark x1="51308" y1="41367" x2="46615" y2="52014"/>
                        <a14:foregroundMark x1="46615" y1="52014" x2="41538" y2="48705"/>
                        <a14:foregroundMark x1="53692" y1="53957" x2="56769" y2="78058"/>
                        <a14:foregroundMark x1="54538" y1="50360" x2="53231" y2="84964"/>
                        <a14:foregroundMark x1="16923" y1="36763" x2="26154" y2="44892"/>
                        <a14:foregroundMark x1="26154" y1="44892" x2="32846" y2="44892"/>
                        <a14:foregroundMark x1="31231" y1="84748" x2="35077" y2="88921"/>
                        <a14:backgroundMark x1="13538" y1="40935" x2="12692" y2="448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7682" y="3739128"/>
            <a:ext cx="2951018" cy="315532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8C513F4-08ED-4575-B0F5-2E27F3FA0BF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267" b="89813" l="2267" r="97267">
                        <a14:foregroundMark x1="13000" y1="16840" x2="7267" y2="30561"/>
                        <a14:foregroundMark x1="7267" y1="30561" x2="11800" y2="40679"/>
                        <a14:foregroundMark x1="24067" y1="9148" x2="30267" y2="6722"/>
                        <a14:foregroundMark x1="3467" y1="21483" x2="2267" y2="22869"/>
                        <a14:foregroundMark x1="31800" y1="21899" x2="32200" y2="26750"/>
                        <a14:foregroundMark x1="73333" y1="9771" x2="88000" y2="14692"/>
                        <a14:foregroundMark x1="88000" y1="14692" x2="83600" y2="30631"/>
                        <a14:foregroundMark x1="83600" y1="30631" x2="71200" y2="38947"/>
                        <a14:foregroundMark x1="71200" y1="38947" x2="73333" y2="51836"/>
                        <a14:foregroundMark x1="73333" y1="51836" x2="81733" y2="59459"/>
                        <a14:foregroundMark x1="81733" y1="59459" x2="76333" y2="76369"/>
                        <a14:foregroundMark x1="76333" y1="76369" x2="67333" y2="83645"/>
                        <a14:foregroundMark x1="67333" y1="83645" x2="63467" y2="84477"/>
                        <a14:foregroundMark x1="95533" y1="13444" x2="91800" y2="23978"/>
                        <a14:foregroundMark x1="91800" y1="23978" x2="96667" y2="32987"/>
                        <a14:foregroundMark x1="91400" y1="6930" x2="72800" y2="5336"/>
                        <a14:foregroundMark x1="25000" y1="50589" x2="35200" y2="60638"/>
                        <a14:foregroundMark x1="35200" y1="60638" x2="36467" y2="75676"/>
                        <a14:foregroundMark x1="36467" y1="75676" x2="25400" y2="81428"/>
                        <a14:foregroundMark x1="25400" y1="81428" x2="25200" y2="81428"/>
                        <a14:foregroundMark x1="20933" y1="85863" x2="23467" y2="85863"/>
                        <a14:foregroundMark x1="37267" y1="86486" x2="39600" y2="85447"/>
                        <a14:foregroundMark x1="97267" y1="11365" x2="96667" y2="13028"/>
                        <a14:foregroundMark x1="21333" y1="9009" x2="20733" y2="21483"/>
                        <a14:foregroundMark x1="20733" y1="21483" x2="16267" y2="31601"/>
                        <a14:foregroundMark x1="16267" y1="31601" x2="17267" y2="39016"/>
                        <a14:foregroundMark x1="25800" y1="86694" x2="27933" y2="86279"/>
                        <a14:foregroundMark x1="80733" y1="44491" x2="80333" y2="444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0488" y="4333948"/>
            <a:ext cx="3897297" cy="2724029"/>
          </a:xfrm>
          <a:prstGeom prst="rect">
            <a:avLst/>
          </a:prstGeom>
        </p:spPr>
      </p:pic>
      <p:sp>
        <p:nvSpPr>
          <p:cNvPr id="15" name="Облачко с текстом: овальное 14">
            <a:extLst>
              <a:ext uri="{FF2B5EF4-FFF2-40B4-BE49-F238E27FC236}">
                <a16:creationId xmlns:a16="http://schemas.microsoft.com/office/drawing/2014/main" id="{90A55856-EB51-4C85-BE4E-4D6EF7269F2F}"/>
              </a:ext>
            </a:extLst>
          </p:cNvPr>
          <p:cNvSpPr/>
          <p:nvPr/>
        </p:nvSpPr>
        <p:spPr>
          <a:xfrm>
            <a:off x="10089972" y="3161300"/>
            <a:ext cx="1866124" cy="1198485"/>
          </a:xfrm>
          <a:prstGeom prst="wedgeEllipseCallout">
            <a:avLst>
              <a:gd name="adj1" fmla="val -29872"/>
              <a:gd name="adj2" fmla="val 111389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Облачко с текстом: овальное 15">
            <a:extLst>
              <a:ext uri="{FF2B5EF4-FFF2-40B4-BE49-F238E27FC236}">
                <a16:creationId xmlns:a16="http://schemas.microsoft.com/office/drawing/2014/main" id="{DAE23EBD-D2CD-449D-ACD5-11D521828D40}"/>
              </a:ext>
            </a:extLst>
          </p:cNvPr>
          <p:cNvSpPr/>
          <p:nvPr/>
        </p:nvSpPr>
        <p:spPr>
          <a:xfrm flipH="1">
            <a:off x="7872643" y="2945112"/>
            <a:ext cx="1940752" cy="1198485"/>
          </a:xfrm>
          <a:prstGeom prst="wedgeEllipseCallout">
            <a:avLst>
              <a:gd name="adj1" fmla="val -41041"/>
              <a:gd name="adj2" fmla="val 102501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1352E91-2851-469C-A0D7-8C0DCCD0B635}"/>
              </a:ext>
            </a:extLst>
          </p:cNvPr>
          <p:cNvSpPr txBox="1"/>
          <p:nvPr/>
        </p:nvSpPr>
        <p:spPr>
          <a:xfrm>
            <a:off x="8296252" y="3061927"/>
            <a:ext cx="1214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Аллея из лип – липкая…</a:t>
            </a:r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D164B4C-E49A-4238-AD8A-ADC1AE3105AD}"/>
              </a:ext>
            </a:extLst>
          </p:cNvPr>
          <p:cNvSpPr txBox="1"/>
          <p:nvPr/>
        </p:nvSpPr>
        <p:spPr>
          <a:xfrm>
            <a:off x="10445159" y="3285959"/>
            <a:ext cx="12750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Не липкая, а аллейная!</a:t>
            </a:r>
            <a:endParaRPr lang="ru-RU" dirty="0"/>
          </a:p>
        </p:txBody>
      </p:sp>
      <p:pic>
        <p:nvPicPr>
          <p:cNvPr id="23" name="Рисунок 22" descr="Изображение выглядит как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1CF60A41-1982-43C0-B063-15B9CC77D86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500" b="98500" l="862" r="91379">
                        <a14:foregroundMark x1="18966" y1="5667" x2="43534" y2="4167"/>
                        <a14:foregroundMark x1="43534" y1="4167" x2="67241" y2="7167"/>
                        <a14:foregroundMark x1="67241" y1="7167" x2="68103" y2="7667"/>
                        <a14:foregroundMark x1="26724" y1="2500" x2="59052" y2="2500"/>
                        <a14:foregroundMark x1="14655" y1="33000" x2="3879" y2="43667"/>
                        <a14:foregroundMark x1="31466" y1="30667" x2="43534" y2="35000"/>
                        <a14:foregroundMark x1="58621" y1="91000" x2="71552" y2="97833"/>
                        <a14:foregroundMark x1="37500" y1="95333" x2="32328" y2="98500"/>
                        <a14:foregroundMark x1="3448" y1="40500" x2="1293" y2="43667"/>
                        <a14:foregroundMark x1="69397" y1="47167" x2="91379" y2="38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81" y="2421766"/>
            <a:ext cx="1577279" cy="4335350"/>
          </a:xfrm>
          <a:prstGeom prst="rect">
            <a:avLst/>
          </a:prstGeom>
        </p:spPr>
      </p:pic>
      <p:sp>
        <p:nvSpPr>
          <p:cNvPr id="24" name="Облачко с текстом: овальное 23">
            <a:extLst>
              <a:ext uri="{FF2B5EF4-FFF2-40B4-BE49-F238E27FC236}">
                <a16:creationId xmlns:a16="http://schemas.microsoft.com/office/drawing/2014/main" id="{8A852B13-1E60-47D9-979B-E246FDB55B64}"/>
              </a:ext>
            </a:extLst>
          </p:cNvPr>
          <p:cNvSpPr/>
          <p:nvPr/>
        </p:nvSpPr>
        <p:spPr>
          <a:xfrm>
            <a:off x="4229718" y="3026817"/>
            <a:ext cx="1690467" cy="731230"/>
          </a:xfrm>
          <a:prstGeom prst="wedgeEllipseCallout">
            <a:avLst>
              <a:gd name="adj1" fmla="val 6586"/>
              <a:gd name="adj2" fmla="val 127685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Облачко с текстом: овальное 24">
            <a:extLst>
              <a:ext uri="{FF2B5EF4-FFF2-40B4-BE49-F238E27FC236}">
                <a16:creationId xmlns:a16="http://schemas.microsoft.com/office/drawing/2014/main" id="{D6FF8A17-E6F2-4445-B707-517404BC9BF9}"/>
              </a:ext>
            </a:extLst>
          </p:cNvPr>
          <p:cNvSpPr/>
          <p:nvPr/>
        </p:nvSpPr>
        <p:spPr>
          <a:xfrm rot="5717391">
            <a:off x="2319919" y="3004269"/>
            <a:ext cx="1173051" cy="1505155"/>
          </a:xfrm>
          <a:prstGeom prst="wedgeEllipseCallout">
            <a:avLst>
              <a:gd name="adj1" fmla="val -20833"/>
              <a:gd name="adj2" fmla="val 90648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D334F27-A560-48E7-B31B-AA30609F6410}"/>
              </a:ext>
            </a:extLst>
          </p:cNvPr>
          <p:cNvSpPr txBox="1"/>
          <p:nvPr/>
        </p:nvSpPr>
        <p:spPr>
          <a:xfrm>
            <a:off x="2170518" y="3429000"/>
            <a:ext cx="1554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Чем играют на скрипке?</a:t>
            </a:r>
            <a:endParaRPr lang="ru-RU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028FE94-8B4A-4DE6-8079-B1BD28FB4FE4}"/>
              </a:ext>
            </a:extLst>
          </p:cNvPr>
          <p:cNvSpPr txBox="1"/>
          <p:nvPr/>
        </p:nvSpPr>
        <p:spPr>
          <a:xfrm>
            <a:off x="4443944" y="3059807"/>
            <a:ext cx="1538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Как чем? Стручком!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965D4DE-8F48-436C-90C6-810A6BC3F82B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2656" l="10000" r="90000">
                        <a14:foregroundMark x1="75761" y1="90469" x2="76848" y2="926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141589">
            <a:off x="3649780" y="3595468"/>
            <a:ext cx="1107073" cy="1540275"/>
          </a:xfrm>
          <a:prstGeom prst="rect">
            <a:avLst/>
          </a:prstGeom>
        </p:spPr>
      </p:pic>
      <p:pic>
        <p:nvPicPr>
          <p:cNvPr id="3" name="Рисунок 2" descr="Изображение выглядит как текст,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0E8EC657-C8E3-4872-AA93-0C14DE8AD1CF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683" b="91218" l="3556" r="97556">
                        <a14:foregroundMark x1="43333" y1="3966" x2="42889" y2="10765"/>
                        <a14:foregroundMark x1="3556" y1="23796" x2="11111" y2="45326"/>
                        <a14:foregroundMark x1="10000" y1="23229" x2="20889" y2="38527"/>
                        <a14:foregroundMark x1="20889" y1="38527" x2="22222" y2="39377"/>
                        <a14:foregroundMark x1="10000" y1="20963" x2="15556" y2="33994"/>
                        <a14:foregroundMark x1="9333" y1="27195" x2="12667" y2="31728"/>
                        <a14:foregroundMark x1="32667" y1="14731" x2="40222" y2="7932"/>
                        <a14:foregroundMark x1="91778" y1="17847" x2="91556" y2="52125"/>
                        <a14:foregroundMark x1="97556" y1="59490" x2="96667" y2="68555"/>
                        <a14:foregroundMark x1="57778" y1="84136" x2="72222" y2="87535"/>
                        <a14:foregroundMark x1="72222" y1="87535" x2="85778" y2="84419"/>
                        <a14:foregroundMark x1="85778" y1="84419" x2="85778" y2="84419"/>
                        <a14:foregroundMark x1="62889" y1="91218" x2="74222" y2="88669"/>
                        <a14:foregroundMark x1="78000" y1="65722" x2="89111" y2="63456"/>
                        <a14:foregroundMark x1="33556" y1="42493" x2="41333" y2="473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6614"/>
          <a:stretch/>
        </p:blipFill>
        <p:spPr>
          <a:xfrm rot="598147">
            <a:off x="7784656" y="617254"/>
            <a:ext cx="2406266" cy="1762746"/>
          </a:xfrm>
          <a:prstGeom prst="rect">
            <a:avLst/>
          </a:prstGeom>
        </p:spPr>
      </p:pic>
      <p:sp>
        <p:nvSpPr>
          <p:cNvPr id="7" name="Выноска: стрелка влево 6">
            <a:extLst>
              <a:ext uri="{FF2B5EF4-FFF2-40B4-BE49-F238E27FC236}">
                <a16:creationId xmlns:a16="http://schemas.microsoft.com/office/drawing/2014/main" id="{A8DF29FE-8002-479E-BB0B-F78BAACAAE0F}"/>
              </a:ext>
            </a:extLst>
          </p:cNvPr>
          <p:cNvSpPr/>
          <p:nvPr/>
        </p:nvSpPr>
        <p:spPr>
          <a:xfrm>
            <a:off x="9682700" y="336975"/>
            <a:ext cx="2322670" cy="2451265"/>
          </a:xfrm>
          <a:prstGeom prst="leftArrowCallout">
            <a:avLst>
              <a:gd name="adj1" fmla="val 14163"/>
              <a:gd name="adj2" fmla="val 15407"/>
              <a:gd name="adj3" fmla="val 9545"/>
              <a:gd name="adj4" fmla="val 83630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ED8D2F-E710-41D6-A4B5-48B1456D8CCC}"/>
              </a:ext>
            </a:extLst>
          </p:cNvPr>
          <p:cNvSpPr txBox="1"/>
          <p:nvPr/>
        </p:nvSpPr>
        <p:spPr>
          <a:xfrm>
            <a:off x="10049245" y="364224"/>
            <a:ext cx="201854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 занятии рассматривали деревянную люльку-качалку для малыша. Видимо, впечатлившись увиденным, Никита решил слепить её на лепке.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Посмотрите, какая у меня ПИЛЮЛЬКА!</a:t>
            </a:r>
            <a:endParaRPr lang="ru-RU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F36C159-A010-4B03-AEC2-928B2FA89704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342041" y="501863"/>
            <a:ext cx="1198486" cy="119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572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текст, здание, спорт, скат&#10;&#10;Автоматически созданное описание">
            <a:extLst>
              <a:ext uri="{FF2B5EF4-FFF2-40B4-BE49-F238E27FC236}">
                <a16:creationId xmlns:a16="http://schemas.microsoft.com/office/drawing/2014/main" id="{58FDAE8E-FA33-4C25-8596-DC0C813246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 descr="Изображение выглядит как текст,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15A16CC5-BE62-4616-9B30-3EF24F2F7B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59" b="90000" l="9887" r="89972">
                        <a14:foregroundMark x1="47881" y1="4259" x2="41102" y2="11389"/>
                        <a14:foregroundMark x1="41102" y1="11389" x2="40960" y2="14074"/>
                        <a14:foregroundMark x1="43927" y1="16574" x2="50424" y2="19815"/>
                        <a14:foregroundMark x1="60311" y1="17778" x2="56215" y2="20926"/>
                        <a14:foregroundMark x1="48870" y1="84907" x2="48446" y2="87222"/>
                        <a14:foregroundMark x1="56638" y1="14537" x2="56638" y2="159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0048" y="2917694"/>
            <a:ext cx="3000693" cy="4577328"/>
          </a:xfrm>
          <a:prstGeom prst="rect">
            <a:avLst/>
          </a:prstGeom>
        </p:spPr>
      </p:pic>
      <p:pic>
        <p:nvPicPr>
          <p:cNvPr id="6" name="Рисунок 5" descr="Изображение выглядит как игрушка, кукла,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B15E36D1-0CE4-49B0-9CBD-863797568A1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34733" y1="14889" x2="36026" y2="27778"/>
                        <a14:foregroundMark x1="36026" y1="27778" x2="55089" y2="17778"/>
                        <a14:foregroundMark x1="55089" y1="17778" x2="62843" y2="28667"/>
                        <a14:foregroundMark x1="62843" y1="28667" x2="62843" y2="32111"/>
                        <a14:foregroundMark x1="63813" y1="12222" x2="65590" y2="28778"/>
                        <a14:foregroundMark x1="66721" y1="13667" x2="67205" y2="24667"/>
                        <a14:foregroundMark x1="68174" y1="14556" x2="68821" y2="22333"/>
                        <a14:foregroundMark x1="68336" y1="15111" x2="69467" y2="20444"/>
                        <a14:foregroundMark x1="68174" y1="13333" x2="69790" y2="20778"/>
                        <a14:foregroundMark x1="67044" y1="13000" x2="69305" y2="17000"/>
                        <a14:foregroundMark x1="67690" y1="13222" x2="69305" y2="24333"/>
                        <a14:foregroundMark x1="32472" y1="16667" x2="33279" y2="24556"/>
                        <a14:foregroundMark x1="31018" y1="16111" x2="32472" y2="24778"/>
                        <a14:foregroundMark x1="30372" y1="16000" x2="31018" y2="26222"/>
                        <a14:foregroundMark x1="31826" y1="25667" x2="34572" y2="31111"/>
                        <a14:foregroundMark x1="31987" y1="25778" x2="34733" y2="31889"/>
                        <a14:foregroundMark x1="51212" y1="25667" x2="53473" y2="27222"/>
                        <a14:foregroundMark x1="61228" y1="45444" x2="65590" y2="53667"/>
                        <a14:foregroundMark x1="65590" y1="53667" x2="49435" y2="56222"/>
                        <a14:foregroundMark x1="68174" y1="54111" x2="58966" y2="56667"/>
                        <a14:foregroundMark x1="68013" y1="54889" x2="65428" y2="57000"/>
                        <a14:foregroundMark x1="46204" y1="41889" x2="43942" y2="43111"/>
                        <a14:foregroundMark x1="50565" y1="41222" x2="53796" y2="42667"/>
                        <a14:foregroundMark x1="41357" y1="43556" x2="46204" y2="51889"/>
                        <a14:foregroundMark x1="46204" y1="51889" x2="47334" y2="52222"/>
                        <a14:foregroundMark x1="33764" y1="56333" x2="31826" y2="67333"/>
                        <a14:foregroundMark x1="34572" y1="52444" x2="33279" y2="56778"/>
                        <a14:foregroundMark x1="55574" y1="79444" x2="55574" y2="89667"/>
                        <a14:foregroundMark x1="45557" y1="79222" x2="45234" y2="86222"/>
                        <a14:foregroundMark x1="55735" y1="26667" x2="56058" y2="28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70642" y="3817398"/>
            <a:ext cx="2091259" cy="3040602"/>
          </a:xfrm>
          <a:prstGeom prst="rect">
            <a:avLst/>
          </a:prstGeom>
        </p:spPr>
      </p:pic>
      <p:sp>
        <p:nvSpPr>
          <p:cNvPr id="7" name="Свиток: вертикальный 6">
            <a:extLst>
              <a:ext uri="{FF2B5EF4-FFF2-40B4-BE49-F238E27FC236}">
                <a16:creationId xmlns:a16="http://schemas.microsoft.com/office/drawing/2014/main" id="{FF21C760-1DE4-49EE-BA9A-92A9D86A32E3}"/>
              </a:ext>
            </a:extLst>
          </p:cNvPr>
          <p:cNvSpPr/>
          <p:nvPr/>
        </p:nvSpPr>
        <p:spPr>
          <a:xfrm>
            <a:off x="9330431" y="3817398"/>
            <a:ext cx="1926454" cy="2769833"/>
          </a:xfrm>
          <a:prstGeom prst="verticalScroll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F96751-05A5-4EC6-B298-7659FEB4669F}"/>
              </a:ext>
            </a:extLst>
          </p:cNvPr>
          <p:cNvSpPr txBox="1"/>
          <p:nvPr/>
        </p:nvSpPr>
        <p:spPr>
          <a:xfrm>
            <a:off x="9636710" y="4065228"/>
            <a:ext cx="131389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Злата сдавала анализ крови: </a:t>
            </a:r>
          </a:p>
          <a:p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Меня так долго не было, потому что мне МОЧУ делали!!!</a:t>
            </a:r>
            <a:endParaRPr lang="ru-RU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" name="Рисунок 9" descr="Изображение выглядит как текст,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B0554E93-09B8-43CE-BEFE-61341D85211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94" y="152994"/>
            <a:ext cx="7146211" cy="4529190"/>
          </a:xfrm>
          <a:prstGeom prst="rect">
            <a:avLst/>
          </a:prstGeom>
        </p:spPr>
      </p:pic>
      <p:sp>
        <p:nvSpPr>
          <p:cNvPr id="11" name="Свиток: горизонтальный 10">
            <a:extLst>
              <a:ext uri="{FF2B5EF4-FFF2-40B4-BE49-F238E27FC236}">
                <a16:creationId xmlns:a16="http://schemas.microsoft.com/office/drawing/2014/main" id="{085ADD3B-DA31-45AF-A4F4-8BCAF2115C38}"/>
              </a:ext>
            </a:extLst>
          </p:cNvPr>
          <p:cNvSpPr/>
          <p:nvPr/>
        </p:nvSpPr>
        <p:spPr>
          <a:xfrm>
            <a:off x="386889" y="-76718"/>
            <a:ext cx="6855220" cy="2152644"/>
          </a:xfrm>
          <a:prstGeom prst="horizontalScroll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E0C732-00A6-475A-8DA8-506AAD9E25FD}"/>
              </a:ext>
            </a:extLst>
          </p:cNvPr>
          <p:cNvSpPr txBox="1"/>
          <p:nvPr/>
        </p:nvSpPr>
        <p:spPr>
          <a:xfrm>
            <a:off x="662145" y="259177"/>
            <a:ext cx="653187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Веду занятие, записываем предложение, звук </a:t>
            </a:r>
            <a:r>
              <a:rPr lang="ru-RU" sz="1400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СМСки</a:t>
            </a:r>
            <a:r>
              <a:rPr lang="ru-RU" sz="14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мельком бросаю взгляд, вижу, что от работодателя, понимаю, что, скорее всего, что-то важное... Дети в это время написали предложение и кто-то спрашивает:</a:t>
            </a:r>
            <a:br>
              <a:rPr lang="ru-RU" sz="14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-А что дальше писать?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-Подождите! </a:t>
            </a:r>
            <a:r>
              <a:rPr lang="ru-RU" sz="14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роль громоотвода берёт на себя Мартин, </a:t>
            </a: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Наталия Леонидовна в телефон ПЯЛИТСЯ!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Занавес.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5" name="Звезда: 7 точек 14">
            <a:extLst>
              <a:ext uri="{FF2B5EF4-FFF2-40B4-BE49-F238E27FC236}">
                <a16:creationId xmlns:a16="http://schemas.microsoft.com/office/drawing/2014/main" id="{DFF76291-2A5E-48DD-B4B4-3BEF9C2EE3F9}"/>
              </a:ext>
            </a:extLst>
          </p:cNvPr>
          <p:cNvSpPr/>
          <p:nvPr/>
        </p:nvSpPr>
        <p:spPr>
          <a:xfrm>
            <a:off x="3546795" y="3944425"/>
            <a:ext cx="3435658" cy="2769832"/>
          </a:xfrm>
          <a:prstGeom prst="star7">
            <a:avLst>
              <a:gd name="adj" fmla="val 31859"/>
              <a:gd name="hf" fmla="val 102572"/>
              <a:gd name="vf" fmla="val 105210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4AAF11-B5BB-4B65-BA2E-D5AB62949F54}"/>
              </a:ext>
            </a:extLst>
          </p:cNvPr>
          <p:cNvSpPr txBox="1"/>
          <p:nvPr/>
        </p:nvSpPr>
        <p:spPr>
          <a:xfrm>
            <a:off x="4089098" y="4548534"/>
            <a:ext cx="270498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Писали в тетради предложение.</a:t>
            </a:r>
            <a:br>
              <a:rPr lang="ru-RU" sz="1200" b="1" i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Димочка, точка должна быть маленькая, аккуратная.... А у тебя.?..</a:t>
            </a:r>
            <a:br>
              <a:rPr lang="ru-RU" sz="1400" b="1" i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i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А у него НАЕЛАСЬ точка..., - печально вздыхает   София.</a:t>
            </a:r>
            <a:endParaRPr lang="ru-RU" sz="1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8" name="Звезда: 7 точек 17">
            <a:extLst>
              <a:ext uri="{FF2B5EF4-FFF2-40B4-BE49-F238E27FC236}">
                <a16:creationId xmlns:a16="http://schemas.microsoft.com/office/drawing/2014/main" id="{49C86F28-D23A-4DFC-8F70-7DDF802A22A2}"/>
              </a:ext>
            </a:extLst>
          </p:cNvPr>
          <p:cNvSpPr/>
          <p:nvPr/>
        </p:nvSpPr>
        <p:spPr>
          <a:xfrm>
            <a:off x="5745657" y="5956582"/>
            <a:ext cx="322555" cy="337352"/>
          </a:xfrm>
          <a:prstGeom prst="star7">
            <a:avLst>
              <a:gd name="adj" fmla="val 19594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Взрыв: 14 точек 18">
            <a:extLst>
              <a:ext uri="{FF2B5EF4-FFF2-40B4-BE49-F238E27FC236}">
                <a16:creationId xmlns:a16="http://schemas.microsoft.com/office/drawing/2014/main" id="{D37755E3-6C19-4169-B5ED-218CD3FDA06F}"/>
              </a:ext>
            </a:extLst>
          </p:cNvPr>
          <p:cNvSpPr/>
          <p:nvPr/>
        </p:nvSpPr>
        <p:spPr>
          <a:xfrm>
            <a:off x="4589513" y="5931739"/>
            <a:ext cx="604008" cy="46289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1" name="Рисунок 20" descr="Изображение выглядит как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EE4ED112-AC04-4D98-9E4E-C67152B0A48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54" b="97549" l="5114" r="96875">
                        <a14:foregroundMark x1="52273" y1="8497" x2="71591" y2="9314"/>
                        <a14:foregroundMark x1="50000" y1="10458" x2="49148" y2="22386"/>
                        <a14:foregroundMark x1="59943" y1="15359" x2="59943" y2="16993"/>
                        <a14:foregroundMark x1="44602" y1="24020" x2="42045" y2="43137"/>
                        <a14:foregroundMark x1="38352" y1="45261" x2="29830" y2="52451"/>
                        <a14:foregroundMark x1="29830" y1="52451" x2="27841" y2="84314"/>
                        <a14:foregroundMark x1="27841" y1="84314" x2="38636" y2="95098"/>
                        <a14:foregroundMark x1="38636" y1="95098" x2="57102" y2="97712"/>
                        <a14:foregroundMark x1="57102" y1="97712" x2="74432" y2="97712"/>
                        <a14:foregroundMark x1="74432" y1="97712" x2="90057" y2="94444"/>
                        <a14:foregroundMark x1="90057" y1="94444" x2="96875" y2="54248"/>
                        <a14:foregroundMark x1="96875" y1="54248" x2="89773" y2="47059"/>
                        <a14:foregroundMark x1="89773" y1="47059" x2="78125" y2="44935"/>
                        <a14:foregroundMark x1="38920" y1="94935" x2="77273" y2="97222"/>
                        <a14:foregroundMark x1="77273" y1="97222" x2="91193" y2="96078"/>
                        <a14:foregroundMark x1="5114" y1="654" x2="5259" y2="716"/>
                        <a14:foregroundMark x1="60511" y1="7516" x2="66761" y2="8007"/>
                        <a14:foregroundMark x1="42330" y1="61765" x2="45455" y2="85458"/>
                        <a14:foregroundMark x1="45455" y1="85458" x2="45455" y2="81863"/>
                        <a14:foregroundMark x1="27557" y1="54248" x2="27557" y2="54248"/>
                        <a14:foregroundMark x1="26989" y1="59150" x2="26989" y2="59150"/>
                        <a14:foregroundMark x1="25852" y1="67974" x2="25852" y2="67974"/>
                        <a14:foregroundMark x1="26705" y1="77941" x2="26705" y2="77941"/>
                        <a14:foregroundMark x1="29830" y1="88725" x2="29830" y2="88725"/>
                        <a14:foregroundMark x1="34659" y1="96895" x2="34659" y2="96895"/>
                        <a14:foregroundMark x1="39773" y1="97549" x2="39773" y2="97549"/>
                        <a14:foregroundMark x1="41477" y1="27124" x2="40909" y2="34477"/>
                        <a14:foregroundMark x1="48580" y1="10458" x2="48295" y2="19444"/>
                        <a14:foregroundMark x1="58239" y1="7843" x2="48295" y2="10784"/>
                        <a14:foregroundMark x1="67330" y1="7353" x2="75000" y2="9314"/>
                        <a14:foregroundMark x1="76705" y1="12418" x2="76705" y2="16993"/>
                        <a14:foregroundMark x1="83807" y1="25654" x2="83807" y2="32026"/>
                        <a14:backgroundMark x1="3125" y1="2451" x2="28125" y2="4739"/>
                        <a14:backgroundMark x1="28125" y1="4739" x2="10511" y2="4412"/>
                        <a14:backgroundMark x1="10511" y1="4412" x2="25284" y2="6373"/>
                        <a14:backgroundMark x1="25284" y1="6373" x2="38352" y2="10948"/>
                        <a14:backgroundMark x1="38352" y1="10948" x2="31250" y2="94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0741" y="213809"/>
            <a:ext cx="1858196" cy="3230727"/>
          </a:xfrm>
          <a:prstGeom prst="rect">
            <a:avLst/>
          </a:prstGeom>
        </p:spPr>
      </p:pic>
      <p:pic>
        <p:nvPicPr>
          <p:cNvPr id="14" name="Рисунок 13" descr="Изображение выглядит как игрушка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B50CFC6C-5617-488B-BFA5-8BC7BC4E14D8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3" b="96562" l="10000" r="90000">
                        <a14:foregroundMark x1="34778" y1="8596" x2="44000" y2="8453"/>
                        <a14:foregroundMark x1="41111" y1="2722" x2="42000" y2="2579"/>
                        <a14:foregroundMark x1="37556" y1="1719" x2="38000" y2="3295"/>
                        <a14:foregroundMark x1="33222" y1="1146" x2="34667" y2="1003"/>
                        <a14:foregroundMark x1="41444" y1="3009" x2="42444" y2="3009"/>
                        <a14:foregroundMark x1="33222" y1="3725" x2="34778" y2="3295"/>
                        <a14:foregroundMark x1="41000" y1="17049" x2="40000" y2="20630"/>
                        <a14:foregroundMark x1="35889" y1="19341" x2="36000" y2="23352"/>
                        <a14:foregroundMark x1="35444" y1="66476" x2="42111" y2="72923"/>
                        <a14:foregroundMark x1="42111" y1="72923" x2="48222" y2="68481"/>
                        <a14:foregroundMark x1="48222" y1="68481" x2="49000" y2="69054"/>
                        <a14:foregroundMark x1="36778" y1="62751" x2="36111" y2="70487"/>
                        <a14:foregroundMark x1="36111" y1="70487" x2="41667" y2="71777"/>
                        <a14:foregroundMark x1="41667" y1="71777" x2="46667" y2="70057"/>
                        <a14:foregroundMark x1="46111" y1="91261" x2="50000" y2="95559"/>
                        <a14:foregroundMark x1="34556" y1="92120" x2="38111" y2="94556"/>
                        <a14:foregroundMark x1="45667" y1="53009" x2="43444" y2="56304"/>
                        <a14:foregroundMark x1="31889" y1="49140" x2="29111" y2="52722"/>
                        <a14:foregroundMark x1="35111" y1="89255" x2="31444" y2="96562"/>
                        <a14:foregroundMark x1="31444" y1="96562" x2="38111" y2="94556"/>
                        <a14:foregroundMark x1="38111" y1="94556" x2="39000" y2="873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971" y="3281282"/>
            <a:ext cx="4426473" cy="3432976"/>
          </a:xfrm>
          <a:prstGeom prst="rect">
            <a:avLst/>
          </a:prstGeom>
        </p:spPr>
      </p:pic>
      <p:sp>
        <p:nvSpPr>
          <p:cNvPr id="22" name="Пузырек для мыслей: облако 21">
            <a:extLst>
              <a:ext uri="{FF2B5EF4-FFF2-40B4-BE49-F238E27FC236}">
                <a16:creationId xmlns:a16="http://schemas.microsoft.com/office/drawing/2014/main" id="{9C2E8DD1-57B3-4B36-95B9-514EE4CC8724}"/>
              </a:ext>
            </a:extLst>
          </p:cNvPr>
          <p:cNvSpPr/>
          <p:nvPr/>
        </p:nvSpPr>
        <p:spPr>
          <a:xfrm rot="16675431" flipH="1">
            <a:off x="7893241" y="-125639"/>
            <a:ext cx="2133346" cy="2496771"/>
          </a:xfrm>
          <a:prstGeom prst="cloudCallout">
            <a:avLst>
              <a:gd name="adj1" fmla="val -30203"/>
              <a:gd name="adj2" fmla="val 79654"/>
            </a:avLst>
          </a:prstGeom>
          <a:solidFill>
            <a:srgbClr val="FFC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BA11B5-5AF2-4DEB-8247-6BDE4A098106}"/>
              </a:ext>
            </a:extLst>
          </p:cNvPr>
          <p:cNvSpPr txBox="1"/>
          <p:nvPr/>
        </p:nvSpPr>
        <p:spPr>
          <a:xfrm>
            <a:off x="8129456" y="338639"/>
            <a:ext cx="1967852" cy="2254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Тут </a:t>
            </a:r>
            <a:r>
              <a:rPr lang="ru-RU" sz="1200" b="1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зАпах</a:t>
            </a:r>
            <a:r>
              <a:rPr lang="ru-RU" sz="12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- читает кто-то из детей. </a:t>
            </a:r>
            <a:br>
              <a:rPr lang="ru-RU" sz="12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О чём Вы узнали из этого предложения? - спрашиваю я.</a:t>
            </a:r>
            <a:br>
              <a:rPr lang="ru-RU" sz="12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2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Что тут воняет! - выручила всех Злата.</a:t>
            </a:r>
            <a:endParaRPr lang="ru-RU" sz="1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4257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кст, здание, спорт, скат&#10;&#10;Автоматически созданное описание">
            <a:extLst>
              <a:ext uri="{FF2B5EF4-FFF2-40B4-BE49-F238E27FC236}">
                <a16:creationId xmlns:a16="http://schemas.microsoft.com/office/drawing/2014/main" id="{40F4F30D-1437-4B89-AA41-DDDEC17A09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 descr="Изображение выглядит как текс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04D658EC-3287-4418-9B46-3AFA8F6EEA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94" b="95139" l="1250" r="97031">
                        <a14:foregroundMark x1="1484" y1="8472" x2="1484" y2="8472"/>
                        <a14:foregroundMark x1="20000" y1="9444" x2="20000" y2="9444"/>
                        <a14:foregroundMark x1="34766" y1="11250" x2="34766" y2="11250"/>
                        <a14:foregroundMark x1="42109" y1="4722" x2="42109" y2="4722"/>
                        <a14:foregroundMark x1="38203" y1="10139" x2="38203" y2="10139"/>
                        <a14:foregroundMark x1="41719" y1="10694" x2="41719" y2="10694"/>
                        <a14:foregroundMark x1="40000" y1="82083" x2="40000" y2="82083"/>
                        <a14:foregroundMark x1="37813" y1="78333" x2="42734" y2="80000"/>
                        <a14:foregroundMark x1="42734" y1="80000" x2="38359" y2="80972"/>
                        <a14:foregroundMark x1="29609" y1="80833" x2="29609" y2="90000"/>
                        <a14:foregroundMark x1="14844" y1="92500" x2="21172" y2="91111"/>
                        <a14:foregroundMark x1="21172" y1="91111" x2="21563" y2="91111"/>
                        <a14:foregroundMark x1="5078" y1="60694" x2="7422" y2="68333"/>
                        <a14:foregroundMark x1="3672" y1="69167" x2="9531" y2="74583"/>
                        <a14:foregroundMark x1="9531" y1="74583" x2="11016" y2="71250"/>
                        <a14:foregroundMark x1="2500" y1="56806" x2="10469" y2="57639"/>
                        <a14:foregroundMark x1="48438" y1="85278" x2="47266" y2="94861"/>
                        <a14:foregroundMark x1="47266" y1="94861" x2="44688" y2="92222"/>
                        <a14:foregroundMark x1="64297" y1="81111" x2="63828" y2="90694"/>
                        <a14:foregroundMark x1="63828" y1="90694" x2="57813" y2="95139"/>
                        <a14:foregroundMark x1="57813" y1="95139" x2="52500" y2="94861"/>
                        <a14:foregroundMark x1="66250" y1="35139" x2="71172" y2="40000"/>
                        <a14:foregroundMark x1="71172" y1="40000" x2="67344" y2="38472"/>
                        <a14:foregroundMark x1="82344" y1="8333" x2="90469" y2="8194"/>
                        <a14:foregroundMark x1="90469" y1="8194" x2="96016" y2="12500"/>
                        <a14:foregroundMark x1="96016" y1="12500" x2="93984" y2="19722"/>
                        <a14:foregroundMark x1="93984" y1="19722" x2="82422" y2="19028"/>
                        <a14:foregroundMark x1="96328" y1="7083" x2="97109" y2="17500"/>
                        <a14:foregroundMark x1="97109" y1="17500" x2="95234" y2="20139"/>
                        <a14:foregroundMark x1="77813" y1="10694" x2="82188" y2="7917"/>
                        <a14:foregroundMark x1="82188" y1="7917" x2="81016" y2="7639"/>
                        <a14:foregroundMark x1="78281" y1="11250" x2="76563" y2="11111"/>
                        <a14:foregroundMark x1="75781" y1="13056" x2="76484" y2="15139"/>
                        <a14:foregroundMark x1="65391" y1="35417" x2="68516" y2="41667"/>
                        <a14:foregroundMark x1="68516" y1="41667" x2="73359" y2="44306"/>
                        <a14:foregroundMark x1="73359" y1="44306" x2="73438" y2="44306"/>
                        <a14:foregroundMark x1="76406" y1="53889" x2="85625" y2="53750"/>
                        <a14:foregroundMark x1="85625" y1="53750" x2="96484" y2="55972"/>
                        <a14:foregroundMark x1="96484" y1="55972" x2="91719" y2="59861"/>
                        <a14:foregroundMark x1="91719" y1="59861" x2="79219" y2="60278"/>
                        <a14:foregroundMark x1="79219" y1="60278" x2="78125" y2="60833"/>
                        <a14:foregroundMark x1="84766" y1="30833" x2="89063" y2="35139"/>
                        <a14:foregroundMark x1="89063" y1="35139" x2="85078" y2="44583"/>
                        <a14:foregroundMark x1="85078" y1="44583" x2="85000" y2="45556"/>
                        <a14:foregroundMark x1="84531" y1="30000" x2="84375" y2="48333"/>
                        <a14:foregroundMark x1="84375" y1="48333" x2="84375" y2="48333"/>
                        <a14:foregroundMark x1="88828" y1="38194" x2="86172" y2="45417"/>
                        <a14:foregroundMark x1="86172" y1="45417" x2="85938" y2="45556"/>
                        <a14:foregroundMark x1="83047" y1="32222" x2="80313" y2="34861"/>
                        <a14:foregroundMark x1="83125" y1="69444" x2="88203" y2="68889"/>
                        <a14:foregroundMark x1="88203" y1="68889" x2="92734" y2="72361"/>
                        <a14:foregroundMark x1="92734" y1="72361" x2="78438" y2="75000"/>
                        <a14:foregroundMark x1="71953" y1="72639" x2="73281" y2="82083"/>
                        <a14:foregroundMark x1="73281" y1="82083" x2="69297" y2="88333"/>
                        <a14:foregroundMark x1="69297" y1="88333" x2="69141" y2="89861"/>
                        <a14:foregroundMark x1="75313" y1="83194" x2="74922" y2="91528"/>
                        <a14:foregroundMark x1="74922" y1="91528" x2="74922" y2="91667"/>
                        <a14:foregroundMark x1="75781" y1="80694" x2="76406" y2="83611"/>
                        <a14:foregroundMark x1="78516" y1="75556" x2="75391" y2="76667"/>
                        <a14:foregroundMark x1="87656" y1="82917" x2="93203" y2="83056"/>
                        <a14:foregroundMark x1="93203" y1="83056" x2="89766" y2="91667"/>
                        <a14:foregroundMark x1="89766" y1="91667" x2="85078" y2="88333"/>
                        <a14:foregroundMark x1="95000" y1="84583" x2="90391" y2="94167"/>
                        <a14:foregroundMark x1="2031" y1="7917" x2="39844" y2="10556"/>
                        <a14:foregroundMark x1="40625" y1="3194" x2="39922" y2="21111"/>
                        <a14:foregroundMark x1="39922" y1="21111" x2="39922" y2="21111"/>
                        <a14:foregroundMark x1="90156" y1="34861" x2="88203" y2="43750"/>
                        <a14:foregroundMark x1="88203" y1="43750" x2="88203" y2="44028"/>
                        <a14:foregroundMark x1="88906" y1="43333" x2="88828" y2="44583"/>
                        <a14:foregroundMark x1="84375" y1="49028" x2="85703" y2="47917"/>
                        <a14:foregroundMark x1="85313" y1="49444" x2="85938" y2="49444"/>
                        <a14:foregroundMark x1="90391" y1="30694" x2="90313" y2="35972"/>
                        <a14:foregroundMark x1="90234" y1="29722" x2="92188" y2="33611"/>
                        <a14:foregroundMark x1="4297" y1="72500" x2="4453" y2="74583"/>
                        <a14:foregroundMark x1="6172" y1="55278" x2="11563" y2="56389"/>
                        <a14:foregroundMark x1="11563" y1="56389" x2="11953" y2="64028"/>
                        <a14:foregroundMark x1="2031" y1="42639" x2="2031" y2="48194"/>
                        <a14:foregroundMark x1="70781" y1="79722" x2="70156" y2="83194"/>
                        <a14:foregroundMark x1="76563" y1="87917" x2="76563" y2="90972"/>
                        <a14:foregroundMark x1="71875" y1="70694" x2="75391" y2="71111"/>
                        <a14:foregroundMark x1="72266" y1="71111" x2="71797" y2="72639"/>
                        <a14:foregroundMark x1="71953" y1="70556" x2="75156" y2="70833"/>
                        <a14:foregroundMark x1="72734" y1="70417" x2="73828" y2="70417"/>
                        <a14:foregroundMark x1="69141" y1="20278" x2="73672" y2="19861"/>
                        <a14:foregroundMark x1="73672" y1="19861" x2="73828" y2="20694"/>
                        <a14:foregroundMark x1="71881" y1="30821" x2="75000" y2="32361"/>
                        <a14:foregroundMark x1="58438" y1="37222" x2="57578" y2="38611"/>
                        <a14:foregroundMark x1="59297" y1="39028" x2="61875" y2="39722"/>
                        <a14:foregroundMark x1="70391" y1="30278" x2="75156" y2="32778"/>
                        <a14:foregroundMark x1="75156" y1="32778" x2="75469" y2="32639"/>
                        <a14:foregroundMark x1="20391" y1="63333" x2="20391" y2="67222"/>
                        <a14:foregroundMark x1="21094" y1="63472" x2="20938" y2="64306"/>
                        <a14:foregroundMark x1="27969" y1="68333" x2="32813" y2="67917"/>
                        <a14:foregroundMark x1="32813" y1="67917" x2="30078" y2="73889"/>
                        <a14:foregroundMark x1="21016" y1="74861" x2="22849" y2="72067"/>
                        <a14:foregroundMark x1="24025" y1="77157" x2="25859" y2="76528"/>
                        <a14:foregroundMark x1="21406" y1="78056" x2="21787" y2="77925"/>
                        <a14:foregroundMark x1="33203" y1="76528" x2="34766" y2="78056"/>
                        <a14:foregroundMark x1="31484" y1="80139" x2="30000" y2="82361"/>
                        <a14:foregroundMark x1="29375" y1="91944" x2="31875" y2="91389"/>
                        <a14:foregroundMark x1="26719" y1="55417" x2="33594" y2="55833"/>
                        <a14:foregroundMark x1="33594" y1="55833" x2="40078" y2="55833"/>
                        <a14:foregroundMark x1="40078" y1="55833" x2="44219" y2="59306"/>
                        <a14:foregroundMark x1="44219" y1="59306" x2="27266" y2="59028"/>
                        <a14:foregroundMark x1="27266" y1="59028" x2="27266" y2="59028"/>
                        <a14:foregroundMark x1="27813" y1="63611" x2="24375" y2="65278"/>
                        <a14:foregroundMark x1="22891" y1="70833" x2="23516" y2="70833"/>
                        <a14:foregroundMark x1="23594" y1="70417" x2="23906" y2="70417"/>
                        <a14:foregroundMark x1="23750" y1="70556" x2="23828" y2="70278"/>
                        <a14:foregroundMark x1="25625" y1="76944" x2="26406" y2="76389"/>
                        <a14:foregroundMark x1="25234" y1="75972" x2="25859" y2="75833"/>
                        <a14:foregroundMark x1="28203" y1="78889" x2="28984" y2="80000"/>
                        <a14:backgroundMark x1="45547" y1="36528" x2="50781" y2="37500"/>
                        <a14:backgroundMark x1="50781" y1="37500" x2="52891" y2="29028"/>
                        <a14:backgroundMark x1="11641" y1="83333" x2="6328" y2="83472"/>
                        <a14:backgroundMark x1="6328" y1="83472" x2="5313" y2="92222"/>
                        <a14:backgroundMark x1="5313" y1="92222" x2="10000" y2="97083"/>
                        <a14:backgroundMark x1="10000" y1="97083" x2="16797" y2="98750"/>
                        <a14:backgroundMark x1="16797" y1="98750" x2="23281" y2="97639"/>
                        <a14:backgroundMark x1="23281" y1="97639" x2="25781" y2="90972"/>
                        <a14:backgroundMark x1="25781" y1="90972" x2="25625" y2="84306"/>
                        <a14:backgroundMark x1="9609" y1="45139" x2="42188" y2="47222"/>
                        <a14:backgroundMark x1="22813" y1="51806" x2="23906" y2="59583"/>
                        <a14:backgroundMark x1="22614" y1="65265" x2="22493" y2="65799"/>
                        <a14:backgroundMark x1="23906" y1="59583" x2="22800" y2="64448"/>
                        <a14:backgroundMark x1="37891" y1="66806" x2="44063" y2="66250"/>
                        <a14:backgroundMark x1="44063" y1="66250" x2="44844" y2="65556"/>
                        <a14:backgroundMark x1="65078" y1="30417" x2="69416" y2="32501"/>
                        <a14:backgroundMark x1="24121" y1="69815" x2="26563" y2="70833"/>
                        <a14:backgroundMark x1="21563" y1="68750" x2="23368" y2="69502"/>
                        <a14:backgroundMark x1="26563" y1="70833" x2="26563" y2="71944"/>
                        <a14:backgroundMark x1="22344" y1="76111" x2="24688" y2="75000"/>
                        <a14:backgroundMark x1="21172" y1="68333" x2="22109" y2="70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21" y="0"/>
            <a:ext cx="11975976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39EAC2E-645C-49B4-A9E3-529F7B96AA99}"/>
              </a:ext>
            </a:extLst>
          </p:cNvPr>
          <p:cNvSpPr txBox="1"/>
          <p:nvPr/>
        </p:nvSpPr>
        <p:spPr>
          <a:xfrm>
            <a:off x="1562470" y="3045041"/>
            <a:ext cx="37996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/>
              <a:t>Делали с детьми грибок-мухомор </a:t>
            </a:r>
          </a:p>
          <a:p>
            <a:r>
              <a:rPr lang="ru-RU" b="1" u="sng" dirty="0"/>
              <a:t>в технике оригами:</a:t>
            </a:r>
          </a:p>
        </p:txBody>
      </p:sp>
    </p:spTree>
    <p:extLst>
      <p:ext uri="{BB962C8B-B14F-4D97-AF65-F5344CB8AC3E}">
        <p14:creationId xmlns:p14="http://schemas.microsoft.com/office/powerpoint/2010/main" val="1732494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Изображение выглядит как текст, здание, спорт, скат&#10;&#10;Автоматически созданное описание">
            <a:extLst>
              <a:ext uri="{FF2B5EF4-FFF2-40B4-BE49-F238E27FC236}">
                <a16:creationId xmlns:a16="http://schemas.microsoft.com/office/drawing/2014/main" id="{2041C285-FCB0-4004-88EE-AE043F568B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96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2" name="Рисунок 11" descr="Изображение выглядит как текст, игрушка, кукла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84350A86-1902-4A2B-850A-B663FD3242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8" y="443686"/>
            <a:ext cx="2295845" cy="3219899"/>
          </a:xfrm>
          <a:prstGeom prst="rect">
            <a:avLst/>
          </a:prstGeom>
        </p:spPr>
      </p:pic>
      <p:pic>
        <p:nvPicPr>
          <p:cNvPr id="16" name="Рисунок 15" descr="Изображение выглядит как текст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800D4A75-868E-4FD7-AD1B-2B85858928B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0231" y="4241965"/>
            <a:ext cx="1462761" cy="236632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A71BF35-C88F-42E4-B287-0584C28D78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574" y="4848418"/>
            <a:ext cx="1781424" cy="1190791"/>
          </a:xfrm>
          <a:prstGeom prst="rect">
            <a:avLst/>
          </a:prstGeom>
        </p:spPr>
      </p:pic>
      <p:pic>
        <p:nvPicPr>
          <p:cNvPr id="20" name="Рисунок 19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2CABE27A-CC27-4C28-9CE2-300052A3E5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194112" y="1436316"/>
            <a:ext cx="1631132" cy="1466038"/>
          </a:xfrm>
          <a:prstGeom prst="rect">
            <a:avLst/>
          </a:prstGeom>
        </p:spPr>
      </p:pic>
      <p:sp>
        <p:nvSpPr>
          <p:cNvPr id="21" name="Блок-схема: память с последовательным доступом 20">
            <a:extLst>
              <a:ext uri="{FF2B5EF4-FFF2-40B4-BE49-F238E27FC236}">
                <a16:creationId xmlns:a16="http://schemas.microsoft.com/office/drawing/2014/main" id="{4E191598-DC15-4F00-8E08-84EEDCABDB38}"/>
              </a:ext>
            </a:extLst>
          </p:cNvPr>
          <p:cNvSpPr/>
          <p:nvPr/>
        </p:nvSpPr>
        <p:spPr>
          <a:xfrm rot="814080" flipH="1">
            <a:off x="2298623" y="441411"/>
            <a:ext cx="1817041" cy="1536222"/>
          </a:xfrm>
          <a:prstGeom prst="flowChartMagneticTap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800"/>
              <a:t>Кем бы вы хотели служить в Армии?</a:t>
            </a:r>
            <a:br>
              <a:rPr lang="ru-RU" sz="1800"/>
            </a:br>
            <a:endParaRPr lang="ru-RU" sz="18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1359EA4-66EF-4678-B93B-756A40579126}"/>
              </a:ext>
            </a:extLst>
          </p:cNvPr>
          <p:cNvSpPr txBox="1"/>
          <p:nvPr/>
        </p:nvSpPr>
        <p:spPr>
          <a:xfrm>
            <a:off x="2546792" y="651162"/>
            <a:ext cx="16658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/>
              <a:t>Кем бы вы хотели служить в Армии?</a:t>
            </a:r>
            <a:br>
              <a:rPr lang="ru-RU" sz="1800" b="1" dirty="0"/>
            </a:br>
            <a:endParaRPr lang="ru-RU" sz="1800" b="1" dirty="0"/>
          </a:p>
          <a:p>
            <a:endParaRPr lang="ru-RU" dirty="0"/>
          </a:p>
        </p:txBody>
      </p:sp>
      <p:sp>
        <p:nvSpPr>
          <p:cNvPr id="23" name="Облачко с текстом: овальное 22">
            <a:extLst>
              <a:ext uri="{FF2B5EF4-FFF2-40B4-BE49-F238E27FC236}">
                <a16:creationId xmlns:a16="http://schemas.microsoft.com/office/drawing/2014/main" id="{DD1356AC-828C-4B2C-B77E-14347A49B1D0}"/>
              </a:ext>
            </a:extLst>
          </p:cNvPr>
          <p:cNvSpPr/>
          <p:nvPr/>
        </p:nvSpPr>
        <p:spPr>
          <a:xfrm rot="17663978">
            <a:off x="2365984" y="1942039"/>
            <a:ext cx="1303821" cy="1553971"/>
          </a:xfrm>
          <a:prstGeom prst="wedgeEllipseCallout">
            <a:avLst>
              <a:gd name="adj1" fmla="val 82748"/>
              <a:gd name="adj2" fmla="val 112753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81761E7-835A-46E2-8CEB-C9281B9F8EB0}"/>
              </a:ext>
            </a:extLst>
          </p:cNvPr>
          <p:cNvSpPr txBox="1"/>
          <p:nvPr/>
        </p:nvSpPr>
        <p:spPr>
          <a:xfrm>
            <a:off x="2394470" y="2389378"/>
            <a:ext cx="13787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Я хочу быть </a:t>
            </a:r>
            <a:r>
              <a:rPr lang="ru-RU" b="1" dirty="0" err="1"/>
              <a:t>рЕдистом</a:t>
            </a:r>
            <a:r>
              <a:rPr lang="ru-RU" b="1" dirty="0"/>
              <a:t>!</a:t>
            </a:r>
          </a:p>
        </p:txBody>
      </p:sp>
      <p:sp>
        <p:nvSpPr>
          <p:cNvPr id="27" name="Облачко с текстом: овальное 26">
            <a:extLst>
              <a:ext uri="{FF2B5EF4-FFF2-40B4-BE49-F238E27FC236}">
                <a16:creationId xmlns:a16="http://schemas.microsoft.com/office/drawing/2014/main" id="{F1D2944B-E258-4A61-9BB8-BBDFE79877CB}"/>
              </a:ext>
            </a:extLst>
          </p:cNvPr>
          <p:cNvSpPr/>
          <p:nvPr/>
        </p:nvSpPr>
        <p:spPr>
          <a:xfrm rot="16408783" flipV="1">
            <a:off x="2144257" y="4748864"/>
            <a:ext cx="1401008" cy="2219109"/>
          </a:xfrm>
          <a:prstGeom prst="wedgeEllipseCallout">
            <a:avLst>
              <a:gd name="adj1" fmla="val 56257"/>
              <a:gd name="adj2" fmla="val 79843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26C83AE-C183-49FC-90FF-8CA05E757747}"/>
              </a:ext>
            </a:extLst>
          </p:cNvPr>
          <p:cNvSpPr txBox="1"/>
          <p:nvPr/>
        </p:nvSpPr>
        <p:spPr>
          <a:xfrm>
            <a:off x="1852600" y="5298063"/>
            <a:ext cx="188971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А я хочу быть самым главным!</a:t>
            </a:r>
          </a:p>
          <a:p>
            <a:endParaRPr lang="ru-RU" dirty="0"/>
          </a:p>
        </p:txBody>
      </p:sp>
      <p:pic>
        <p:nvPicPr>
          <p:cNvPr id="3" name="Рисунок 2" descr="Изображение выглядит как внешний, коллекция картинок, катается на лыжах&#10;&#10;Автоматически созданное описание">
            <a:extLst>
              <a:ext uri="{FF2B5EF4-FFF2-40B4-BE49-F238E27FC236}">
                <a16:creationId xmlns:a16="http://schemas.microsoft.com/office/drawing/2014/main" id="{D4CF9BCC-92F9-4765-B9F2-2E51F4BE986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6321" y="4296199"/>
            <a:ext cx="3855648" cy="2409781"/>
          </a:xfrm>
          <a:prstGeom prst="rect">
            <a:avLst/>
          </a:prstGeom>
        </p:spPr>
      </p:pic>
      <p:pic>
        <p:nvPicPr>
          <p:cNvPr id="14" name="Рисунок 13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8F4E1C97-8B30-4F23-88D7-9F6D70ADB41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834" y="2898395"/>
            <a:ext cx="2599986" cy="2616035"/>
          </a:xfrm>
          <a:prstGeom prst="rect">
            <a:avLst/>
          </a:prstGeom>
        </p:spPr>
      </p:pic>
      <p:sp>
        <p:nvSpPr>
          <p:cNvPr id="29" name="Облачко с текстом: овальное 28">
            <a:extLst>
              <a:ext uri="{FF2B5EF4-FFF2-40B4-BE49-F238E27FC236}">
                <a16:creationId xmlns:a16="http://schemas.microsoft.com/office/drawing/2014/main" id="{FC482AB1-F462-4B69-8B55-8136D4A1E48C}"/>
              </a:ext>
            </a:extLst>
          </p:cNvPr>
          <p:cNvSpPr/>
          <p:nvPr/>
        </p:nvSpPr>
        <p:spPr>
          <a:xfrm rot="16408783">
            <a:off x="2087458" y="3102145"/>
            <a:ext cx="1234189" cy="2185476"/>
          </a:xfrm>
          <a:prstGeom prst="wedgeEllipseCallout">
            <a:avLst>
              <a:gd name="adj1" fmla="val 22412"/>
              <a:gd name="adj2" fmla="val 67138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82EABF-45D7-473A-8179-1A1C9E8DA978}"/>
              </a:ext>
            </a:extLst>
          </p:cNvPr>
          <p:cNvSpPr txBox="1"/>
          <p:nvPr/>
        </p:nvSpPr>
        <p:spPr>
          <a:xfrm>
            <a:off x="1757667" y="3816127"/>
            <a:ext cx="20008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А я - АРТИСТОМ! (артиллеристом)</a:t>
            </a:r>
          </a:p>
          <a:p>
            <a:endParaRPr lang="ru-RU" dirty="0"/>
          </a:p>
        </p:txBody>
      </p:sp>
      <p:sp>
        <p:nvSpPr>
          <p:cNvPr id="25" name="Выноска: стрелка влево 24">
            <a:extLst>
              <a:ext uri="{FF2B5EF4-FFF2-40B4-BE49-F238E27FC236}">
                <a16:creationId xmlns:a16="http://schemas.microsoft.com/office/drawing/2014/main" id="{C5D5103C-89FE-42FF-89B3-6105554CC484}"/>
              </a:ext>
            </a:extLst>
          </p:cNvPr>
          <p:cNvSpPr/>
          <p:nvPr/>
        </p:nvSpPr>
        <p:spPr>
          <a:xfrm>
            <a:off x="9645797" y="4307650"/>
            <a:ext cx="2356814" cy="2428504"/>
          </a:xfrm>
          <a:prstGeom prst="leftArrowCallout">
            <a:avLst>
              <a:gd name="adj1" fmla="val 22566"/>
              <a:gd name="adj2" fmla="val 23783"/>
              <a:gd name="adj3" fmla="val 25000"/>
              <a:gd name="adj4" fmla="val 75000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5141441-0216-4814-B25A-3B21F23CB6C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8478" y="445887"/>
            <a:ext cx="3439821" cy="2409782"/>
          </a:xfrm>
          <a:prstGeom prst="rect">
            <a:avLst/>
          </a:prstGeom>
        </p:spPr>
      </p:pic>
      <p:sp>
        <p:nvSpPr>
          <p:cNvPr id="9" name="Выноска: стрелка влево 8">
            <a:extLst>
              <a:ext uri="{FF2B5EF4-FFF2-40B4-BE49-F238E27FC236}">
                <a16:creationId xmlns:a16="http://schemas.microsoft.com/office/drawing/2014/main" id="{BE09DBE2-CDC8-4B12-952F-3D1B41A17047}"/>
              </a:ext>
            </a:extLst>
          </p:cNvPr>
          <p:cNvSpPr/>
          <p:nvPr/>
        </p:nvSpPr>
        <p:spPr>
          <a:xfrm>
            <a:off x="9579375" y="443687"/>
            <a:ext cx="2423236" cy="2409782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5000"/>
            </a:avLst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41A9A9-DB4C-4928-9FB2-C52E3EBB78D5}"/>
              </a:ext>
            </a:extLst>
          </p:cNvPr>
          <p:cNvSpPr txBox="1"/>
          <p:nvPr/>
        </p:nvSpPr>
        <p:spPr>
          <a:xfrm>
            <a:off x="10362518" y="4381465"/>
            <a:ext cx="158866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Разбирали            военные профессии. Показываю картинку     с сапёрами. </a:t>
            </a:r>
            <a:b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600" b="1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Минанисты</a:t>
            </a:r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! - выручила всех Злата.</a:t>
            </a:r>
            <a:endParaRPr lang="ru-RU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B08786-AC0C-4293-8083-0837C439499A}"/>
              </a:ext>
            </a:extLst>
          </p:cNvPr>
          <p:cNvSpPr txBox="1"/>
          <p:nvPr/>
        </p:nvSpPr>
        <p:spPr>
          <a:xfrm>
            <a:off x="10362517" y="559293"/>
            <a:ext cx="1588665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Что делают подводники?</a:t>
            </a:r>
            <a:b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Когда вокруг стреляют - они прячутся под воду, - рассказал всем Рома З.</a:t>
            </a:r>
            <a:endParaRPr lang="ru-RU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1253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кст, здание, спорт, скат&#10;&#10;Автоматически созданное описание">
            <a:extLst>
              <a:ext uri="{FF2B5EF4-FFF2-40B4-BE49-F238E27FC236}">
                <a16:creationId xmlns:a16="http://schemas.microsoft.com/office/drawing/2014/main" id="{03BA4D9B-6133-40BF-BC58-B3F611046D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CD22B85-0FFE-40F1-805A-80AC62DB9B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56" b="96250" l="3438" r="96797">
                        <a14:foregroundMark x1="8047" y1="10972" x2="13203" y2="9583"/>
                        <a14:foregroundMark x1="13203" y1="9583" x2="13125" y2="16806"/>
                        <a14:foregroundMark x1="13125" y1="16806" x2="10469" y2="21389"/>
                        <a14:foregroundMark x1="6484" y1="8889" x2="7109" y2="15694"/>
                        <a14:foregroundMark x1="12344" y1="3333" x2="13672" y2="3333"/>
                        <a14:foregroundMark x1="8125" y1="25417" x2="6172" y2="32917"/>
                        <a14:foregroundMark x1="12266" y1="24444" x2="12266" y2="25000"/>
                        <a14:foregroundMark x1="28750" y1="9583" x2="26250" y2="13889"/>
                        <a14:foregroundMark x1="20391" y1="5556" x2="29063" y2="5417"/>
                        <a14:foregroundMark x1="29063" y1="5417" x2="38594" y2="7222"/>
                        <a14:foregroundMark x1="38594" y1="7222" x2="35547" y2="13889"/>
                        <a14:foregroundMark x1="35547" y1="13889" x2="31328" y2="13611"/>
                        <a14:foregroundMark x1="39766" y1="37361" x2="39844" y2="44722"/>
                        <a14:foregroundMark x1="39844" y1="44722" x2="41328" y2="37500"/>
                        <a14:foregroundMark x1="41328" y1="37500" x2="41250" y2="36806"/>
                        <a14:foregroundMark x1="58359" y1="4722" x2="59531" y2="27500"/>
                        <a14:foregroundMark x1="66719" y1="3750" x2="65859" y2="16806"/>
                        <a14:foregroundMark x1="91172" y1="9583" x2="94609" y2="14444"/>
                        <a14:foregroundMark x1="94609" y1="14444" x2="90703" y2="21111"/>
                        <a14:foregroundMark x1="90703" y1="21111" x2="90391" y2="42222"/>
                        <a14:foregroundMark x1="93516" y1="11389" x2="95000" y2="18056"/>
                        <a14:foregroundMark x1="95000" y1="18056" x2="94766" y2="18611"/>
                        <a14:foregroundMark x1="95391" y1="34861" x2="95781" y2="35000"/>
                        <a14:foregroundMark x1="86094" y1="30694" x2="87344" y2="32361"/>
                        <a14:foregroundMark x1="75156" y1="5556" x2="80078" y2="7083"/>
                        <a14:foregroundMark x1="80078" y1="7083" x2="82656" y2="15694"/>
                        <a14:foregroundMark x1="82656" y1="15694" x2="82422" y2="24722"/>
                        <a14:foregroundMark x1="82422" y1="24722" x2="79844" y2="30139"/>
                        <a14:foregroundMark x1="79844" y1="30139" x2="75703" y2="30556"/>
                        <a14:foregroundMark x1="75703" y1="30556" x2="72969" y2="24583"/>
                        <a14:foregroundMark x1="72969" y1="24583" x2="72578" y2="13611"/>
                        <a14:foregroundMark x1="72578" y1="13611" x2="73359" y2="6944"/>
                        <a14:foregroundMark x1="72500" y1="7083" x2="71641" y2="23750"/>
                        <a14:foregroundMark x1="90078" y1="60139" x2="91563" y2="67222"/>
                        <a14:foregroundMark x1="91563" y1="67222" x2="94141" y2="73333"/>
                        <a14:foregroundMark x1="94141" y1="73333" x2="94844" y2="72639"/>
                        <a14:foregroundMark x1="82969" y1="67778" x2="83594" y2="77500"/>
                        <a14:foregroundMark x1="83594" y1="77500" x2="82891" y2="85694"/>
                        <a14:foregroundMark x1="82891" y1="85694" x2="87188" y2="91111"/>
                        <a14:foregroundMark x1="87188" y1="91111" x2="87813" y2="67083"/>
                        <a14:foregroundMark x1="76875" y1="78333" x2="76875" y2="78333"/>
                        <a14:foregroundMark x1="34453" y1="82222" x2="33984" y2="91528"/>
                        <a14:foregroundMark x1="33984" y1="91528" x2="34141" y2="92361"/>
                        <a14:foregroundMark x1="40078" y1="90556" x2="39063" y2="93750"/>
                        <a14:foregroundMark x1="30547" y1="95278" x2="31563" y2="96111"/>
                        <a14:foregroundMark x1="39141" y1="90139" x2="41172" y2="88611"/>
                        <a14:foregroundMark x1="38203" y1="95694" x2="37734" y2="95694"/>
                        <a14:foregroundMark x1="39297" y1="95694" x2="39063" y2="96250"/>
                        <a14:foregroundMark x1="40234" y1="94028" x2="40781" y2="94306"/>
                        <a14:foregroundMark x1="3438" y1="94028" x2="6953" y2="91111"/>
                        <a14:foregroundMark x1="5391" y1="84167" x2="9531" y2="85833"/>
                        <a14:foregroundMark x1="9531" y1="85833" x2="9844" y2="93750"/>
                        <a14:foregroundMark x1="9844" y1="93750" x2="12344" y2="93750"/>
                        <a14:foregroundMark x1="4063" y1="77500" x2="5859" y2="83333"/>
                        <a14:foregroundMark x1="19297" y1="4722" x2="22109" y2="12917"/>
                        <a14:foregroundMark x1="22109" y1="12917" x2="22619" y2="15978"/>
                        <a14:foregroundMark x1="10391" y1="42917" x2="11250" y2="47222"/>
                        <a14:foregroundMark x1="39766" y1="49167" x2="41016" y2="50556"/>
                        <a14:foregroundMark x1="28281" y1="89167" x2="28672" y2="91806"/>
                        <a14:foregroundMark x1="44844" y1="71111" x2="44766" y2="73333"/>
                        <a14:foregroundMark x1="27734" y1="31528" x2="23750" y2="33889"/>
                        <a14:foregroundMark x1="23750" y1="33889" x2="29141" y2="34861"/>
                        <a14:foregroundMark x1="29141" y1="34861" x2="32188" y2="32083"/>
                        <a14:foregroundMark x1="33750" y1="31111" x2="36172" y2="30417"/>
                        <a14:foregroundMark x1="23125" y1="35278" x2="27109" y2="38333"/>
                        <a14:foregroundMark x1="27109" y1="38333" x2="27266" y2="38194"/>
                        <a14:foregroundMark x1="37344" y1="33333" x2="38906" y2="35278"/>
                        <a14:foregroundMark x1="86250" y1="14583" x2="85938" y2="14583"/>
                        <a14:foregroundMark x1="87344" y1="12083" x2="87578" y2="12083"/>
                        <a14:foregroundMark x1="96250" y1="21944" x2="96797" y2="22222"/>
                        <a14:foregroundMark x1="42734" y1="18194" x2="44297" y2="21250"/>
                        <a14:foregroundMark x1="45469" y1="25694" x2="45703" y2="27778"/>
                        <a14:foregroundMark x1="13012" y1="53635" x2="20938" y2="54306"/>
                        <a14:foregroundMark x1="4531" y1="52917" x2="9218" y2="53314"/>
                        <a14:foregroundMark x1="44531" y1="69583" x2="44453" y2="71667"/>
                        <a14:foregroundMark x1="45234" y1="69306" x2="45156" y2="70139"/>
                        <a14:foregroundMark x1="44609" y1="68750" x2="44375" y2="69583"/>
                        <a14:foregroundMark x1="45547" y1="68333" x2="45391" y2="69861"/>
                        <a14:foregroundMark x1="60000" y1="78889" x2="59766" y2="86667"/>
                        <a14:foregroundMark x1="59766" y1="86667" x2="60469" y2="84444"/>
                        <a14:foregroundMark x1="64219" y1="79167" x2="64375" y2="84167"/>
                        <a14:foregroundMark x1="60469" y1="92083" x2="64375" y2="91806"/>
                        <a14:foregroundMark x1="64375" y1="91806" x2="69141" y2="91806"/>
                        <a14:foregroundMark x1="84922" y1="61667" x2="85313" y2="61667"/>
                        <a14:foregroundMark x1="38438" y1="20000" x2="37813" y2="20556"/>
                        <a14:foregroundMark x1="17734" y1="18750" x2="17734" y2="18750"/>
                        <a14:foregroundMark x1="18750" y1="18333" x2="18750" y2="18333"/>
                        <a14:foregroundMark x1="19844" y1="17500" x2="19844" y2="17500"/>
                        <a14:foregroundMark x1="20703" y1="17083" x2="21797" y2="16944"/>
                        <a14:foregroundMark x1="18984" y1="18194" x2="20156" y2="17639"/>
                        <a14:foregroundMark x1="37344" y1="25833" x2="37578" y2="26667"/>
                        <a14:foregroundMark x1="83984" y1="64306" x2="84297" y2="64167"/>
                        <a14:foregroundMark x1="86172" y1="63333" x2="86563" y2="63333"/>
                        <a14:foregroundMark x1="85000" y1="61667" x2="85703" y2="61667"/>
                        <a14:foregroundMark x1="87422" y1="61667" x2="88281" y2="61806"/>
                        <a14:backgroundMark x1="15625" y1="31528" x2="18281" y2="37222"/>
                        <a14:backgroundMark x1="18281" y1="37222" x2="23203" y2="42917"/>
                        <a14:backgroundMark x1="23203" y1="42917" x2="30156" y2="40556"/>
                        <a14:backgroundMark x1="30156" y1="40556" x2="33594" y2="36389"/>
                        <a14:backgroundMark x1="33594" y1="36389" x2="34766" y2="35694"/>
                        <a14:backgroundMark x1="53594" y1="22917" x2="47500" y2="45000"/>
                        <a14:backgroundMark x1="47500" y1="45000" x2="46953" y2="62361"/>
                        <a14:backgroundMark x1="2031" y1="36528" x2="4766" y2="43611"/>
                        <a14:backgroundMark x1="4766" y1="43611" x2="8672" y2="40972"/>
                        <a14:backgroundMark x1="8672" y1="40972" x2="8438" y2="31389"/>
                        <a14:backgroundMark x1="86094" y1="16944" x2="85938" y2="21806"/>
                        <a14:backgroundMark x1="42618" y1="71450" x2="42500" y2="73333"/>
                        <a14:backgroundMark x1="42813" y1="68333" x2="42748" y2="69372"/>
                        <a14:backgroundMark x1="1563" y1="90278" x2="3906" y2="88611"/>
                        <a14:backgroundMark x1="20570" y1="16291" x2="21010" y2="16186"/>
                        <a14:backgroundMark x1="10078" y1="51111" x2="13672" y2="51944"/>
                        <a14:backgroundMark x1="1172" y1="90417" x2="4609" y2="88472"/>
                        <a14:backgroundMark x1="1563" y1="94306" x2="2656" y2="99583"/>
                        <a14:backgroundMark x1="14297" y1="87639" x2="22578" y2="90833"/>
                        <a14:backgroundMark x1="22578" y1="90833" x2="16719" y2="96111"/>
                        <a14:backgroundMark x1="16719" y1="96111" x2="28125" y2="97778"/>
                        <a14:backgroundMark x1="26641" y1="22917" x2="34531" y2="20000"/>
                        <a14:backgroundMark x1="34531" y1="20000" x2="32891" y2="22917"/>
                        <a14:backgroundMark x1="21367" y1="18201" x2="23047" y2="19028"/>
                        <a14:backgroundMark x1="20165" y1="17609" x2="20471" y2="17760"/>
                        <a14:backgroundMark x1="17969" y1="16528" x2="19295" y2="17181"/>
                        <a14:backgroundMark x1="23047" y1="19028" x2="23594" y2="18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075" y="17145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717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текст, здание, спорт, скат&#10;&#10;Автоматически созданное описание">
            <a:extLst>
              <a:ext uri="{FF2B5EF4-FFF2-40B4-BE49-F238E27FC236}">
                <a16:creationId xmlns:a16="http://schemas.microsoft.com/office/drawing/2014/main" id="{D962673E-776A-4989-8AE6-B3CE8602CE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Выноска: стрелка вниз 6">
            <a:extLst>
              <a:ext uri="{FF2B5EF4-FFF2-40B4-BE49-F238E27FC236}">
                <a16:creationId xmlns:a16="http://schemas.microsoft.com/office/drawing/2014/main" id="{CBE07AF6-354B-4FED-ABF7-92895C0B5A94}"/>
              </a:ext>
            </a:extLst>
          </p:cNvPr>
          <p:cNvSpPr/>
          <p:nvPr/>
        </p:nvSpPr>
        <p:spPr>
          <a:xfrm>
            <a:off x="1482571" y="479394"/>
            <a:ext cx="7856738" cy="3071674"/>
          </a:xfrm>
          <a:prstGeom prst="downArrowCallou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27373D-691F-4852-97D3-8CB35AE07D54}"/>
              </a:ext>
            </a:extLst>
          </p:cNvPr>
          <p:cNvSpPr txBox="1"/>
          <p:nvPr/>
        </p:nvSpPr>
        <p:spPr>
          <a:xfrm>
            <a:off x="1555075" y="621435"/>
            <a:ext cx="772209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оценить всю прелесть следующей ситуации, нужно представить двусторонний стол, за которым с одной стороны сидят дети, а с другой задвинуты стульчики.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Я могу двигать листок силой мысли, - шепчет Саша, растопырив пальцы над своим листочком, незаметно подув, чтобы тот двигался.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Я тоже..., - прошептала Злата, растопырив пальцы, и... сдвинула с места стул, стоящий напротив неё за столом.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Вопрос: какую силу применила Злата и почему потерял дар речи Саша, когда "поплыл" этот стул?))</a:t>
            </a:r>
            <a:endParaRPr lang="ru-RU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D645D7A-0356-4372-B33F-97578B43C0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60" b="96204" l="1823" r="98125">
                        <a14:foregroundMark x1="53385" y1="16317" x2="55052" y2="17620"/>
                        <a14:foregroundMark x1="51354" y1="2210" x2="55833" y2="8442"/>
                        <a14:foregroundMark x1="55833" y1="8442" x2="62292" y2="9575"/>
                        <a14:foregroundMark x1="49583" y1="5326" x2="50052" y2="5156"/>
                        <a14:foregroundMark x1="51250" y1="1416" x2="51719" y2="2210"/>
                        <a14:foregroundMark x1="1823" y1="17110" x2="8281" y2="18130"/>
                        <a14:foregroundMark x1="46823" y1="38697" x2="56354" y2="38697"/>
                        <a14:foregroundMark x1="56354" y1="38697" x2="66198" y2="43966"/>
                        <a14:foregroundMark x1="66198" y1="43966" x2="66250" y2="75354"/>
                        <a14:foregroundMark x1="66250" y1="75354" x2="69635" y2="87082"/>
                        <a14:foregroundMark x1="69635" y1="87082" x2="90156" y2="94108"/>
                        <a14:foregroundMark x1="61719" y1="97847" x2="69792" y2="96091"/>
                        <a14:foregroundMark x1="69792" y1="96091" x2="85729" y2="97167"/>
                        <a14:foregroundMark x1="85729" y1="97167" x2="93490" y2="96204"/>
                        <a14:foregroundMark x1="93490" y1="96204" x2="98125" y2="93824"/>
                        <a14:foregroundMark x1="16979" y1="17847" x2="19323" y2="18640"/>
                        <a14:foregroundMark x1="20052" y1="69122" x2="20052" y2="703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6867" y="2611591"/>
            <a:ext cx="3928143" cy="3611027"/>
          </a:xfrm>
          <a:prstGeom prst="rect">
            <a:avLst/>
          </a:prstGeom>
        </p:spPr>
      </p:pic>
      <p:pic>
        <p:nvPicPr>
          <p:cNvPr id="10" name="Рисунок 9" descr="Изображение выглядит как стул, мебель, деревянный, стол&#10;&#10;Автоматически созданное описание">
            <a:extLst>
              <a:ext uri="{FF2B5EF4-FFF2-40B4-BE49-F238E27FC236}">
                <a16:creationId xmlns:a16="http://schemas.microsoft.com/office/drawing/2014/main" id="{B4DA6133-E91D-45FE-B5EA-9DF7F35993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54" b="93506" l="1667" r="98444">
                        <a14:foregroundMark x1="2000" y1="23006" x2="7667" y2="22449"/>
                        <a14:foregroundMark x1="7667" y1="22449" x2="8667" y2="43414"/>
                        <a14:foregroundMark x1="8667" y1="43414" x2="15333" y2="49351"/>
                        <a14:foregroundMark x1="15333" y1="49351" x2="18444" y2="58627"/>
                        <a14:foregroundMark x1="18444" y1="58627" x2="19222" y2="92208"/>
                        <a14:foregroundMark x1="2444" y1="20594" x2="1667" y2="91280"/>
                        <a14:foregroundMark x1="23889" y1="6679" x2="30111" y2="6865"/>
                        <a14:foregroundMark x1="30111" y1="6865" x2="58111" y2="6308"/>
                        <a14:foregroundMark x1="58111" y1="6308" x2="70111" y2="9276"/>
                        <a14:foregroundMark x1="70111" y1="9276" x2="55556" y2="19481"/>
                        <a14:foregroundMark x1="55556" y1="19481" x2="30556" y2="20223"/>
                        <a14:foregroundMark x1="35333" y1="5380" x2="62222" y2="3154"/>
                        <a14:foregroundMark x1="34667" y1="93135" x2="36111" y2="93692"/>
                        <a14:foregroundMark x1="89667" y1="9091" x2="96333" y2="11874"/>
                        <a14:foregroundMark x1="96333" y1="11874" x2="98444" y2="24119"/>
                        <a14:foregroundMark x1="98444" y1="24119" x2="97889" y2="77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8378" y="3892858"/>
            <a:ext cx="4380366" cy="2623352"/>
          </a:xfrm>
          <a:prstGeom prst="rect">
            <a:avLst/>
          </a:prstGeom>
        </p:spPr>
      </p:pic>
      <p:pic>
        <p:nvPicPr>
          <p:cNvPr id="4" name="Рисунок 3" descr="Изображение выглядит как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4DE3437D-F6F5-4FD0-A741-F7925523E5C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655" b="97574" l="8257" r="92202">
                        <a14:foregroundMark x1="66579" y1="8820" x2="57733" y2="14553"/>
                        <a14:foregroundMark x1="57733" y1="14553" x2="53473" y2="65380"/>
                        <a14:foregroundMark x1="89056" y1="40794" x2="92267" y2="42062"/>
                        <a14:foregroundMark x1="24836" y1="39471" x2="26737" y2="43385"/>
                        <a14:foregroundMark x1="16841" y1="15932" x2="19463" y2="24201"/>
                        <a14:foregroundMark x1="23788" y1="17089" x2="23788" y2="17089"/>
                        <a14:foregroundMark x1="25950" y1="14388" x2="25950" y2="14388"/>
                        <a14:foregroundMark x1="27326" y1="12293" x2="27326" y2="12293"/>
                        <a14:foregroundMark x1="28571" y1="11797" x2="28571" y2="11797"/>
                        <a14:foregroundMark x1="16121" y1="12293" x2="16121" y2="12293"/>
                        <a14:foregroundMark x1="8585" y1="18357" x2="8585" y2="18357"/>
                        <a14:foregroundMark x1="8257" y1="18137" x2="12385" y2="19680"/>
                        <a14:foregroundMark x1="16579" y1="15546" x2="16579" y2="12293"/>
                        <a14:foregroundMark x1="27654" y1="25744" x2="31455" y2="27067"/>
                        <a14:foregroundMark x1="13761" y1="29107" x2="11796" y2="31477"/>
                        <a14:foregroundMark x1="25819" y1="15160" x2="27916" y2="11907"/>
                        <a14:foregroundMark x1="25950" y1="15160" x2="28571" y2="12018"/>
                        <a14:foregroundMark x1="50262" y1="32359" x2="49476" y2="35722"/>
                        <a14:foregroundMark x1="44102" y1="28225" x2="41874" y2="35281"/>
                        <a14:foregroundMark x1="41874" y1="35281" x2="45544" y2="43881"/>
                        <a14:foregroundMark x1="45544" y1="43881" x2="46592" y2="44377"/>
                        <a14:foregroundMark x1="65662" y1="28501" x2="66907" y2="36604"/>
                        <a14:foregroundMark x1="66907" y1="36604" x2="64286" y2="43275"/>
                        <a14:foregroundMark x1="64286" y1="43275" x2="64286" y2="43495"/>
                        <a14:foregroundMark x1="61337" y1="50331" x2="58126" y2="61797"/>
                        <a14:foregroundMark x1="58126" y1="61797" x2="49345" y2="55954"/>
                        <a14:foregroundMark x1="49345" y1="55954" x2="47969" y2="49173"/>
                        <a14:foregroundMark x1="62385" y1="48787" x2="61533" y2="60860"/>
                        <a14:foregroundMark x1="61533" y1="60860" x2="51376" y2="65821"/>
                        <a14:foregroundMark x1="51376" y1="65821" x2="41153" y2="67696"/>
                        <a14:foregroundMark x1="60747" y1="32249" x2="59174" y2="37155"/>
                        <a14:foregroundMark x1="49148" y1="30154" x2="57733" y2="29438"/>
                        <a14:foregroundMark x1="57733" y1="29438" x2="65465" y2="33131"/>
                        <a14:foregroundMark x1="65465" y1="33131" x2="66121" y2="38423"/>
                        <a14:foregroundMark x1="61009" y1="40904" x2="63041" y2="44763"/>
                        <a14:foregroundMark x1="46265" y1="31863" x2="46134" y2="38809"/>
                        <a14:foregroundMark x1="44692" y1="37652" x2="45151" y2="40408"/>
                        <a14:foregroundMark x1="40105" y1="93330" x2="80734" y2="90684"/>
                        <a14:foregroundMark x1="80734" y1="90684" x2="91088" y2="90959"/>
                        <a14:foregroundMark x1="91088" y1="90959" x2="91678" y2="89305"/>
                        <a14:foregroundMark x1="91809" y1="87376" x2="83159" y2="93605"/>
                        <a14:foregroundMark x1="83159" y1="93605" x2="43316" y2="96803"/>
                        <a14:foregroundMark x1="43316" y1="96803" x2="35845" y2="92723"/>
                        <a14:foregroundMark x1="35845" y1="92723" x2="35780" y2="92558"/>
                        <a14:foregroundMark x1="34404" y1="94653" x2="42661" y2="97574"/>
                        <a14:foregroundMark x1="42661" y1="97574" x2="45937" y2="94653"/>
                        <a14:foregroundMark x1="22870" y1="55292" x2="23460" y2="652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90" y="2086252"/>
            <a:ext cx="3491388" cy="4150313"/>
          </a:xfrm>
          <a:prstGeom prst="rect">
            <a:avLst/>
          </a:prstGeom>
        </p:spPr>
      </p:pic>
      <p:pic>
        <p:nvPicPr>
          <p:cNvPr id="12" name="Рисунок 11" descr="Изображение выглядит как текст, посуда, кухонная посуда&#10;&#10;Автоматически созданное описание">
            <a:extLst>
              <a:ext uri="{FF2B5EF4-FFF2-40B4-BE49-F238E27FC236}">
                <a16:creationId xmlns:a16="http://schemas.microsoft.com/office/drawing/2014/main" id="{E3391389-1CE5-4BD9-A7D7-796235638F8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456" b="98328" l="4883" r="96973">
                        <a14:foregroundMark x1="8887" y1="31104" x2="23730" y2="14939"/>
                        <a14:foregroundMark x1="23730" y1="14939" x2="39160" y2="7469"/>
                        <a14:foregroundMark x1="39160" y1="7469" x2="39551" y2="3456"/>
                        <a14:foregroundMark x1="4883" y1="35340" x2="5469" y2="50279"/>
                        <a14:foregroundMark x1="24219" y1="41806" x2="72852" y2="42029"/>
                        <a14:foregroundMark x1="72852" y1="42029" x2="88867" y2="33779"/>
                        <a14:foregroundMark x1="88867" y1="33779" x2="86230" y2="56076"/>
                        <a14:foregroundMark x1="95605" y1="48941" x2="97070" y2="60647"/>
                        <a14:foregroundMark x1="53516" y1="90524" x2="69141" y2="87960"/>
                        <a14:foregroundMark x1="59473" y1="98328" x2="68848" y2="92085"/>
                        <a14:foregroundMark x1="46387" y1="64214" x2="65039" y2="72352"/>
                        <a14:foregroundMark x1="65039" y1="72352" x2="71191" y2="723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7006" y="3922166"/>
            <a:ext cx="1170844" cy="510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012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текст, здание, спорт, скат&#10;&#10;Автоматически созданное описание">
            <a:extLst>
              <a:ext uri="{FF2B5EF4-FFF2-40B4-BE49-F238E27FC236}">
                <a16:creationId xmlns:a16="http://schemas.microsoft.com/office/drawing/2014/main" id="{2627290B-2313-4D7C-A03E-5D31C1AE46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008"/>
            <a:ext cx="12192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43495C-E3F5-4DE0-B62A-0719C5A73F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0484" y="3429000"/>
            <a:ext cx="3578644" cy="3287633"/>
          </a:xfrm>
          <a:prstGeom prst="rect">
            <a:avLst/>
          </a:prstGeom>
        </p:spPr>
      </p:pic>
      <p:pic>
        <p:nvPicPr>
          <p:cNvPr id="6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01BECA29-003F-4AA7-9A42-7DB98FB913A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11905" y="418222"/>
            <a:ext cx="1653990" cy="189316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03AE3F6-BDF1-40DA-8000-832F06CE1CF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393" b="95175" l="10000" r="90000">
                        <a14:foregroundMark x1="59130" y1="5393" x2="52174" y2="11164"/>
                        <a14:foregroundMark x1="76848" y1="23463" x2="77065" y2="24598"/>
                        <a14:foregroundMark x1="46304" y1="90634" x2="54674" y2="94986"/>
                        <a14:foregroundMark x1="54674" y1="94986" x2="56630" y2="95175"/>
                        <a14:foregroundMark x1="27174" y1="92053" x2="36957" y2="89404"/>
                        <a14:foregroundMark x1="44674" y1="21854" x2="42609" y2="31599"/>
                        <a14:foregroundMark x1="42609" y1="31599" x2="33587" y2="41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4864" y="334311"/>
            <a:ext cx="1765893" cy="2028858"/>
          </a:xfrm>
          <a:prstGeom prst="rect">
            <a:avLst/>
          </a:prstGeom>
        </p:spPr>
      </p:pic>
      <p:sp>
        <p:nvSpPr>
          <p:cNvPr id="13" name="Облачко с текстом: прямоугольное 12">
            <a:extLst>
              <a:ext uri="{FF2B5EF4-FFF2-40B4-BE49-F238E27FC236}">
                <a16:creationId xmlns:a16="http://schemas.microsoft.com/office/drawing/2014/main" id="{715C4993-4785-4D86-ACB5-A3CEC8EE14EE}"/>
              </a:ext>
            </a:extLst>
          </p:cNvPr>
          <p:cNvSpPr/>
          <p:nvPr/>
        </p:nvSpPr>
        <p:spPr>
          <a:xfrm>
            <a:off x="372862" y="2415524"/>
            <a:ext cx="6232123" cy="1001468"/>
          </a:xfrm>
          <a:prstGeom prst="wedgeRectCallout">
            <a:avLst>
              <a:gd name="adj1" fmla="val 1244"/>
              <a:gd name="adj2" fmla="val 134303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A2F261-35C1-405B-9B01-D4A57F4B570B}"/>
              </a:ext>
            </a:extLst>
          </p:cNvPr>
          <p:cNvSpPr txBox="1"/>
          <p:nvPr/>
        </p:nvSpPr>
        <p:spPr>
          <a:xfrm>
            <a:off x="382551" y="2455392"/>
            <a:ext cx="635641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Попросила придумать предложение по картинке.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Злате достался козёл: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На лугу паслось много больших, ответственных козлов - порадовала она.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8E2B349-3D6C-4BA2-BC3E-8E099C01EF0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125" b="96625" l="10000" r="90000">
                        <a14:foregroundMark x1="54111" y1="2125" x2="51556" y2="13875"/>
                        <a14:foregroundMark x1="27667" y1="88125" x2="36778" y2="94625"/>
                        <a14:foregroundMark x1="36778" y1="94625" x2="69111" y2="91875"/>
                        <a14:foregroundMark x1="69111" y1="91875" x2="81222" y2="91875"/>
                        <a14:foregroundMark x1="34444" y1="96750" x2="44000" y2="97000"/>
                        <a14:foregroundMark x1="44000" y1="97000" x2="74778" y2="94000"/>
                        <a14:foregroundMark x1="74778" y1="94000" x2="80889" y2="96375"/>
                        <a14:foregroundMark x1="80889" y1="96375" x2="80889" y2="96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919" y="440985"/>
            <a:ext cx="2221742" cy="1974881"/>
          </a:xfrm>
          <a:prstGeom prst="rect">
            <a:avLst/>
          </a:prstGeom>
        </p:spPr>
      </p:pic>
      <p:pic>
        <p:nvPicPr>
          <p:cNvPr id="12" name="Рисунок 11" descr="Изображение выглядит как коллекция картинок, вычерчивание линий&#10;&#10;Автоматически созданное описание">
            <a:extLst>
              <a:ext uri="{FF2B5EF4-FFF2-40B4-BE49-F238E27FC236}">
                <a16:creationId xmlns:a16="http://schemas.microsoft.com/office/drawing/2014/main" id="{1A3BEDEB-33D6-448E-82BE-B7E8DFE2423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333" b="99556" l="10000" r="90000">
                        <a14:foregroundMark x1="56667" y1="1000" x2="53111" y2="9778"/>
                        <a14:foregroundMark x1="53111" y1="9778" x2="53111" y2="9889"/>
                        <a14:foregroundMark x1="66667" y1="8444" x2="73000" y2="4222"/>
                        <a14:foregroundMark x1="73000" y1="4222" x2="83667" y2="1556"/>
                        <a14:foregroundMark x1="73444" y1="3778" x2="85000" y2="1444"/>
                        <a14:foregroundMark x1="40333" y1="92000" x2="40556" y2="99556"/>
                        <a14:foregroundMark x1="40556" y1="99556" x2="40556" y2="99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8781" y="187778"/>
            <a:ext cx="2221742" cy="22217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78679E0-B130-498A-9FEE-4DF3FEBFF281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foregroundMark x1="44043" y1="28906" x2="45996" y2="36816"/>
                        <a14:foregroundMark x1="45996" y1="36816" x2="44238" y2="44238"/>
                        <a14:foregroundMark x1="44238" y1="44238" x2="44629" y2="47266"/>
                        <a14:foregroundMark x1="63867" y1="28906" x2="69629" y2="34375"/>
                        <a14:foregroundMark x1="69629" y1="34375" x2="69629" y2="39746"/>
                        <a14:foregroundMark x1="67676" y1="49219" x2="70020" y2="57129"/>
                        <a14:foregroundMark x1="70020" y1="57129" x2="70020" y2="579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6710" y="1428425"/>
            <a:ext cx="4816876" cy="481687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7ED59A3-4FD6-4DAA-8403-BFD912EB59EA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883" b="95703" l="9961" r="89844">
                        <a14:foregroundMark x1="50237" y1="8109" x2="67383" y2="9180"/>
                        <a14:foregroundMark x1="67383" y1="9180" x2="71094" y2="11133"/>
                        <a14:foregroundMark x1="52895" y1="7530" x2="68750" y2="8984"/>
                        <a14:foregroundMark x1="53446" y1="6665" x2="61133" y2="6836"/>
                        <a14:foregroundMark x1="55273" y1="5859" x2="53913" y2="5932"/>
                        <a14:foregroundMark x1="31125" y1="11371" x2="27861" y2="12932"/>
                        <a14:foregroundMark x1="36914" y1="7617" x2="28406" y2="11952"/>
                        <a14:foregroundMark x1="25114" y1="14901" x2="20508" y2="21289"/>
                        <a14:foregroundMark x1="20508" y1="21289" x2="20508" y2="21289"/>
                        <a14:foregroundMark x1="30859" y1="8008" x2="30372" y2="8419"/>
                        <a14:foregroundMark x1="20898" y1="16406" x2="20508" y2="16992"/>
                        <a14:foregroundMark x1="79102" y1="53320" x2="78906" y2="57617"/>
                        <a14:foregroundMark x1="79492" y1="54297" x2="79297" y2="61328"/>
                        <a14:foregroundMark x1="40234" y1="91602" x2="63477" y2="91797"/>
                        <a14:foregroundMark x1="63477" y1="91797" x2="66797" y2="91211"/>
                        <a14:foregroundMark x1="36328" y1="93359" x2="48047" y2="95703"/>
                        <a14:foregroundMark x1="48047" y1="95703" x2="57813" y2="95703"/>
                        <a14:foregroundMark x1="57813" y1="95703" x2="57813" y2="95703"/>
                        <a14:foregroundMark x1="38809" y1="8106" x2="37500" y2="8203"/>
                        <a14:foregroundMark x1="53320" y1="7031" x2="48824" y2="7364"/>
                        <a14:foregroundMark x1="53516" y1="6055" x2="41016" y2="5664"/>
                        <a14:foregroundMark x1="41016" y1="5664" x2="32422" y2="9570"/>
                        <a14:backgroundMark x1="20117" y1="18359" x2="26758" y2="10938"/>
                        <a14:backgroundMark x1="26758" y1="10938" x2="29297" y2="10352"/>
                        <a14:backgroundMark x1="52527" y1="4471" x2="54688" y2="4102"/>
                        <a14:backgroundMark x1="30664" y1="8203" x2="31153" y2="8120"/>
                        <a14:backgroundMark x1="54688" y1="4102" x2="55078" y2="4102"/>
                        <a14:backgroundMark x1="21484" y1="83398" x2="34180" y2="941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601544" y="2916258"/>
            <a:ext cx="2121023" cy="2121023"/>
          </a:xfrm>
          <a:prstGeom prst="rect">
            <a:avLst/>
          </a:prstGeom>
        </p:spPr>
      </p:pic>
      <p:sp>
        <p:nvSpPr>
          <p:cNvPr id="19" name="Пузырек для мыслей: облако 18">
            <a:extLst>
              <a:ext uri="{FF2B5EF4-FFF2-40B4-BE49-F238E27FC236}">
                <a16:creationId xmlns:a16="http://schemas.microsoft.com/office/drawing/2014/main" id="{6FA9FDD1-A22E-40B2-B0F2-77643EF5C395}"/>
              </a:ext>
            </a:extLst>
          </p:cNvPr>
          <p:cNvSpPr/>
          <p:nvPr/>
        </p:nvSpPr>
        <p:spPr>
          <a:xfrm flipH="1">
            <a:off x="6916341" y="384738"/>
            <a:ext cx="5063752" cy="2121023"/>
          </a:xfrm>
          <a:prstGeom prst="cloudCallout">
            <a:avLst>
              <a:gd name="adj1" fmla="val 1108"/>
              <a:gd name="adj2" fmla="val 74638"/>
            </a:avLst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5022EA0-332C-49C8-810D-B4C672A4577E}"/>
              </a:ext>
            </a:extLst>
          </p:cNvPr>
          <p:cNvSpPr txBox="1"/>
          <p:nvPr/>
        </p:nvSpPr>
        <p:spPr>
          <a:xfrm>
            <a:off x="7448364" y="612699"/>
            <a:ext cx="453172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Записываем предложение: </a:t>
            </a:r>
            <a:r>
              <a:rPr lang="ru-RU" sz="1400" b="1" u="sng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"У Сони козы". </a:t>
            </a: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Обращаю внимание детей, что в слове " Сони" появился звук </a:t>
            </a:r>
            <a:r>
              <a:rPr lang="ru-RU" sz="1400" b="1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Нь</a:t>
            </a: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и писать эту букву нужно зелёной ручкой. Злата выводит зелёную букву «Н» и приговаривает: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Её сейчас стошнит, ей плохо, она позеленела....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21" name="Свиток: горизонтальный 20">
            <a:extLst>
              <a:ext uri="{FF2B5EF4-FFF2-40B4-BE49-F238E27FC236}">
                <a16:creationId xmlns:a16="http://schemas.microsoft.com/office/drawing/2014/main" id="{3E619574-A879-4A18-B24A-FAB42C26C34C}"/>
              </a:ext>
            </a:extLst>
          </p:cNvPr>
          <p:cNvSpPr/>
          <p:nvPr/>
        </p:nvSpPr>
        <p:spPr>
          <a:xfrm>
            <a:off x="5797118" y="5037281"/>
            <a:ext cx="6081204" cy="1754136"/>
          </a:xfrm>
          <a:prstGeom prst="horizontalScroll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71CFA5-968D-4D5D-BFE7-9AAE3C158B68}"/>
              </a:ext>
            </a:extLst>
          </p:cNvPr>
          <p:cNvSpPr txBox="1"/>
          <p:nvPr/>
        </p:nvSpPr>
        <p:spPr>
          <a:xfrm>
            <a:off x="6096000" y="5321478"/>
            <a:ext cx="567300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Закончили списывать с доски предложение. Специально не ставлю точку в конце и спрашиваю: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Чего не хватает в моём предложении?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Есть такие люди, - пускается в пространственные объяснения Злата, - которые точку не ставят. Они очень необразованные!</a:t>
            </a:r>
            <a:endParaRPr lang="ru-RU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3216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текст, здание, спорт, скат&#10;&#10;Автоматически созданное описание">
            <a:extLst>
              <a:ext uri="{FF2B5EF4-FFF2-40B4-BE49-F238E27FC236}">
                <a16:creationId xmlns:a16="http://schemas.microsoft.com/office/drawing/2014/main" id="{F570C775-4DF1-435C-98A1-D81BA294C2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4A42CC-ABAC-411F-8662-D016EF06CD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6250" y="332394"/>
            <a:ext cx="2675719" cy="27441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4C79E1-C8E3-4A0A-B3AB-939FC575797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0470" y="347728"/>
            <a:ext cx="3075604" cy="2713512"/>
          </a:xfrm>
          <a:prstGeom prst="rect">
            <a:avLst/>
          </a:prstGeom>
        </p:spPr>
      </p:pic>
      <p:sp>
        <p:nvSpPr>
          <p:cNvPr id="7" name="Выноска: стрелка вверх 6">
            <a:extLst>
              <a:ext uri="{FF2B5EF4-FFF2-40B4-BE49-F238E27FC236}">
                <a16:creationId xmlns:a16="http://schemas.microsoft.com/office/drawing/2014/main" id="{3F538291-66CB-4F86-8D52-574BD9396EE3}"/>
              </a:ext>
            </a:extLst>
          </p:cNvPr>
          <p:cNvSpPr/>
          <p:nvPr/>
        </p:nvSpPr>
        <p:spPr>
          <a:xfrm>
            <a:off x="4430919" y="3136345"/>
            <a:ext cx="2955154" cy="3496877"/>
          </a:xfrm>
          <a:prstGeom prst="upArrowCallou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1C02DF-D350-4EC6-A7F2-D5FBB31EB527}"/>
              </a:ext>
            </a:extLst>
          </p:cNvPr>
          <p:cNvSpPr txBox="1"/>
          <p:nvPr/>
        </p:nvSpPr>
        <p:spPr>
          <a:xfrm>
            <a:off x="4479191" y="4518898"/>
            <a:ext cx="307560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Это Вы, это Ваш муж, а это дочка, - говорит Рома З., показывая свой рисунок.</a:t>
            </a:r>
            <a:b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А почему все лысые? - спрашиваю.</a:t>
            </a:r>
            <a:b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Какие уж есть... - ответил Рома с сочувствием.</a:t>
            </a:r>
            <a:endParaRPr lang="ru-RU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9" name="Выноска: стрелка вверх 8">
            <a:extLst>
              <a:ext uri="{FF2B5EF4-FFF2-40B4-BE49-F238E27FC236}">
                <a16:creationId xmlns:a16="http://schemas.microsoft.com/office/drawing/2014/main" id="{9F5A1B40-6B64-4D67-9B5A-F8DD100F3269}"/>
              </a:ext>
            </a:extLst>
          </p:cNvPr>
          <p:cNvSpPr/>
          <p:nvPr/>
        </p:nvSpPr>
        <p:spPr>
          <a:xfrm>
            <a:off x="520242" y="3218849"/>
            <a:ext cx="2675719" cy="3496877"/>
          </a:xfrm>
          <a:prstGeom prst="upArrowCallou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Выноска: стрелка вверх 9">
            <a:extLst>
              <a:ext uri="{FF2B5EF4-FFF2-40B4-BE49-F238E27FC236}">
                <a16:creationId xmlns:a16="http://schemas.microsoft.com/office/drawing/2014/main" id="{0493EAD6-7BD4-47EA-95BD-3EA5C61B5C56}"/>
              </a:ext>
            </a:extLst>
          </p:cNvPr>
          <p:cNvSpPr/>
          <p:nvPr/>
        </p:nvSpPr>
        <p:spPr>
          <a:xfrm>
            <a:off x="8219649" y="3136345"/>
            <a:ext cx="2779136" cy="3496877"/>
          </a:xfrm>
          <a:prstGeom prst="upArrowCallou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47CD76-8D19-4D71-909D-3188721E0460}"/>
              </a:ext>
            </a:extLst>
          </p:cNvPr>
          <p:cNvSpPr txBox="1"/>
          <p:nvPr/>
        </p:nvSpPr>
        <p:spPr>
          <a:xfrm>
            <a:off x="630659" y="4894124"/>
            <a:ext cx="25822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Говорили о профессиях.</a:t>
            </a:r>
            <a:br>
              <a:rPr lang="ru-RU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-А мой папа работает ГОВЯДИНОЙ! - гордо сообщила София.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2FDEC5C-00AE-43FB-8C0F-A08B1DDC440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0830" y="106532"/>
            <a:ext cx="2796472" cy="3385925"/>
          </a:xfrm>
          <a:prstGeom prst="rect">
            <a:avLst/>
          </a:prstGeom>
        </p:spPr>
      </p:pic>
      <p:pic>
        <p:nvPicPr>
          <p:cNvPr id="15" name="Рисунок 1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4CB9E761-FEA8-4C35-8A5A-D666730DE5D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5033" y="903073"/>
            <a:ext cx="1816383" cy="262413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7CBA9CD-0FDB-4B0B-BD9C-47477A04D54A}"/>
              </a:ext>
            </a:extLst>
          </p:cNvPr>
          <p:cNvSpPr txBox="1"/>
          <p:nvPr/>
        </p:nvSpPr>
        <p:spPr>
          <a:xfrm>
            <a:off x="8280675" y="4601897"/>
            <a:ext cx="27791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Знакомились с новой буквой.</a:t>
            </a:r>
            <a:br>
              <a:rPr lang="ru-RU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На что похожа буква П? - спрашиваю.</a:t>
            </a:r>
            <a:br>
              <a:rPr lang="ru-RU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На туалет Шрека! - готов ответ у Ромы З.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5474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текст, здание, спорт, скат&#10;&#10;Автоматически созданное описание">
            <a:extLst>
              <a:ext uri="{FF2B5EF4-FFF2-40B4-BE49-F238E27FC236}">
                <a16:creationId xmlns:a16="http://schemas.microsoft.com/office/drawing/2014/main" id="{D4104028-C888-40AA-9AA3-7CBB902763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узырек для мыслей: облако 2">
            <a:extLst>
              <a:ext uri="{FF2B5EF4-FFF2-40B4-BE49-F238E27FC236}">
                <a16:creationId xmlns:a16="http://schemas.microsoft.com/office/drawing/2014/main" id="{74A50311-FBEE-424E-9711-0922EE25B0E4}"/>
              </a:ext>
            </a:extLst>
          </p:cNvPr>
          <p:cNvSpPr/>
          <p:nvPr/>
        </p:nvSpPr>
        <p:spPr>
          <a:xfrm>
            <a:off x="435006" y="443883"/>
            <a:ext cx="4580877" cy="2372558"/>
          </a:xfrm>
          <a:prstGeom prst="cloudCallout">
            <a:avLst>
              <a:gd name="adj1" fmla="val 59185"/>
              <a:gd name="adj2" fmla="val 78269"/>
            </a:avLst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узырек для мыслей: облако 3">
            <a:extLst>
              <a:ext uri="{FF2B5EF4-FFF2-40B4-BE49-F238E27FC236}">
                <a16:creationId xmlns:a16="http://schemas.microsoft.com/office/drawing/2014/main" id="{32D3402F-73E4-4376-9E7E-9A42B322787F}"/>
              </a:ext>
            </a:extLst>
          </p:cNvPr>
          <p:cNvSpPr/>
          <p:nvPr/>
        </p:nvSpPr>
        <p:spPr>
          <a:xfrm>
            <a:off x="5964315" y="373342"/>
            <a:ext cx="6059010" cy="2059619"/>
          </a:xfrm>
          <a:prstGeom prst="cloudCallout">
            <a:avLst>
              <a:gd name="adj1" fmla="val -36332"/>
              <a:gd name="adj2" fmla="val 106897"/>
            </a:avLst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узырек для мыслей: облако 4">
            <a:extLst>
              <a:ext uri="{FF2B5EF4-FFF2-40B4-BE49-F238E27FC236}">
                <a16:creationId xmlns:a16="http://schemas.microsoft.com/office/drawing/2014/main" id="{44939BA2-2BB6-4924-8314-54BFD856BBD2}"/>
              </a:ext>
            </a:extLst>
          </p:cNvPr>
          <p:cNvSpPr/>
          <p:nvPr/>
        </p:nvSpPr>
        <p:spPr>
          <a:xfrm>
            <a:off x="372122" y="2896217"/>
            <a:ext cx="4580877" cy="3820472"/>
          </a:xfrm>
          <a:prstGeom prst="cloudCallout">
            <a:avLst>
              <a:gd name="adj1" fmla="val 85210"/>
              <a:gd name="adj2" fmla="val -4778"/>
            </a:avLst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узырек для мыслей: облако 5">
            <a:extLst>
              <a:ext uri="{FF2B5EF4-FFF2-40B4-BE49-F238E27FC236}">
                <a16:creationId xmlns:a16="http://schemas.microsoft.com/office/drawing/2014/main" id="{0CBC8D22-E4C5-433D-B4F9-CB4BA4B7817E}"/>
              </a:ext>
            </a:extLst>
          </p:cNvPr>
          <p:cNvSpPr/>
          <p:nvPr/>
        </p:nvSpPr>
        <p:spPr>
          <a:xfrm>
            <a:off x="7034074" y="3094723"/>
            <a:ext cx="4989251" cy="3542190"/>
          </a:xfrm>
          <a:prstGeom prst="cloudCallout">
            <a:avLst>
              <a:gd name="adj1" fmla="val -85360"/>
              <a:gd name="adj2" fmla="val 41397"/>
            </a:avLst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490925-60CA-42FE-8054-8785D7C51822}"/>
              </a:ext>
            </a:extLst>
          </p:cNvPr>
          <p:cNvSpPr txBox="1"/>
          <p:nvPr/>
        </p:nvSpPr>
        <p:spPr>
          <a:xfrm>
            <a:off x="914399" y="801238"/>
            <a:ext cx="399495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Почирикаем?) - спросила я, раздавая крекер «Чижик" в конце занятия.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А почему никто не придержал железную дверь? - снова спрашиваю я, напоминая тем самым о технике безопасности.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Так птички не умеют держать дверь, - парировал, жуя печенье, Глеб.</a:t>
            </a:r>
            <a:endParaRPr lang="ru-RU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580B94-7537-414C-8082-CE65445FDB34}"/>
              </a:ext>
            </a:extLst>
          </p:cNvPr>
          <p:cNvSpPr txBox="1"/>
          <p:nvPr/>
        </p:nvSpPr>
        <p:spPr>
          <a:xfrm>
            <a:off x="7643674" y="3811481"/>
            <a:ext cx="41762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Сегодня, увидев, что я взяла ручку, чтобы записать смешные высказывания, на вопрос: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Что можно делать зимой?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Понеслось: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Ловить снежинки языком! (Кирилл)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Падать головой в сугроб! (Дима)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Сосать сосульку! (Саша)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Приклеивать язык ко льду! (Миша).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Григорий Остер со своими "Вредными советами" просто отдыхает. </a:t>
            </a:r>
            <a:endParaRPr lang="ru-RU" sz="1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EF9610-5127-4F8B-A308-BB570C1E82CE}"/>
              </a:ext>
            </a:extLst>
          </p:cNvPr>
          <p:cNvSpPr txBox="1"/>
          <p:nvPr/>
        </p:nvSpPr>
        <p:spPr>
          <a:xfrm>
            <a:off x="7179446" y="624032"/>
            <a:ext cx="510465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 на засыпку:</a:t>
            </a:r>
            <a:b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Какое дерево вырастет из жёлудя?</a:t>
            </a:r>
            <a:b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Желудёвое! - со знанием дела воскликнул Миша.</a:t>
            </a:r>
            <a:b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600" b="1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Желудиное</a:t>
            </a:r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! - поправила его София.</a:t>
            </a:r>
            <a:b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Дубовое! - научила всех Злата.</a:t>
            </a:r>
            <a:endParaRPr lang="ru-RU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1F1F8B-4BB6-4D1D-9A06-5B33A687733F}"/>
              </a:ext>
            </a:extLst>
          </p:cNvPr>
          <p:cNvSpPr txBox="1"/>
          <p:nvPr/>
        </p:nvSpPr>
        <p:spPr>
          <a:xfrm>
            <a:off x="873709" y="3565259"/>
            <a:ext cx="3618392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Как называлось стихотворение        К. И. Чуковского о посуде, с которым вы вчера познакомились?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Бабино горе - пытается вспомнить Илья.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Федора </a:t>
            </a:r>
            <a:r>
              <a:rPr lang="ru-RU" sz="1400" b="1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ГогОрина</a:t>
            </a: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- видимо, полагая, что это имя с фамилией, поправляет его Никита.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2. - Почему от Федоры ушла посуда?</a:t>
            </a:r>
            <a:b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Потому что она её не уважала! - считает Илья.</a:t>
            </a:r>
            <a:endParaRPr lang="ru-RU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DDAA0E8-020F-407A-ACBF-6AE71D34BC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771" b="99349" l="970" r="97866">
                        <a14:foregroundMark x1="3492" y1="16146" x2="8147" y2="4688"/>
                        <a14:foregroundMark x1="8147" y1="4688" x2="16004" y2="7031"/>
                        <a14:foregroundMark x1="16004" y1="7031" x2="15422" y2="17708"/>
                        <a14:foregroundMark x1="15422" y1="17708" x2="11833" y2="28516"/>
                        <a14:foregroundMark x1="11833" y1="28516" x2="17362" y2="47526"/>
                        <a14:foregroundMark x1="17362" y1="47526" x2="17071" y2="54818"/>
                        <a14:foregroundMark x1="17071" y1="54818" x2="5432" y2="86328"/>
                        <a14:foregroundMark x1="5432" y1="86328" x2="5432" y2="94271"/>
                        <a14:foregroundMark x1="5432" y1="94271" x2="6208" y2="97917"/>
                        <a14:foregroundMark x1="1455" y1="14714" x2="6984" y2="5078"/>
                        <a14:foregroundMark x1="6984" y1="5078" x2="11833" y2="2214"/>
                        <a14:foregroundMark x1="11833" y1="2214" x2="19011" y2="6771"/>
                        <a14:foregroundMark x1="19011" y1="6771" x2="19399" y2="8073"/>
                        <a14:foregroundMark x1="7081" y1="7943" x2="5820" y2="16797"/>
                        <a14:foregroundMark x1="5820" y1="16797" x2="6984" y2="16536"/>
                        <a14:foregroundMark x1="93695" y1="68099" x2="89622" y2="77214"/>
                        <a14:foregroundMark x1="89622" y1="77214" x2="93695" y2="94271"/>
                        <a14:foregroundMark x1="93695" y1="94271" x2="93113" y2="98177"/>
                        <a14:foregroundMark x1="91465" y1="62630" x2="97866" y2="68229"/>
                        <a14:foregroundMark x1="97866" y1="68229" x2="98351" y2="77474"/>
                        <a14:foregroundMark x1="98351" y1="77474" x2="97478" y2="78906"/>
                        <a14:foregroundMark x1="85645" y1="66667" x2="84190" y2="71484"/>
                        <a14:foregroundMark x1="87682" y1="65234" x2="90301" y2="65234"/>
                        <a14:foregroundMark x1="81280" y1="41797" x2="80698" y2="51172"/>
                        <a14:foregroundMark x1="80698" y1="51172" x2="87197" y2="46224"/>
                        <a14:foregroundMark x1="87197" y1="46224" x2="80019" y2="38802"/>
                        <a14:foregroundMark x1="80019" y1="38802" x2="78468" y2="41276"/>
                        <a14:foregroundMark x1="36275" y1="55078" x2="42386" y2="62240"/>
                        <a14:foregroundMark x1="42386" y1="62240" x2="33463" y2="75000"/>
                        <a14:foregroundMark x1="33463" y1="75000" x2="38409" y2="84115"/>
                        <a14:foregroundMark x1="38409" y1="84115" x2="37051" y2="98307"/>
                        <a14:foregroundMark x1="93210" y1="99089" x2="95538" y2="98307"/>
                        <a14:foregroundMark x1="73036" y1="99089" x2="77207" y2="97786"/>
                        <a14:foregroundMark x1="46751" y1="98958" x2="51115" y2="97656"/>
                        <a14:foregroundMark x1="33463" y1="98958" x2="38603" y2="98177"/>
                        <a14:foregroundMark x1="38603" y1="98177" x2="38894" y2="98047"/>
                        <a14:foregroundMark x1="35403" y1="99609" x2="37827" y2="98828"/>
                        <a14:foregroundMark x1="16198" y1="96875" x2="18526" y2="96745"/>
                        <a14:foregroundMark x1="16101" y1="98438" x2="19108" y2="97786"/>
                        <a14:foregroundMark x1="3783" y1="96484" x2="7953" y2="98828"/>
                        <a14:foregroundMark x1="14646" y1="96224" x2="16295" y2="98177"/>
                        <a14:foregroundMark x1="970" y1="38411" x2="5238" y2="41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7112" y="2018440"/>
            <a:ext cx="3501340" cy="260817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AE6C965-6967-4797-A431-644F4CCC9A8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5267" y="775903"/>
            <a:ext cx="1386951" cy="138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567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текст, здание, спорт, скат&#10;&#10;Автоматически созданное описание">
            <a:extLst>
              <a:ext uri="{FF2B5EF4-FFF2-40B4-BE49-F238E27FC236}">
                <a16:creationId xmlns:a16="http://schemas.microsoft.com/office/drawing/2014/main" id="{CA6EA897-F327-4F66-88F8-D09AD923F5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4AEACF-F4DB-43D5-A841-0540A480F7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5008" y="754500"/>
            <a:ext cx="6301983" cy="57927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ADB7A8-BF78-4580-8281-A36D49ECE85D}"/>
              </a:ext>
            </a:extLst>
          </p:cNvPr>
          <p:cNvSpPr txBox="1"/>
          <p:nvPr/>
        </p:nvSpPr>
        <p:spPr>
          <a:xfrm rot="578834">
            <a:off x="4110177" y="1114146"/>
            <a:ext cx="5273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/>
              <a:t>КОНЕЦ</a:t>
            </a:r>
          </a:p>
        </p:txBody>
      </p:sp>
    </p:spTree>
    <p:extLst>
      <p:ext uri="{BB962C8B-B14F-4D97-AF65-F5344CB8AC3E}">
        <p14:creationId xmlns:p14="http://schemas.microsoft.com/office/powerpoint/2010/main" val="4123493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904</Words>
  <Application>Microsoft Office PowerPoint</Application>
  <PresentationFormat>Широкоэкранный</PresentationFormat>
  <Paragraphs>35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Roboto</vt:lpstr>
      <vt:lpstr>Тема Office</vt:lpstr>
      <vt:lpstr>Головач Н.Л.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Головач Н.Л.</dc:title>
  <dc:creator>Наталия Головач</dc:creator>
  <cp:lastModifiedBy>Наталия Головач</cp:lastModifiedBy>
  <cp:revision>4</cp:revision>
  <dcterms:created xsi:type="dcterms:W3CDTF">2021-10-30T12:29:15Z</dcterms:created>
  <dcterms:modified xsi:type="dcterms:W3CDTF">2021-11-29T15:16:30Z</dcterms:modified>
</cp:coreProperties>
</file>