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6" r:id="rId2"/>
    <p:sldId id="314" r:id="rId3"/>
    <p:sldId id="284" r:id="rId4"/>
    <p:sldId id="264" r:id="rId5"/>
    <p:sldId id="259" r:id="rId6"/>
    <p:sldId id="296" r:id="rId7"/>
    <p:sldId id="265" r:id="rId8"/>
    <p:sldId id="257" r:id="rId9"/>
    <p:sldId id="258" r:id="rId10"/>
    <p:sldId id="261" r:id="rId11"/>
    <p:sldId id="262" r:id="rId12"/>
    <p:sldId id="263" r:id="rId13"/>
    <p:sldId id="266" r:id="rId14"/>
    <p:sldId id="276" r:id="rId15"/>
    <p:sldId id="277" r:id="rId16"/>
    <p:sldId id="290" r:id="rId17"/>
    <p:sldId id="294" r:id="rId18"/>
    <p:sldId id="299" r:id="rId19"/>
    <p:sldId id="291" r:id="rId20"/>
    <p:sldId id="282" r:id="rId21"/>
    <p:sldId id="286" r:id="rId22"/>
    <p:sldId id="272" r:id="rId23"/>
    <p:sldId id="275" r:id="rId24"/>
    <p:sldId id="287" r:id="rId25"/>
    <p:sldId id="298" r:id="rId26"/>
    <p:sldId id="297" r:id="rId27"/>
    <p:sldId id="288" r:id="rId28"/>
    <p:sldId id="273" r:id="rId29"/>
    <p:sldId id="283" r:id="rId30"/>
    <p:sldId id="289" r:id="rId31"/>
    <p:sldId id="301" r:id="rId32"/>
    <p:sldId id="300" r:id="rId33"/>
    <p:sldId id="302" r:id="rId34"/>
    <p:sldId id="306" r:id="rId35"/>
    <p:sldId id="307" r:id="rId36"/>
    <p:sldId id="308" r:id="rId37"/>
    <p:sldId id="309" r:id="rId38"/>
    <p:sldId id="310" r:id="rId39"/>
    <p:sldId id="303" r:id="rId40"/>
    <p:sldId id="312" r:id="rId41"/>
    <p:sldId id="311" r:id="rId42"/>
    <p:sldId id="313" r:id="rId43"/>
  </p:sldIdLst>
  <p:sldSz cx="9144000" cy="6858000" type="screen4x3"/>
  <p:notesSz cx="6669088" cy="97536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F59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31" autoAdjust="0"/>
    <p:restoredTop sz="94667" autoAdjust="0"/>
  </p:normalViewPr>
  <p:slideViewPr>
    <p:cSldViewPr>
      <p:cViewPr varScale="1">
        <p:scale>
          <a:sx n="100" d="100"/>
          <a:sy n="100" d="100"/>
        </p:scale>
        <p:origin x="-30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9956F9-B2E4-4718-855D-DD7A6CB4E1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23928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sutzhigulevsk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twitter.com/sut_zhigulevsk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yutech.cuso-edu.ru/" TargetMode="External"/><Relationship Id="rId3" Type="http://schemas.openxmlformats.org/officeDocument/2006/relationships/hyperlink" Target="http://ok.ru/profile/329892140182" TargetMode="External"/><Relationship Id="rId7" Type="http://schemas.openxmlformats.org/officeDocument/2006/relationships/hyperlink" Target="https://www.youtube.com/watch?v=OXelW-iFw6E&amp;t=65s" TargetMode="External"/><Relationship Id="rId12" Type="http://schemas.openxmlformats.org/officeDocument/2006/relationships/hyperlink" Target="http://yutech.cuso-edu.ru/onset/kopilka/-&#1087;&#1091;&#1073;&#1083;&#1080;&#1082;&#1072;&#1094;&#1080;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IBzT_CmYh9k&amp;t=4s" TargetMode="External"/><Relationship Id="rId11" Type="http://schemas.openxmlformats.org/officeDocument/2006/relationships/hyperlink" Target="http://yutech.cuso-edu.ru/onset/training/-&#1087;&#1091;&#1083;&#1080;&#1082;&#1072;&#1094;&#1080;&#1103;" TargetMode="External"/><Relationship Id="rId5" Type="http://schemas.openxmlformats.org/officeDocument/2006/relationships/hyperlink" Target="https://www.youtube.com/watch?v=WTyYMJR9TZM&amp;t=31s" TargetMode="External"/><Relationship Id="rId10" Type="http://schemas.openxmlformats.org/officeDocument/2006/relationships/hyperlink" Target="http://yutech.cuso-edu.ru/onset/education/-&#1087;&#1091;&#1073;&#1083;&#1080;&#1082;&#1072;&#1094;&#1080;&#1103;" TargetMode="External"/><Relationship Id="rId4" Type="http://schemas.openxmlformats.org/officeDocument/2006/relationships/hyperlink" Target="https://youtube.com/shorts/nOWHXXDShCw" TargetMode="External"/><Relationship Id="rId9" Type="http://schemas.openxmlformats.org/officeDocument/2006/relationships/hyperlink" Target="http://www.educontest.net/" TargetMode="Externa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3" Type="http://schemas.openxmlformats.org/officeDocument/2006/relationships/image" Target="../media/image69.jpeg"/><Relationship Id="rId7" Type="http://schemas.openxmlformats.org/officeDocument/2006/relationships/image" Target="../media/image7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pn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880"/>
            <a:ext cx="9144000" cy="68888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8341" y="1700808"/>
            <a:ext cx="6027612" cy="560153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u="sng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Физкультурно</a:t>
            </a:r>
            <a:r>
              <a:rPr lang="ru-RU" sz="3200" b="1" u="sng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- спортивная</a:t>
            </a:r>
          </a:p>
          <a:p>
            <a:pPr algn="ctr"/>
            <a:r>
              <a:rPr lang="ru-RU" sz="3200" b="1" u="sng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з</a:t>
            </a:r>
            <a:r>
              <a:rPr lang="ru-RU" sz="3200" b="1" u="sng" cap="none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доровьесберегающая</a:t>
            </a:r>
            <a:r>
              <a:rPr lang="ru-RU" sz="3200" b="1" u="sng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 </a:t>
            </a:r>
          </a:p>
          <a:p>
            <a:pPr algn="ctr"/>
            <a:r>
              <a:rPr lang="ru-RU" sz="3200" b="1" u="sng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площадка</a:t>
            </a:r>
          </a:p>
          <a:p>
            <a:pPr algn="ctr"/>
            <a:r>
              <a:rPr lang="ru-RU" sz="3200" b="1" u="sng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«Факел»</a:t>
            </a:r>
          </a:p>
          <a:p>
            <a:pPr algn="ctr"/>
            <a:endParaRPr lang="ru-RU" sz="3200" b="1" u="sng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  <a:p>
            <a:pPr algn="ctr"/>
            <a:endParaRPr lang="ru-RU" sz="3200" b="1" u="sng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  <a:p>
            <a:pPr algn="ctr"/>
            <a:endParaRPr lang="ru-RU" sz="3200" b="1" u="sng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  <a:p>
            <a:pPr algn="ctr"/>
            <a:endParaRPr lang="ru-RU" sz="3200" b="1" u="sng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  <a:p>
            <a:pPr algn="ctr"/>
            <a:endParaRPr lang="ru-RU" sz="3200" b="1" u="sng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  <a:p>
            <a:pPr algn="ctr"/>
            <a:r>
              <a:rPr lang="ru-RU" sz="2800" b="1" u="sng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г.Жигулевск   2021год</a:t>
            </a:r>
          </a:p>
          <a:p>
            <a:pPr algn="ctr"/>
            <a:endParaRPr lang="ru-RU" sz="42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0986" y="260647"/>
            <a:ext cx="557370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СТРУКТУРНОЕ  ПОДРАЗДЕЛЕНИЕ ДОПОЛНИТЕЛЬНОГО </a:t>
            </a:r>
          </a:p>
          <a:p>
            <a:pPr algn="ctr"/>
            <a:r>
              <a:rPr lang="ru-RU" b="1" dirty="0" smtClean="0"/>
              <a:t>ОБРАЗОВАНИЯ ДЕТЕЙ</a:t>
            </a:r>
          </a:p>
          <a:p>
            <a:pPr algn="ctr"/>
            <a:r>
              <a:rPr lang="ru-RU" b="1" dirty="0" smtClean="0"/>
              <a:t>«СТАНЦИЯ ЮНЫХ ТЕХНИКОВ»</a:t>
            </a:r>
          </a:p>
          <a:p>
            <a:pPr algn="ctr"/>
            <a:r>
              <a:rPr lang="ru-RU" b="1" dirty="0" smtClean="0"/>
              <a:t>ГБОУ СОШ №14</a:t>
            </a:r>
            <a:endParaRPr lang="ru-RU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930173" y="4365104"/>
            <a:ext cx="3153171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Автор:     педагогический </a:t>
            </a:r>
          </a:p>
          <a:p>
            <a:r>
              <a:rPr lang="ru-RU" sz="1400" dirty="0" smtClean="0"/>
              <a:t>коллектив  ФСН, руководитель</a:t>
            </a:r>
          </a:p>
          <a:p>
            <a:r>
              <a:rPr lang="ru-RU" sz="1400" dirty="0" smtClean="0"/>
              <a:t> площадки тренер-преподаватель</a:t>
            </a:r>
          </a:p>
          <a:p>
            <a:r>
              <a:rPr lang="ru-RU" sz="1400" dirty="0" smtClean="0"/>
              <a:t> Ибрагимов Р.А. </a:t>
            </a:r>
          </a:p>
          <a:p>
            <a:r>
              <a:rPr lang="ru-RU" sz="1400" dirty="0" smtClean="0"/>
              <a:t>Руководитель СПДОД СЮТ:</a:t>
            </a:r>
          </a:p>
          <a:p>
            <a:r>
              <a:rPr lang="ru-RU" sz="1400" dirty="0" smtClean="0"/>
              <a:t> </a:t>
            </a:r>
            <a:r>
              <a:rPr lang="ru-RU" sz="1400" dirty="0" err="1" smtClean="0"/>
              <a:t>Кивгазова</a:t>
            </a:r>
            <a:r>
              <a:rPr lang="ru-RU" sz="1400" dirty="0" smtClean="0"/>
              <a:t> Н.И.</a:t>
            </a:r>
          </a:p>
          <a:p>
            <a:r>
              <a:rPr lang="ru-RU" sz="1400" dirty="0" smtClean="0"/>
              <a:t>Методист СПДОД СЮТ:</a:t>
            </a:r>
          </a:p>
          <a:p>
            <a:r>
              <a:rPr lang="ru-RU" sz="1400" smtClean="0"/>
              <a:t>Сафронова Р.Н.</a:t>
            </a:r>
            <a:endParaRPr lang="ru-RU" sz="1400" dirty="0" smtClean="0"/>
          </a:p>
          <a:p>
            <a:r>
              <a:rPr lang="ru-RU" sz="1400" dirty="0" smtClean="0"/>
              <a:t>Тел.8(84862)3-50-87 </a:t>
            </a:r>
          </a:p>
          <a:p>
            <a:r>
              <a:rPr lang="ru-RU" sz="1400" dirty="0" smtClean="0"/>
              <a:t>kivgazova50@mail.ru </a:t>
            </a:r>
          </a:p>
          <a:p>
            <a:r>
              <a:rPr lang="ru-RU" sz="1600" dirty="0" smtClean="0"/>
              <a:t>   </a:t>
            </a:r>
            <a:endParaRPr lang="ru-RU" sz="16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605" y="116632"/>
            <a:ext cx="2796395" cy="436510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61138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Autofit/>
          </a:bodyPr>
          <a:lstStyle/>
          <a:p>
            <a:r>
              <a:rPr lang="ru-RU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4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Номинация:№1 «</a:t>
            </a:r>
            <a:r>
              <a:rPr lang="ru-RU" sz="28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4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Физкултурно</a:t>
            </a:r>
            <a:r>
              <a:rPr lang="ru-RU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4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- </a:t>
            </a:r>
            <a:br>
              <a:rPr lang="ru-RU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4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</a:br>
            <a:r>
              <a:rPr lang="ru-RU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4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оздоровительные  технологии»</a:t>
            </a:r>
            <a:br>
              <a:rPr lang="ru-RU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4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</a:br>
            <a:endParaRPr lang="ru-RU" sz="2800" dirty="0">
              <a:solidFill>
                <a:schemeClr val="accent4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25000" lnSpcReduction="20000"/>
          </a:bodyPr>
          <a:lstStyle/>
          <a:p>
            <a:pPr algn="just"/>
            <a:endParaRPr lang="ru-RU" b="1" dirty="0" smtClean="0"/>
          </a:p>
          <a:p>
            <a:pPr algn="r"/>
            <a:endParaRPr lang="ru-RU" b="1" dirty="0" smtClean="0"/>
          </a:p>
          <a:p>
            <a:pPr algn="just"/>
            <a:endParaRPr lang="ru-RU" b="1" dirty="0" smtClean="0"/>
          </a:p>
          <a:p>
            <a:pPr algn="just"/>
            <a:endParaRPr lang="ru-RU" b="1" dirty="0" smtClean="0"/>
          </a:p>
          <a:p>
            <a:pPr algn="just"/>
            <a:endParaRPr lang="ru-RU" b="1" dirty="0" smtClean="0"/>
          </a:p>
          <a:p>
            <a:pPr algn="just"/>
            <a:endParaRPr lang="ru-RU" b="1" dirty="0" smtClean="0"/>
          </a:p>
          <a:p>
            <a:pPr algn="just"/>
            <a:endParaRPr lang="ru-RU" b="1" dirty="0" smtClean="0"/>
          </a:p>
          <a:p>
            <a:pPr algn="just"/>
            <a:endParaRPr lang="ru-RU" b="1" dirty="0" smtClean="0"/>
          </a:p>
          <a:p>
            <a:pPr algn="just"/>
            <a:endParaRPr lang="ru-RU" b="1" dirty="0" smtClean="0"/>
          </a:p>
          <a:p>
            <a:pPr algn="just"/>
            <a:endParaRPr lang="ru-RU" b="1" dirty="0" smtClean="0"/>
          </a:p>
          <a:p>
            <a:pPr algn="just"/>
            <a:endParaRPr lang="ru-RU" b="1" dirty="0" smtClean="0"/>
          </a:p>
          <a:p>
            <a:pPr algn="just"/>
            <a:endParaRPr lang="ru-RU" b="1" dirty="0" smtClean="0"/>
          </a:p>
          <a:p>
            <a:pPr algn="just"/>
            <a:endParaRPr lang="ru-RU" b="1" dirty="0" smtClean="0"/>
          </a:p>
          <a:p>
            <a:pPr algn="just"/>
            <a:endParaRPr lang="ru-RU" b="1" dirty="0" smtClean="0"/>
          </a:p>
          <a:p>
            <a:pPr algn="just"/>
            <a:r>
              <a:rPr lang="ru-RU" sz="6200" b="1" dirty="0" smtClean="0"/>
              <a:t>Историческая справка:</a:t>
            </a:r>
            <a:endParaRPr lang="ru-RU" sz="6200" dirty="0" smtClean="0"/>
          </a:p>
          <a:p>
            <a:pPr algn="just">
              <a:buNone/>
            </a:pPr>
            <a:r>
              <a:rPr lang="ru-RU" sz="6200" dirty="0" smtClean="0"/>
              <a:t> </a:t>
            </a:r>
          </a:p>
          <a:p>
            <a:pPr lvl="0" algn="just"/>
            <a:r>
              <a:rPr lang="ru-RU" sz="6400" b="1" dirty="0" smtClean="0"/>
              <a:t>10. 1975г- создание Городской станции юных техников</a:t>
            </a:r>
            <a:r>
              <a:rPr lang="ru-RU" sz="6400" dirty="0" smtClean="0"/>
              <a:t>.</a:t>
            </a:r>
          </a:p>
          <a:p>
            <a:pPr algn="just">
              <a:buNone/>
            </a:pPr>
            <a:r>
              <a:rPr lang="ru-RU" sz="6400" b="1" dirty="0" smtClean="0"/>
              <a:t> </a:t>
            </a:r>
            <a:endParaRPr lang="ru-RU" sz="6400" dirty="0" smtClean="0"/>
          </a:p>
          <a:p>
            <a:pPr algn="just"/>
            <a:r>
              <a:rPr lang="ru-RU" sz="6400" b="1" dirty="0" smtClean="0"/>
              <a:t>12.10.2011- Постановление Правительства Самарской области N 576 – </a:t>
            </a:r>
            <a:r>
              <a:rPr lang="ru-RU" sz="6400" dirty="0" smtClean="0"/>
              <a:t>переименовано в СПДОД СЮТ ГБОУ СОШ№ 14</a:t>
            </a:r>
          </a:p>
          <a:p>
            <a:pPr algn="just"/>
            <a:endParaRPr lang="ru-RU" sz="4400" dirty="0" smtClean="0"/>
          </a:p>
          <a:p>
            <a:pPr algn="just"/>
            <a:r>
              <a:rPr lang="ru-RU" sz="6400" b="1" dirty="0" smtClean="0"/>
              <a:t>29 мая 2015 </a:t>
            </a:r>
            <a:r>
              <a:rPr lang="ru-RU" sz="6400" b="1" dirty="0" err="1" smtClean="0"/>
              <a:t>года-Приказом</a:t>
            </a:r>
            <a:r>
              <a:rPr lang="ru-RU" sz="6400" b="1" dirty="0" smtClean="0"/>
              <a:t> № 125 от 29.05. 2015 г. по ГБОУ СОШ № 14 «О переименовании учреждения» </a:t>
            </a:r>
            <a:r>
              <a:rPr lang="ru-RU" sz="6400" dirty="0" smtClean="0"/>
              <a:t>переименована в Структурное</a:t>
            </a:r>
            <a:r>
              <a:rPr lang="ru-RU" sz="6400" b="1" dirty="0" smtClean="0"/>
              <a:t> </a:t>
            </a:r>
            <a:r>
              <a:rPr lang="ru-RU" sz="6400" dirty="0" smtClean="0"/>
              <a:t>подразделение дополнительного образования детей «станция юных техников» государственного бюджетного общеобразовательного учреждения Самарской области средней общеобразовательной школы N 14 имени полного кавалера ордена Славы Николая Георгиевича Касьянова города Жигулевска городского округа Жигулевск Самарской области</a:t>
            </a:r>
          </a:p>
          <a:p>
            <a:pPr algn="just">
              <a:buNone/>
            </a:pPr>
            <a:r>
              <a:rPr lang="ru-RU" sz="6400" dirty="0" smtClean="0"/>
              <a:t> </a:t>
            </a:r>
          </a:p>
          <a:p>
            <a:endParaRPr lang="ru-RU" dirty="0"/>
          </a:p>
        </p:txBody>
      </p:sp>
      <p:pic>
        <p:nvPicPr>
          <p:cNvPr id="4" name="Рисунок 3" descr="C:\Documents and Settings\Adm\Мои документы\IMG_20190225_11304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1052736"/>
            <a:ext cx="2562225" cy="200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384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spc="5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Организация  </a:t>
            </a:r>
            <a: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массовой физкультурно-спортивной работы</a:t>
            </a:r>
            <a:endParaRPr lang="ru-RU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  <p:pic>
        <p:nvPicPr>
          <p:cNvPr id="5" name="Picture 4" descr="Рисунок6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600200"/>
            <a:ext cx="6912768" cy="478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3121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384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771688" y="86420"/>
            <a:ext cx="360066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Организация работы</a:t>
            </a:r>
          </a:p>
          <a:p>
            <a:pPr algn="ctr"/>
            <a:r>
              <a:rPr lang="ru-RU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ru-RU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П</a:t>
            </a:r>
            <a:r>
              <a:rPr lang="ru-RU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лощадки  «Факел»</a:t>
            </a:r>
          </a:p>
          <a:p>
            <a:pPr algn="ctr"/>
            <a:r>
              <a:rPr lang="ru-RU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в</a:t>
            </a:r>
            <a:r>
              <a:rPr lang="ru-RU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ru-RU" sz="32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г.о</a:t>
            </a:r>
            <a:r>
              <a:rPr lang="ru-RU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. Жигулевск</a:t>
            </a:r>
            <a:endParaRPr lang="ru-RU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1563748"/>
            <a:ext cx="2088232" cy="497100"/>
          </a:xfrm>
          <a:prstGeom prst="rect">
            <a:avLst/>
          </a:prstGeom>
          <a:solidFill>
            <a:srgbClr val="EEF59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Микрорайон Г-1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3848" y="2250592"/>
            <a:ext cx="2088232" cy="504056"/>
          </a:xfrm>
          <a:prstGeom prst="rect">
            <a:avLst/>
          </a:prstGeom>
          <a:solidFill>
            <a:srgbClr val="EEF59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Микрорайон В-1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3848" y="2924944"/>
            <a:ext cx="2088232" cy="504056"/>
          </a:xfrm>
          <a:prstGeom prst="rect">
            <a:avLst/>
          </a:prstGeom>
          <a:solidFill>
            <a:srgbClr val="EEF59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solidFill>
                  <a:schemeClr val="tx1"/>
                </a:solidFill>
              </a:rPr>
              <a:t>Морквашинский</a:t>
            </a:r>
            <a:r>
              <a:rPr lang="ru-RU" dirty="0" smtClean="0">
                <a:solidFill>
                  <a:schemeClr val="tx1"/>
                </a:solidFill>
              </a:rPr>
              <a:t> район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3848" y="3586360"/>
            <a:ext cx="2088232" cy="504056"/>
          </a:xfrm>
          <a:prstGeom prst="rect">
            <a:avLst/>
          </a:prstGeom>
          <a:solidFill>
            <a:srgbClr val="EEF59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Яблоневый овраг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0416" y="4242816"/>
            <a:ext cx="2088232" cy="504056"/>
          </a:xfrm>
          <a:prstGeom prst="rect">
            <a:avLst/>
          </a:prstGeom>
          <a:solidFill>
            <a:srgbClr val="EEF59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Поселок Зольное, Солнечная поляна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466679" y="1579112"/>
            <a:ext cx="2088232" cy="4971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28 секций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(336 учащихся)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82727" y="4941168"/>
            <a:ext cx="2088232" cy="4971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27 секций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(324 учащихся)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466679" y="2249454"/>
            <a:ext cx="2088232" cy="4971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23 секций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(276 учащихся)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466679" y="2924944"/>
            <a:ext cx="2088232" cy="4971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20 секций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(240 учащихся)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448463" y="3593316"/>
            <a:ext cx="2088232" cy="4971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10 секций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(120 учащихся)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466679" y="4249772"/>
            <a:ext cx="2088232" cy="4971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6 секций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(72 учащихся)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9" name="Правая фигурная скобка 18"/>
          <p:cNvSpPr/>
          <p:nvPr/>
        </p:nvSpPr>
        <p:spPr>
          <a:xfrm>
            <a:off x="4860032" y="1563748"/>
            <a:ext cx="576064" cy="4601556"/>
          </a:xfrm>
          <a:prstGeom prst="rightBrac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5580112" y="3284984"/>
            <a:ext cx="3168352" cy="116199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Всего: работой площадки охвачено  116 секции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1392 учащихся от 5 до 18 лет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555776" y="5733256"/>
            <a:ext cx="2088232" cy="4971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 секции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(24 учащихся)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94464" y="4941168"/>
            <a:ext cx="2088232" cy="504056"/>
          </a:xfrm>
          <a:prstGeom prst="rect">
            <a:avLst/>
          </a:prstGeom>
          <a:solidFill>
            <a:srgbClr val="EEF59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Центральный район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51520" y="5733256"/>
            <a:ext cx="2088232" cy="504056"/>
          </a:xfrm>
          <a:prstGeom prst="rect">
            <a:avLst/>
          </a:prstGeom>
          <a:solidFill>
            <a:srgbClr val="EEF59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Александровское поле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5379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595876" y="86420"/>
            <a:ext cx="595227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Структура площадки</a:t>
            </a:r>
          </a:p>
          <a:p>
            <a:pPr algn="ctr"/>
            <a:r>
              <a:rPr lang="ru-RU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«Факел</a:t>
            </a:r>
            <a:r>
              <a:rPr lang="ru-RU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»</a:t>
            </a:r>
          </a:p>
          <a:p>
            <a:pPr algn="ctr"/>
            <a:endParaRPr lang="ru-RU" sz="5400" b="1" cap="none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504" y="1840746"/>
            <a:ext cx="2664296" cy="580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Футбол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2573288"/>
            <a:ext cx="2664296" cy="580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Дзюдо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4968" y="3315750"/>
            <a:ext cx="2664296" cy="580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Флорбол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6976" y="4048292"/>
            <a:ext cx="2664296" cy="580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Волейбол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01023" y="4793574"/>
            <a:ext cx="2664296" cy="580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Баскетбол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6976" y="5526116"/>
            <a:ext cx="2664296" cy="580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Самбо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652120" y="1840746"/>
            <a:ext cx="2664296" cy="580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Рукопашный бой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652120" y="2549680"/>
            <a:ext cx="2664296" cy="580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Плавание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652120" y="3302062"/>
            <a:ext cx="2664296" cy="580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Гиревой спорт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653240" y="4032634"/>
            <a:ext cx="2664296" cy="580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Юный спасатель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626952" y="4753114"/>
            <a:ext cx="2664296" cy="580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Тяжелая атлетика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5626952" y="5493870"/>
            <a:ext cx="2664296" cy="580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Силовая  подготовка</a:t>
            </a:r>
            <a:endParaRPr lang="ru-RU" dirty="0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299" y="1840746"/>
            <a:ext cx="2464797" cy="2772029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2835545" y="5508550"/>
            <a:ext cx="2664296" cy="580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Шахматы</a:t>
            </a:r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877416" y="4793574"/>
            <a:ext cx="2664296" cy="580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Настольный теннис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0647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0" y="260648"/>
            <a:ext cx="9083154" cy="20005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Количественный  и возрастной  состав  занимающихся.</a:t>
            </a:r>
          </a:p>
          <a:p>
            <a:pPr algn="ctr"/>
            <a:r>
              <a:rPr lang="ru-RU" sz="2800" b="1" dirty="0" smtClean="0"/>
              <a:t> </a:t>
            </a:r>
            <a:endParaRPr lang="ru-RU" sz="28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17817867"/>
              </p:ext>
            </p:extLst>
          </p:nvPr>
        </p:nvGraphicFramePr>
        <p:xfrm>
          <a:off x="457200" y="1870520"/>
          <a:ext cx="8229599" cy="154419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4118092"/>
                <a:gridCol w="1371051"/>
                <a:gridCol w="1371051"/>
                <a:gridCol w="1369405"/>
              </a:tblGrid>
              <a:tr h="28232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Возраст воспитанников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Учебный год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</a:rPr>
                        <a:t>2018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</a:rPr>
                        <a:t>2019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</a:rPr>
                        <a:t>2020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5-6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83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52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78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7-9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568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281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189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10-14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634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749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822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15-18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191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319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</a:rPr>
                        <a:t>303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Итого: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1476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1401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1392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39552" y="3573016"/>
            <a:ext cx="79928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u="sng" dirty="0" smtClean="0"/>
              <a:t>Охват   </a:t>
            </a:r>
            <a:r>
              <a:rPr lang="ru-RU" sz="2400" u="sng" dirty="0"/>
              <a:t>учащихся  физкультурно –спортивной работой </a:t>
            </a:r>
            <a:r>
              <a:rPr lang="ru-RU" sz="2400" u="sng" dirty="0" smtClean="0"/>
              <a:t>  стабильно </a:t>
            </a:r>
            <a:r>
              <a:rPr lang="ru-RU" sz="2400" u="sng" dirty="0" err="1" smtClean="0"/>
              <a:t>высокий,растет</a:t>
            </a:r>
            <a:r>
              <a:rPr lang="ru-RU" sz="2400" u="sng" dirty="0" smtClean="0"/>
              <a:t> охват детей среднего и старшего возраста;  </a:t>
            </a:r>
            <a:endParaRPr lang="ru-RU" sz="2400" u="sng" dirty="0"/>
          </a:p>
          <a:p>
            <a:pPr algn="just"/>
            <a:r>
              <a:rPr lang="ru-RU" sz="2400" u="sng" dirty="0"/>
              <a:t>- большой процент занятости детей   на физкультурно - спортивной </a:t>
            </a:r>
            <a:r>
              <a:rPr lang="ru-RU" sz="2400" u="sng" dirty="0" err="1"/>
              <a:t>здоровьесберегающей</a:t>
            </a:r>
            <a:r>
              <a:rPr lang="ru-RU" sz="2400" u="sng" dirty="0"/>
              <a:t> площадке «Факел», свидетельствует  о  высоком спросе  населения   на  физкультурно – спортивную  работу СПДОД СЮТ.</a:t>
            </a:r>
          </a:p>
        </p:txBody>
      </p:sp>
    </p:spTree>
    <p:extLst>
      <p:ext uri="{BB962C8B-B14F-4D97-AF65-F5344CB8AC3E}">
        <p14:creationId xmlns="" xmlns:p14="http://schemas.microsoft.com/office/powerpoint/2010/main" val="252481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239" y="-101396"/>
            <a:ext cx="9144000" cy="6858000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892177" y="86420"/>
            <a:ext cx="735970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Организация массовой и </a:t>
            </a:r>
          </a:p>
          <a:p>
            <a:pPr algn="ctr"/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физкультурно-спортивной работы:</a:t>
            </a:r>
          </a:p>
          <a:p>
            <a:pPr algn="ctr"/>
            <a:r>
              <a:rPr lang="ru-RU" sz="36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ю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ный  кадет, </a:t>
            </a:r>
            <a:r>
              <a:rPr lang="ru-RU" sz="36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флорбол,фитнес-аэробика</a:t>
            </a:r>
            <a:endParaRPr lang="ru-RU" sz="3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72" y="1656080"/>
            <a:ext cx="4026613" cy="26581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761" y="1656080"/>
            <a:ext cx="4002928" cy="26581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338411"/>
            <a:ext cx="3263054" cy="24472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2082" y="4346524"/>
            <a:ext cx="3252236" cy="243917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26167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3047391" y="86420"/>
            <a:ext cx="30492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Шахматы</a:t>
            </a:r>
            <a:endParaRPr lang="ru-RU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  <p:pic>
        <p:nvPicPr>
          <p:cNvPr id="1026" name="Picture 2" descr="C:\Users\user\Desktop\фото для презентации\Untitled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052736"/>
            <a:ext cx="3635896" cy="2726922"/>
          </a:xfrm>
          <a:prstGeom prst="rect">
            <a:avLst/>
          </a:prstGeom>
          <a:noFill/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5" y="1096112"/>
            <a:ext cx="4824536" cy="2692928"/>
          </a:xfrm>
          <a:prstGeom prst="rect">
            <a:avLst/>
          </a:prstGeom>
        </p:spPr>
      </p:pic>
      <p:pic>
        <p:nvPicPr>
          <p:cNvPr id="1027" name="Picture 3" descr="C:\Users\user\Desktop\фото для презентации\Untitled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4005064"/>
            <a:ext cx="4626620" cy="2614660"/>
          </a:xfrm>
          <a:prstGeom prst="rect">
            <a:avLst/>
          </a:prstGeom>
          <a:noFill/>
        </p:spPr>
      </p:pic>
      <p:pic>
        <p:nvPicPr>
          <p:cNvPr id="1028" name="Picture 4" descr="C:\Users\user\Desktop\фото для презентации\Untitled-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4077072"/>
            <a:ext cx="3600400" cy="25654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2249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347864" y="86420"/>
            <a:ext cx="19431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Дзюдо</a:t>
            </a:r>
            <a:endParaRPr lang="ru-RU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05" y="908720"/>
            <a:ext cx="4139932" cy="276130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1363" y="3753036"/>
            <a:ext cx="3952414" cy="2964311"/>
          </a:xfrm>
          <a:prstGeom prst="rect">
            <a:avLst/>
          </a:prstGeom>
        </p:spPr>
      </p:pic>
      <p:pic>
        <p:nvPicPr>
          <p:cNvPr id="2050" name="Picture 2" descr="C:\Users\user\Desktop\фото для презентации\Untitled-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789040"/>
            <a:ext cx="3956447" cy="2808312"/>
          </a:xfrm>
          <a:prstGeom prst="rect">
            <a:avLst/>
          </a:prstGeom>
          <a:noFill/>
        </p:spPr>
      </p:pic>
      <p:pic>
        <p:nvPicPr>
          <p:cNvPr id="2051" name="Picture 3" descr="C:\Users\user\Desktop\фото для презентации\Untitled-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908720"/>
            <a:ext cx="3960440" cy="27074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0647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68" y="1340768"/>
            <a:ext cx="4315972" cy="24277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3933056"/>
            <a:ext cx="4315968" cy="24277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1340768"/>
            <a:ext cx="4315969" cy="242773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32" y="3933056"/>
            <a:ext cx="4267895" cy="240069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963145" y="86420"/>
            <a:ext cx="27126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Плавание</a:t>
            </a:r>
            <a:endParaRPr lang="ru-RU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47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872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1014342"/>
            <a:ext cx="3803915" cy="285293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17240" y="86420"/>
            <a:ext cx="56044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Тяжелая атлетика</a:t>
            </a:r>
            <a:endParaRPr lang="ru-RU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120" y="1002392"/>
            <a:ext cx="3815304" cy="286147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4" y="3933056"/>
            <a:ext cx="3803915" cy="285293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933056"/>
            <a:ext cx="3816424" cy="29004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647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156311" y="86420"/>
            <a:ext cx="23262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Футбол</a:t>
            </a:r>
            <a:endParaRPr lang="ru-RU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5" y="1124744"/>
            <a:ext cx="3807725" cy="252856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8" y="3789039"/>
            <a:ext cx="4499992" cy="299882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5" y="3789039"/>
            <a:ext cx="3807725" cy="2852819"/>
          </a:xfrm>
          <a:prstGeom prst="rect">
            <a:avLst/>
          </a:prstGeom>
        </p:spPr>
      </p:pic>
      <p:pic>
        <p:nvPicPr>
          <p:cNvPr id="3074" name="Picture 2" descr="C:\Users\user\Desktop\фото для презентации\Untitled-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6982" y="1124744"/>
            <a:ext cx="4414621" cy="25508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0647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44" y="-35416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708806" y="86420"/>
            <a:ext cx="52213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Фитнес - аэробика</a:t>
            </a:r>
            <a:endParaRPr lang="ru-RU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454" y="1009750"/>
            <a:ext cx="3672408" cy="275430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89" y="3861048"/>
            <a:ext cx="3648405" cy="27363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6278" y="3861048"/>
            <a:ext cx="3665584" cy="2749188"/>
          </a:xfrm>
          <a:prstGeom prst="rect">
            <a:avLst/>
          </a:prstGeom>
        </p:spPr>
      </p:pic>
      <p:pic>
        <p:nvPicPr>
          <p:cNvPr id="4098" name="Picture 2" descr="C:\Users\user\Desktop\фото для презентации\Untitled-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845332"/>
            <a:ext cx="3786659" cy="28399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01571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051720" y="116632"/>
            <a:ext cx="47644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Юный спасатель</a:t>
            </a:r>
            <a:endParaRPr lang="ru-RU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  <p:pic>
        <p:nvPicPr>
          <p:cNvPr id="6" name="Picture 9" descr="Recoverd_jpg_file(1999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057" y="3915880"/>
            <a:ext cx="3913813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sSSxElILSI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28" y="3888877"/>
            <a:ext cx="3816424" cy="2862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2012-04-22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55035"/>
            <a:ext cx="4203999" cy="2866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 descr="2012-04-21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4878" y="955035"/>
            <a:ext cx="3822576" cy="2866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186877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-47513" y="20689"/>
            <a:ext cx="919151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Организация работы с людьми пожилого возраста</a:t>
            </a:r>
            <a:endParaRPr lang="ru-RU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  <p:pic>
        <p:nvPicPr>
          <p:cNvPr id="8" name="Picture 4" descr="P104042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011" y="4005064"/>
            <a:ext cx="3788127" cy="2726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P104046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48064" y="1556792"/>
            <a:ext cx="3635896" cy="2726291"/>
          </a:xfrm>
          <a:prstGeom prst="rect">
            <a:avLst/>
          </a:prstGeom>
          <a:noFill/>
        </p:spPr>
      </p:pic>
      <p:pic>
        <p:nvPicPr>
          <p:cNvPr id="6" name="Picture 5" descr="P104043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84033"/>
            <a:ext cx="3600400" cy="269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732276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35088" y="123536"/>
            <a:ext cx="8208912" cy="255454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cs typeface="Mongolian Baiti" pitchFamily="66" charset="0"/>
              </a:rPr>
              <a:t>Организация каникулярного отдыха:</a:t>
            </a:r>
          </a:p>
          <a:p>
            <a:pPr algn="ctr"/>
            <a:r>
              <a:rPr lang="ru-RU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cs typeface="Mongolian Baiti" pitchFamily="66" charset="0"/>
              </a:rPr>
              <a:t> </a:t>
            </a:r>
            <a:r>
              <a:rPr lang="ru-RU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cs typeface="Mongolian Baiti" pitchFamily="66" charset="0"/>
              </a:rPr>
              <a:t>           - в выездных лагерях ;</a:t>
            </a:r>
          </a:p>
          <a:p>
            <a:pPr algn="ctr"/>
            <a:r>
              <a:rPr lang="ru-RU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cs typeface="Mongolian Baiti" pitchFamily="66" charset="0"/>
              </a:rPr>
              <a:t>           - в летнем городском  </a:t>
            </a:r>
          </a:p>
          <a:p>
            <a:pPr algn="ctr"/>
            <a:r>
              <a:rPr lang="ru-RU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cs typeface="Mongolian Baiti" pitchFamily="66" charset="0"/>
              </a:rPr>
              <a:t>                лагере СПДОД СЮТ</a:t>
            </a:r>
            <a:endParaRPr lang="ru-RU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  <a:cs typeface="Mongolian Baiti" pitchFamily="66" charset="0"/>
            </a:endParaRPr>
          </a:p>
        </p:txBody>
      </p:sp>
      <p:pic>
        <p:nvPicPr>
          <p:cNvPr id="4098" name="Picture 2" descr="E:\СТИМУЛ\Стимул\Прошлый год\Все для конкурсов и стимул\ФОТО для конкурсов\фото\z3v9eGYUJm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616587"/>
            <a:ext cx="3672408" cy="27531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Текст 4"/>
          <p:cNvSpPr txBox="1">
            <a:spLocks/>
          </p:cNvSpPr>
          <p:nvPr/>
        </p:nvSpPr>
        <p:spPr>
          <a:xfrm>
            <a:off x="2888926" y="5369755"/>
            <a:ext cx="6028705" cy="129913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Monotype Corsiva" pitchFamily="66" charset="0"/>
              </a:rPr>
              <a:t>2017г. – «Городок здоровья» </a:t>
            </a:r>
            <a:r>
              <a:rPr lang="ru-RU" sz="2800" b="1" dirty="0">
                <a:solidFill>
                  <a:schemeClr val="tx1"/>
                </a:solidFill>
                <a:latin typeface="Monotype Corsiva" pitchFamily="66" charset="0"/>
              </a:rPr>
              <a:t>46 </a:t>
            </a:r>
            <a:r>
              <a:rPr lang="ru-RU" sz="2800" b="1" dirty="0" smtClean="0">
                <a:solidFill>
                  <a:schemeClr val="tx1"/>
                </a:solidFill>
                <a:latin typeface="Monotype Corsiva" pitchFamily="66" charset="0"/>
              </a:rPr>
              <a:t>человек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Monotype Corsiva" pitchFamily="66" charset="0"/>
              </a:rPr>
              <a:t>2018 г. –  «Олимпийский городок» 46человек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Monotype Corsiva" pitchFamily="66" charset="0"/>
              </a:rPr>
              <a:t>2019г. – «Факел»  46 человек</a:t>
            </a:r>
            <a:endParaRPr lang="ru-RU" sz="2800" b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3076" name="Picture 4" descr="D:\IMG_21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80928"/>
            <a:ext cx="2496278" cy="18722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user\Desktop\фото для презентации\Untitled-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2113" y="4797152"/>
            <a:ext cx="2472088" cy="1863429"/>
          </a:xfrm>
          <a:prstGeom prst="rect">
            <a:avLst/>
          </a:prstGeom>
          <a:noFill/>
        </p:spPr>
      </p:pic>
      <p:pic>
        <p:nvPicPr>
          <p:cNvPr id="1027" name="Picture 3" descr="D:\Мои документы\Мои рисунки\Фильм Лагерь Факел СЮТ 2018-0-02-18-593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636" t="21212" r="15322" b="7862"/>
          <a:stretch/>
        </p:blipFill>
        <p:spPr bwMode="auto">
          <a:xfrm>
            <a:off x="382113" y="1100498"/>
            <a:ext cx="2509701" cy="15160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131639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Создание условий для занятий физкультурой и </a:t>
            </a:r>
            <a:r>
              <a:rPr lang="ru-RU" sz="36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спотртом</a:t>
            </a:r>
            <a: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.</a:t>
            </a:r>
            <a:b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Материально-техническое обеспечение</a:t>
            </a:r>
            <a:r>
              <a:rPr lang="ru-RU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ru-RU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Monotype Corsiva" pitchFamily="66" charset="0"/>
              </a:rPr>
            </a:br>
            <a:endParaRPr lang="ru-RU" sz="3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6368" y="1844824"/>
            <a:ext cx="8291264" cy="439248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/>
              <a:t>       Материально-  техническая  </a:t>
            </a:r>
            <a:r>
              <a:rPr lang="ru-RU" sz="2000" dirty="0"/>
              <a:t>база </a:t>
            </a:r>
            <a:r>
              <a:rPr lang="ru-RU" sz="2000" dirty="0" smtClean="0"/>
              <a:t>Площадки «Факел» формируется </a:t>
            </a:r>
            <a:r>
              <a:rPr lang="ru-RU" sz="2000" dirty="0"/>
              <a:t>из  материально-  технической  базы СПДОД СЮТ  и  предоставления, на  основе </a:t>
            </a:r>
            <a:r>
              <a:rPr lang="ru-RU" sz="2000" dirty="0" smtClean="0"/>
              <a:t>«Соглашений  </a:t>
            </a:r>
            <a:r>
              <a:rPr lang="ru-RU" sz="2000" dirty="0"/>
              <a:t>о </a:t>
            </a:r>
            <a:r>
              <a:rPr lang="ru-RU" sz="2000" dirty="0" smtClean="0"/>
              <a:t>сотрудничестве»,  </a:t>
            </a:r>
            <a:r>
              <a:rPr lang="ru-RU" sz="2000" dirty="0"/>
              <a:t>на  безвозмездной  основе   различными  </a:t>
            </a:r>
            <a:r>
              <a:rPr lang="ru-RU" sz="2000" dirty="0" smtClean="0"/>
              <a:t>учреждениями: </a:t>
            </a:r>
          </a:p>
          <a:p>
            <a:r>
              <a:rPr lang="ru-RU" sz="2000" u="sng" dirty="0" smtClean="0"/>
              <a:t>СП ДОД СЮТ: спортивный инвентарь и оборудование.</a:t>
            </a:r>
          </a:p>
          <a:p>
            <a:r>
              <a:rPr lang="ru-RU" sz="2000" u="sng" dirty="0" smtClean="0"/>
              <a:t>МАУ стадион «Кристалл»: футбольные поля; сектор для метания ядра; прыжков в длину; беговая дорожка с препятствиями; фитнес зал; кабинет для шахмат.</a:t>
            </a:r>
          </a:p>
          <a:p>
            <a:r>
              <a:rPr lang="ru-RU" sz="2000" u="sng" dirty="0" smtClean="0"/>
              <a:t>МБУ ДМО: спортивный зал.</a:t>
            </a:r>
          </a:p>
          <a:p>
            <a:r>
              <a:rPr lang="ru-RU" sz="2000" u="sng" dirty="0" smtClean="0"/>
              <a:t>МАУ спорт комплекс«Атлант»:спорт залы; ворота.</a:t>
            </a:r>
          </a:p>
          <a:p>
            <a:r>
              <a:rPr lang="ru-RU" sz="2000" u="sng" dirty="0" smtClean="0"/>
              <a:t>МБУК ДК: стадион; зал теннисный; зал по тяжелой атлетике; кабинет для игры в шахматы.</a:t>
            </a:r>
          </a:p>
          <a:p>
            <a:r>
              <a:rPr lang="ru-RU" sz="2000" u="sng" dirty="0" smtClean="0"/>
              <a:t>ГБОУ СОШ, интернаты: спортивные залы; площадки; хоккейные корты.</a:t>
            </a:r>
            <a:endParaRPr lang="ru-RU" sz="2000" u="sng" dirty="0"/>
          </a:p>
        </p:txBody>
      </p:sp>
    </p:spTree>
    <p:extLst>
      <p:ext uri="{BB962C8B-B14F-4D97-AF65-F5344CB8AC3E}">
        <p14:creationId xmlns="" xmlns:p14="http://schemas.microsoft.com/office/powerpoint/2010/main" val="194237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Финансирование  деятельности площадки  «Факел»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0807"/>
          </a:xfrm>
        </p:spPr>
        <p:txBody>
          <a:bodyPr>
            <a:normAutofit/>
          </a:bodyPr>
          <a:lstStyle/>
          <a:p>
            <a:r>
              <a:rPr lang="ru-RU" sz="2800" dirty="0"/>
              <a:t>Источник  финансирования: областной  бюджет, благотворительная  и спонсорская помощь</a:t>
            </a:r>
            <a:r>
              <a:rPr lang="ru-RU" sz="2800" dirty="0" smtClean="0"/>
              <a:t>.</a:t>
            </a:r>
            <a:endParaRPr lang="ru-RU" sz="2800" dirty="0"/>
          </a:p>
          <a:p>
            <a:r>
              <a:rPr lang="ru-RU" sz="2800" dirty="0"/>
              <a:t>Объемы  финансирования: 9 243 300 рублей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5" name="Рисунок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3140968"/>
            <a:ext cx="3276600" cy="218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3284984"/>
            <a:ext cx="3492500" cy="232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8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54077" y="4413696"/>
            <a:ext cx="3597275" cy="239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464287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6867" name="TextBox 4"/>
          <p:cNvSpPr txBox="1">
            <a:spLocks noChangeArrowheads="1"/>
          </p:cNvSpPr>
          <p:nvPr/>
        </p:nvSpPr>
        <p:spPr bwMode="auto">
          <a:xfrm>
            <a:off x="2438400" y="1447800"/>
            <a:ext cx="3859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Результаты анкетирования родителей</a:t>
            </a:r>
          </a:p>
        </p:txBody>
      </p:sp>
      <p:graphicFrame>
        <p:nvGraphicFramePr>
          <p:cNvPr id="12399" name="Group 11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58131428"/>
              </p:ext>
            </p:extLst>
          </p:nvPr>
        </p:nvGraphicFramePr>
        <p:xfrm>
          <a:off x="1371600" y="1828800"/>
          <a:ext cx="6172200" cy="4514848"/>
        </p:xfrm>
        <a:graphic>
          <a:graphicData uri="http://schemas.openxmlformats.org/drawingml/2006/table">
            <a:tbl>
              <a:tblPr/>
              <a:tblGrid>
                <a:gridCol w="2057400"/>
                <a:gridCol w="2057400"/>
                <a:gridCol w="2057400"/>
              </a:tblGrid>
              <a:tr h="4572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Показатели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удовлетворенность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572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1.1. Состояние материальной базы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удовлетворен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не удовлетворен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99%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1%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128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1.2. Санитарано-гигиенические условия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удовлетворен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не удовлетворен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0%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4572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1.3. Профессионализм педагогов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удовлетворен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не удовлетворен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0%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6401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1.4. Взаимоотношение сотрудников с детьми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удовлетворен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не удовлетворен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99,7%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0,3%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4572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1.5. Взаимоотношения сотрудников с родителями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удовлетворен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не удовлетворен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0%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4572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1.6. Личностный рост Вашего ребенка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удовлетворен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не удовлетворен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99,9%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0,1%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4572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1.7. Воспитательно-образовательный процесс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удовлетворен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не удовлетворен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0%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5182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Итого по СПДОД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удовлетворен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не удовлетворен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1%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23590" y="124361"/>
            <a:ext cx="7488832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anose="03010101010201010101" pitchFamily="66" charset="0"/>
              </a:rPr>
              <a:t>Удовлетворенность потребителей качеством и результатами услуг</a:t>
            </a:r>
            <a:endParaRPr lang="ru-RU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039628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Работа </a:t>
            </a:r>
            <a:r>
              <a:rPr lang="ru-RU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объединенй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 и секций  площадки  «Факел» в районах  городского округа Жигулевск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160860242"/>
              </p:ext>
            </p:extLst>
          </p:nvPr>
        </p:nvGraphicFramePr>
        <p:xfrm>
          <a:off x="457200" y="1915746"/>
          <a:ext cx="8229600" cy="43464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8696"/>
                <a:gridCol w="2448272"/>
                <a:gridCol w="2602632"/>
              </a:tblGrid>
              <a:tr h="0">
                <a:tc>
                  <a:txBody>
                    <a:bodyPr/>
                    <a:lstStyle/>
                    <a:p>
                      <a:r>
                        <a:rPr lang="ru-RU" dirty="0" smtClean="0"/>
                        <a:t>Районы </a:t>
                      </a:r>
                      <a:r>
                        <a:rPr lang="ru-RU" dirty="0" err="1" smtClean="0"/>
                        <a:t>г.о</a:t>
                      </a:r>
                      <a:r>
                        <a:rPr lang="ru-RU" dirty="0" smtClean="0"/>
                        <a:t>. Жигулевск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 секций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 детей</a:t>
                      </a:r>
                      <a:endParaRPr lang="ru-RU" dirty="0"/>
                    </a:p>
                  </a:txBody>
                  <a:tcPr/>
                </a:tc>
              </a:tr>
              <a:tr h="432386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Мкр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Г-1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336</a:t>
                      </a:r>
                      <a:endParaRPr lang="ru-RU" dirty="0"/>
                    </a:p>
                  </a:txBody>
                  <a:tcPr/>
                </a:tc>
              </a:tr>
              <a:tr h="432386">
                <a:tc>
                  <a:txBody>
                    <a:bodyPr/>
                    <a:lstStyle/>
                    <a:p>
                      <a:r>
                        <a:rPr lang="ru-RU" dirty="0" smtClean="0"/>
                        <a:t>Центральный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324</a:t>
                      </a:r>
                      <a:endParaRPr lang="ru-RU" dirty="0"/>
                    </a:p>
                  </a:txBody>
                  <a:tcPr/>
                </a:tc>
              </a:tr>
              <a:tr h="432386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Мкр</a:t>
                      </a:r>
                      <a:r>
                        <a:rPr lang="ru-RU" dirty="0" smtClean="0"/>
                        <a:t> В-1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276</a:t>
                      </a:r>
                      <a:endParaRPr lang="ru-RU" dirty="0"/>
                    </a:p>
                  </a:txBody>
                  <a:tcPr/>
                </a:tc>
              </a:tr>
              <a:tr h="432386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Пос.Моркваши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240</a:t>
                      </a:r>
                      <a:endParaRPr lang="ru-RU" dirty="0"/>
                    </a:p>
                  </a:txBody>
                  <a:tcPr/>
                </a:tc>
              </a:tr>
              <a:tr h="432386">
                <a:tc>
                  <a:txBody>
                    <a:bodyPr/>
                    <a:lstStyle/>
                    <a:p>
                      <a:r>
                        <a:rPr lang="ru-RU" dirty="0" smtClean="0"/>
                        <a:t>Пос.Яблоневый овраг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120</a:t>
                      </a:r>
                      <a:endParaRPr lang="ru-RU" dirty="0"/>
                    </a:p>
                  </a:txBody>
                  <a:tcPr/>
                </a:tc>
              </a:tr>
              <a:tr h="746311">
                <a:tc>
                  <a:txBody>
                    <a:bodyPr/>
                    <a:lstStyle/>
                    <a:p>
                      <a:r>
                        <a:rPr lang="ru-RU" dirty="0" smtClean="0"/>
                        <a:t>Поселки</a:t>
                      </a:r>
                      <a:r>
                        <a:rPr lang="ru-RU" baseline="0" dirty="0" smtClean="0"/>
                        <a:t>: Зольное, Солнечная поляна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72</a:t>
                      </a:r>
                      <a:endParaRPr lang="ru-RU" dirty="0"/>
                    </a:p>
                  </a:txBody>
                  <a:tcPr/>
                </a:tc>
              </a:tr>
              <a:tr h="432386">
                <a:tc>
                  <a:txBody>
                    <a:bodyPr/>
                    <a:lstStyle/>
                    <a:p>
                      <a:r>
                        <a:rPr lang="ru-RU" dirty="0" smtClean="0"/>
                        <a:t>Александровское поле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24</a:t>
                      </a:r>
                      <a:endParaRPr lang="ru-RU" dirty="0"/>
                    </a:p>
                  </a:txBody>
                  <a:tcPr/>
                </a:tc>
              </a:tr>
              <a:tr h="432386">
                <a:tc>
                  <a:txBody>
                    <a:bodyPr/>
                    <a:lstStyle/>
                    <a:p>
                      <a:r>
                        <a:rPr lang="ru-RU" dirty="0" smtClean="0"/>
                        <a:t>ВСЕГО                                                                 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116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1392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Разработка и внедрение  программ физкультурно-оздоровительной  направленности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926832462"/>
              </p:ext>
            </p:extLst>
          </p:nvPr>
        </p:nvGraphicFramePr>
        <p:xfrm>
          <a:off x="683568" y="2060848"/>
          <a:ext cx="7776863" cy="42222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1433"/>
                <a:gridCol w="4874052"/>
                <a:gridCol w="2111378"/>
              </a:tblGrid>
              <a:tr h="5216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№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20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Программы  и направления по видам  спорта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Количество </a:t>
                      </a:r>
                      <a:r>
                        <a:rPr lang="ru-RU" sz="1200" dirty="0" smtClean="0">
                          <a:effectLst/>
                        </a:rPr>
                        <a:t>  секций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8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effectLst/>
                        </a:rPr>
                        <a:t>Юный спасатель</a:t>
                      </a:r>
                      <a:endParaRPr lang="ru-RU" sz="1200" u="sng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+mn-ea"/>
                        </a:rPr>
                        <a:t>6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8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100" u="sng" dirty="0">
                          <a:effectLst/>
                        </a:rPr>
                        <a:t>Интеллектуальные </a:t>
                      </a:r>
                      <a:r>
                        <a:rPr lang="ru-RU" sz="1100" u="sng" dirty="0" smtClean="0">
                          <a:effectLst/>
                        </a:rPr>
                        <a:t>игры</a:t>
                      </a:r>
                      <a:r>
                        <a:rPr lang="ru-RU" sz="1100" dirty="0" smtClean="0">
                          <a:effectLst/>
                        </a:rPr>
                        <a:t>:</a:t>
                      </a:r>
                      <a:endParaRPr lang="ru-RU" sz="1100" b="1" i="1" dirty="0">
                        <a:solidFill>
                          <a:srgbClr val="4F81BD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8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i="1" dirty="0" smtClean="0">
                          <a:effectLst/>
                          <a:latin typeface="Times New Roman"/>
                          <a:ea typeface="Times New Roman"/>
                        </a:rPr>
                        <a:t>шахматы</a:t>
                      </a:r>
                      <a:endParaRPr lang="ru-RU" sz="1200" i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259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u="sng" dirty="0" smtClean="0">
                          <a:effectLst/>
                          <a:latin typeface="Times New Roman"/>
                          <a:ea typeface="Times New Roman"/>
                        </a:rPr>
                        <a:t>Спортивные</a:t>
                      </a:r>
                      <a:r>
                        <a:rPr lang="ru-RU" sz="1200" u="sng" baseline="0" dirty="0" smtClean="0">
                          <a:effectLst/>
                          <a:latin typeface="Times New Roman"/>
                          <a:ea typeface="Times New Roman"/>
                        </a:rPr>
                        <a:t> игра:</a:t>
                      </a:r>
                      <a:endParaRPr lang="ru-RU" sz="1200" u="sng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657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+mn-ea"/>
                        </a:rPr>
                        <a:t>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i="1" dirty="0" smtClean="0">
                          <a:effectLst/>
                        </a:rPr>
                        <a:t>Волейбол</a:t>
                      </a:r>
                      <a:endParaRPr lang="ru-RU" sz="1200" i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12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8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i="1" dirty="0">
                          <a:effectLst/>
                        </a:rPr>
                        <a:t>Баскетбол</a:t>
                      </a:r>
                      <a:endParaRPr lang="ru-RU" sz="1200" i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12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8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i="1" dirty="0">
                          <a:effectLst/>
                        </a:rPr>
                        <a:t>Футбол</a:t>
                      </a:r>
                      <a:endParaRPr lang="ru-RU" sz="1200" i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18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8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i="1" dirty="0" smtClean="0">
                          <a:effectLst/>
                        </a:rPr>
                        <a:t>Настольный теннис</a:t>
                      </a:r>
                      <a:endParaRPr lang="ru-RU" sz="1200" i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</a:rPr>
                        <a:t>16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8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i="1" dirty="0" err="1" smtClean="0">
                          <a:effectLst/>
                          <a:latin typeface="+mn-lt"/>
                          <a:ea typeface="+mn-ea"/>
                        </a:rPr>
                        <a:t>Флорбол</a:t>
                      </a:r>
                      <a:endParaRPr lang="ru-RU" sz="1200" i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+mn-ea"/>
                        </a:rPr>
                        <a:t>6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8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+mn-ea"/>
                        </a:rPr>
                        <a:t>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effectLst/>
                        </a:rPr>
                        <a:t>Тяжелая  атлетика</a:t>
                      </a:r>
                      <a:endParaRPr lang="ru-RU" sz="1200" u="sng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</a:rPr>
                        <a:t>10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657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+mn-ea"/>
                        </a:rPr>
                        <a:t>5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effectLst/>
                        </a:rPr>
                        <a:t>Спортивная  борьба</a:t>
                      </a:r>
                      <a:r>
                        <a:rPr lang="ru-RU" sz="1200" u="sng" dirty="0" smtClean="0">
                          <a:effectLst/>
                        </a:rPr>
                        <a:t>:</a:t>
                      </a:r>
                      <a:endParaRPr lang="ru-RU" sz="1200" u="sng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8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Самбо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8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Рукопашный  бой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+mn-ea"/>
                        </a:rPr>
                        <a:t>6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8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Дзюдо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+mn-ea"/>
                        </a:rPr>
                        <a:t>9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8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+mn-ea"/>
                        </a:rPr>
                        <a:t>6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effectLst/>
                        </a:rPr>
                        <a:t>Плавание</a:t>
                      </a:r>
                      <a:endParaRPr lang="ru-RU" sz="1200" u="sng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+mn-ea"/>
                        </a:rPr>
                        <a:t>5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8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+mn-ea"/>
                        </a:rPr>
                        <a:t>8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u="sng" dirty="0" smtClean="0">
                          <a:effectLst/>
                        </a:rPr>
                        <a:t>Силовая  подготовка</a:t>
                      </a:r>
                      <a:endParaRPr lang="ru-RU" sz="1200" u="sng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+mn-ea"/>
                        </a:rPr>
                        <a:t>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8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200" u="sng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28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Итого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116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577833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819950" y="886949"/>
            <a:ext cx="3652009" cy="532453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Соревнования «Внимание-дорога!»</a:t>
            </a:r>
          </a:p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Соревнования «Безопасное колесо»</a:t>
            </a:r>
          </a:p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Соревнования «Юный спасатель»</a:t>
            </a:r>
          </a:p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Соревнования «Школа безопасности»</a:t>
            </a:r>
          </a:p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Соревнования по пулевой стрельбе</a:t>
            </a:r>
          </a:p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Военно-спортивная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игра «Зарница»</a:t>
            </a:r>
          </a:p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рамках учебных сборов с обучающимися - соревнования «Огневая подготовка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indent="-342900">
              <a:buFont typeface="Arial" pitchFamily="34" charset="0"/>
              <a:buChar char="•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Соревнования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алли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выживания»</a:t>
            </a:r>
          </a:p>
          <a:p>
            <a:pPr indent="-342900">
              <a:buFont typeface="Arial" pitchFamily="34" charset="0"/>
              <a:buChar char="•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Соревнования «Лето с футбольным мячом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indent="-342900">
              <a:buFont typeface="Arial" pitchFamily="34" charset="0"/>
              <a:buChar char="•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Фестиваль по фитнес-аэробике «Танцующая весна»</a:t>
            </a:r>
          </a:p>
          <a:p>
            <a:pPr indent="-342900">
              <a:buFont typeface="Arial" pitchFamily="34" charset="0"/>
              <a:buChar char="•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Соревнования по баскетболу, волейболу, настольному теннису,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косики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-каратэ, самбо, дзюдо, рукопашному бою, плаванию, шахматам.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000" b="1" dirty="0">
              <a:ln w="19050"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30724" name="Picture 7" descr="IMG_2042нова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0262" y="3682206"/>
            <a:ext cx="2579688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6" descr="Recoverd_jpg_file(2425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8913" y="1007657"/>
            <a:ext cx="258445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6" descr="_MG_4972 копия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07188" y="1007657"/>
            <a:ext cx="1897062" cy="284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8" descr="IMG_1799новая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01619" y="4184344"/>
            <a:ext cx="2179638" cy="145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8" name="TextBox 16"/>
          <p:cNvSpPr txBox="1">
            <a:spLocks noChangeArrowheads="1"/>
          </p:cNvSpPr>
          <p:nvPr/>
        </p:nvSpPr>
        <p:spPr bwMode="auto">
          <a:xfrm>
            <a:off x="182563" y="3106737"/>
            <a:ext cx="258127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Соревнования «Юный спасатель»</a:t>
            </a:r>
          </a:p>
        </p:txBody>
      </p:sp>
      <p:sp>
        <p:nvSpPr>
          <p:cNvPr id="30729" name="TextBox 17"/>
          <p:cNvSpPr txBox="1">
            <a:spLocks noChangeArrowheads="1"/>
          </p:cNvSpPr>
          <p:nvPr/>
        </p:nvSpPr>
        <p:spPr bwMode="auto">
          <a:xfrm>
            <a:off x="6322466" y="3877858"/>
            <a:ext cx="28289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Соревнования «Школа безопасности»</a:t>
            </a:r>
          </a:p>
        </p:txBody>
      </p:sp>
      <p:sp>
        <p:nvSpPr>
          <p:cNvPr id="30730" name="TextBox 18"/>
          <p:cNvSpPr txBox="1">
            <a:spLocks noChangeArrowheads="1"/>
          </p:cNvSpPr>
          <p:nvPr/>
        </p:nvSpPr>
        <p:spPr bwMode="auto">
          <a:xfrm>
            <a:off x="6435178" y="5797146"/>
            <a:ext cx="26035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Военно-спортивна игра «Зарница»</a:t>
            </a:r>
          </a:p>
        </p:txBody>
      </p:sp>
      <p:sp>
        <p:nvSpPr>
          <p:cNvPr id="30731" name="TextBox 19"/>
          <p:cNvSpPr txBox="1">
            <a:spLocks noChangeArrowheads="1"/>
          </p:cNvSpPr>
          <p:nvPr/>
        </p:nvSpPr>
        <p:spPr bwMode="auto">
          <a:xfrm>
            <a:off x="215326" y="5935259"/>
            <a:ext cx="26352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Соревнования «Пулевая стрельба»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773071" y="5842152"/>
            <a:ext cx="3745769" cy="73866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 мероприятия вовлечены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Учащиеся всех образовательных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Учреждений города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103777" y="86420"/>
            <a:ext cx="69365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Взаимодействие с социумом</a:t>
            </a:r>
            <a:endParaRPr lang="ru-RU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11931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65" name="Picture 5" descr="2012-04-21 1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5823" y="10025"/>
            <a:ext cx="2542835" cy="1907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5" name="Picture 5" descr="2012-06-18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728" y="2275445"/>
            <a:ext cx="2591544" cy="194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3" name="WordArt 3"/>
          <p:cNvSpPr>
            <a:spLocks noChangeArrowheads="1" noChangeShapeType="1" noTextEdit="1"/>
          </p:cNvSpPr>
          <p:nvPr/>
        </p:nvSpPr>
        <p:spPr bwMode="auto">
          <a:xfrm>
            <a:off x="6469675" y="4363581"/>
            <a:ext cx="253365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FF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Фестивали</a:t>
            </a:r>
          </a:p>
        </p:txBody>
      </p:sp>
      <p:pic>
        <p:nvPicPr>
          <p:cNvPr id="72712" name="Picture 8" descr="2012-04-20 1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869160"/>
            <a:ext cx="25146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WordArt 3"/>
          <p:cNvSpPr>
            <a:spLocks noChangeArrowheads="1" noChangeShapeType="1" noTextEdit="1"/>
          </p:cNvSpPr>
          <p:nvPr/>
        </p:nvSpPr>
        <p:spPr bwMode="auto">
          <a:xfrm>
            <a:off x="6938020" y="1919806"/>
            <a:ext cx="144016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FF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Походы</a:t>
            </a:r>
            <a:endParaRPr lang="ru-RU" sz="3600" b="1" kern="1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00FFFF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280790" y="2789484"/>
            <a:ext cx="3133874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Нетрадиционные формы организации массовой физкультурно-спортивной работы</a:t>
            </a:r>
            <a:endParaRPr lang="ru-RU" sz="1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  <p:pic>
        <p:nvPicPr>
          <p:cNvPr id="18" name="Picture 3" descr="12 день 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078" y="162375"/>
            <a:ext cx="3776238" cy="259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WordArt 3"/>
          <p:cNvSpPr>
            <a:spLocks noChangeArrowheads="1" noChangeShapeType="1" noTextEdit="1"/>
          </p:cNvSpPr>
          <p:nvPr/>
        </p:nvSpPr>
        <p:spPr bwMode="auto">
          <a:xfrm>
            <a:off x="521209" y="2757936"/>
            <a:ext cx="2520280" cy="146116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FF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Летний </a:t>
            </a:r>
          </a:p>
          <a:p>
            <a:pPr algn="ctr"/>
            <a:r>
              <a:rPr lang="ru-RU" sz="4400" b="1" kern="1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FF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спортивно-</a:t>
            </a:r>
          </a:p>
          <a:p>
            <a:pPr algn="ctr"/>
            <a:r>
              <a:rPr lang="ru-RU" sz="4400" b="1" kern="1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FF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оздоровительный </a:t>
            </a:r>
          </a:p>
          <a:p>
            <a:pPr algn="ctr"/>
            <a:r>
              <a:rPr lang="ru-RU" sz="4400" b="1" kern="1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FF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лагерь</a:t>
            </a:r>
            <a:endParaRPr lang="ru-RU" sz="4400" b="1" kern="1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00FFFF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sp>
        <p:nvSpPr>
          <p:cNvPr id="22" name="WordArt 3"/>
          <p:cNvSpPr>
            <a:spLocks noChangeArrowheads="1" noChangeShapeType="1" noTextEdit="1"/>
          </p:cNvSpPr>
          <p:nvPr/>
        </p:nvSpPr>
        <p:spPr bwMode="auto">
          <a:xfrm>
            <a:off x="570786" y="6421314"/>
            <a:ext cx="253365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FF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Мастер-классы</a:t>
            </a:r>
            <a:endParaRPr lang="ru-RU" sz="3600" b="1" kern="1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00FFFF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sp>
        <p:nvSpPr>
          <p:cNvPr id="4" name="Стрелка углом 3"/>
          <p:cNvSpPr/>
          <p:nvPr/>
        </p:nvSpPr>
        <p:spPr>
          <a:xfrm>
            <a:off x="5580112" y="692696"/>
            <a:ext cx="576064" cy="206524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5" name="Стрелка углом 24"/>
          <p:cNvSpPr/>
          <p:nvPr/>
        </p:nvSpPr>
        <p:spPr>
          <a:xfrm rot="10800000">
            <a:off x="3415981" y="5036253"/>
            <a:ext cx="576064" cy="115786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6" name="Стрелка углом 25"/>
          <p:cNvSpPr/>
          <p:nvPr/>
        </p:nvSpPr>
        <p:spPr>
          <a:xfrm rot="10800000" flipH="1">
            <a:off x="5452894" y="5036252"/>
            <a:ext cx="775290" cy="1556511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Стрелка углом 26"/>
          <p:cNvSpPr/>
          <p:nvPr/>
        </p:nvSpPr>
        <p:spPr>
          <a:xfrm rot="10800000" flipV="1">
            <a:off x="4042228" y="1928387"/>
            <a:ext cx="360040" cy="861097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9" name="Рисунок 18" descr="P1000216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84" y="4005064"/>
            <a:ext cx="3049770" cy="2288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809069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72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animBg="1"/>
      <p:bldP spid="16" grpId="0" animBg="1"/>
      <p:bldP spid="20" grpId="0" animBg="1"/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Результативность  организации  массовой </a:t>
            </a:r>
            <a:r>
              <a:rPr lang="ru-RU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физкультуно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-спортивной  работы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i="1" u="sng" dirty="0"/>
              <a:t>Количество запланированных и фактически проведенных мероприятий:</a:t>
            </a:r>
            <a:endParaRPr lang="ru-RU" b="1" u="sng" dirty="0"/>
          </a:p>
          <a:p>
            <a:r>
              <a:rPr lang="ru-RU" dirty="0"/>
              <a:t>Запланированных мероприятий-92</a:t>
            </a:r>
          </a:p>
          <a:p>
            <a:r>
              <a:rPr lang="ru-RU" dirty="0"/>
              <a:t>Проведенных- 97</a:t>
            </a:r>
          </a:p>
          <a:p>
            <a:r>
              <a:rPr lang="ru-RU" dirty="0"/>
              <a:t>Дополнительно 5 мероприятий окружного и областного уровня проведено по распоряжению ЦУ:</a:t>
            </a:r>
          </a:p>
          <a:p>
            <a:r>
              <a:rPr lang="ru-RU" dirty="0"/>
              <a:t>1.Окружной этап соревнований «Мини-футбол в школу»-октябрь </a:t>
            </a:r>
            <a:r>
              <a:rPr lang="ru-RU" dirty="0" smtClean="0"/>
              <a:t>2019г</a:t>
            </a:r>
            <a:r>
              <a:rPr lang="ru-RU" dirty="0"/>
              <a:t>.</a:t>
            </a:r>
          </a:p>
          <a:p>
            <a:r>
              <a:rPr lang="ru-RU" dirty="0"/>
              <a:t>2.Окружной этап </a:t>
            </a:r>
            <a:r>
              <a:rPr lang="ru-RU" dirty="0" smtClean="0"/>
              <a:t>соревнований  «</a:t>
            </a:r>
            <a:r>
              <a:rPr lang="ru-RU" dirty="0" err="1"/>
              <a:t>КЭС-Баскет</a:t>
            </a:r>
            <a:r>
              <a:rPr lang="ru-RU" dirty="0"/>
              <a:t>»-декабрь </a:t>
            </a:r>
            <a:r>
              <a:rPr lang="ru-RU" dirty="0" smtClean="0"/>
              <a:t>2019г</a:t>
            </a:r>
            <a:r>
              <a:rPr lang="ru-RU" dirty="0"/>
              <a:t>.</a:t>
            </a:r>
          </a:p>
          <a:p>
            <a:r>
              <a:rPr lang="ru-RU" dirty="0"/>
              <a:t>3.Окружной этап соревнований по баскетболу 3х3 «</a:t>
            </a:r>
            <a:r>
              <a:rPr lang="ru-RU" dirty="0" err="1"/>
              <a:t>Стритбол</a:t>
            </a:r>
            <a:r>
              <a:rPr lang="ru-RU" dirty="0"/>
              <a:t> в школу»-ноябрь </a:t>
            </a:r>
            <a:r>
              <a:rPr lang="ru-RU" dirty="0" smtClean="0"/>
              <a:t>2019г</a:t>
            </a:r>
            <a:r>
              <a:rPr lang="ru-RU" dirty="0"/>
              <a:t>.</a:t>
            </a:r>
          </a:p>
          <a:p>
            <a:r>
              <a:rPr lang="ru-RU" dirty="0"/>
              <a:t>4.Областной этап «Президентские спортивные игры»-май </a:t>
            </a:r>
            <a:r>
              <a:rPr lang="ru-RU" dirty="0" smtClean="0"/>
              <a:t>2019г</a:t>
            </a:r>
            <a:r>
              <a:rPr lang="ru-RU" dirty="0"/>
              <a:t>.</a:t>
            </a:r>
          </a:p>
          <a:p>
            <a:r>
              <a:rPr lang="ru-RU" dirty="0"/>
              <a:t>5.Областной этап «Президентские состязания»-май </a:t>
            </a:r>
            <a:r>
              <a:rPr lang="ru-RU" dirty="0" smtClean="0"/>
              <a:t>2019г</a:t>
            </a:r>
            <a:r>
              <a:rPr lang="ru-RU" dirty="0"/>
              <a:t>.	</a:t>
            </a:r>
          </a:p>
        </p:txBody>
      </p:sp>
    </p:spTree>
    <p:extLst>
      <p:ext uri="{BB962C8B-B14F-4D97-AF65-F5344CB8AC3E}">
        <p14:creationId xmlns="" xmlns:p14="http://schemas.microsoft.com/office/powerpoint/2010/main" val="68154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13378" name="Group 6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09899023"/>
              </p:ext>
            </p:extLst>
          </p:nvPr>
        </p:nvGraphicFramePr>
        <p:xfrm>
          <a:off x="1547813" y="1844675"/>
          <a:ext cx="5691187" cy="3052765"/>
        </p:xfrm>
        <a:graphic>
          <a:graphicData uri="http://schemas.openxmlformats.org/drawingml/2006/table">
            <a:tbl>
              <a:tblPr/>
              <a:tblGrid>
                <a:gridCol w="1970087"/>
                <a:gridCol w="1239838"/>
                <a:gridCol w="1241425"/>
                <a:gridCol w="1239837"/>
              </a:tblGrid>
              <a:tr h="747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Уровень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4B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2018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4B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2019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4B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4B4B"/>
                    </a:solidFill>
                  </a:tcPr>
                </a:tc>
              </a:tr>
              <a:tr h="534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Всероссийский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17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433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Областной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167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178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166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434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Городской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602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693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685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433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Учрежденческий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1119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1182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1219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</a:tbl>
          </a:graphicData>
        </a:graphic>
      </p:graphicFrame>
      <p:sp>
        <p:nvSpPr>
          <p:cNvPr id="33837" name="TextBox 1"/>
          <p:cNvSpPr txBox="1">
            <a:spLocks noChangeArrowheads="1"/>
          </p:cNvSpPr>
          <p:nvPr/>
        </p:nvSpPr>
        <p:spPr bwMode="auto">
          <a:xfrm>
            <a:off x="671985" y="5805488"/>
            <a:ext cx="837947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Вывод: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каждым годом происходит рост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участников, победителей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призеров в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ероприятиях  различного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уровня.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188640"/>
            <a:ext cx="8064896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anose="03010101010201010101" pitchFamily="66" charset="0"/>
              </a:rPr>
              <a:t>Мониторинг  участия  воспитанников  в мероприятиях  различного уровня</a:t>
            </a:r>
            <a:endParaRPr lang="ru-RU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831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Достижения воспитанников за </a:t>
            </a:r>
            <a:b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2018-2020  год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045932771"/>
              </p:ext>
            </p:extLst>
          </p:nvPr>
        </p:nvGraphicFramePr>
        <p:xfrm>
          <a:off x="467544" y="1600200"/>
          <a:ext cx="8219256" cy="1396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0453"/>
                <a:gridCol w="1366432"/>
                <a:gridCol w="1407557"/>
                <a:gridCol w="2054814"/>
              </a:tblGrid>
              <a:tr h="465584">
                <a:tc>
                  <a:txBody>
                    <a:bodyPr/>
                    <a:lstStyle/>
                    <a:p>
                      <a:r>
                        <a:rPr lang="ru-RU" dirty="0" smtClean="0"/>
                        <a:t>Уровень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/>
                </a:tc>
              </a:tr>
              <a:tr h="465584">
                <a:tc>
                  <a:txBody>
                    <a:bodyPr/>
                    <a:lstStyle/>
                    <a:p>
                      <a:r>
                        <a:rPr lang="ru-RU" dirty="0" smtClean="0"/>
                        <a:t>Муниципальный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212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272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206</a:t>
                      </a:r>
                      <a:endParaRPr lang="ru-RU" dirty="0"/>
                    </a:p>
                  </a:txBody>
                  <a:tcPr/>
                </a:tc>
              </a:tr>
              <a:tr h="465584">
                <a:tc>
                  <a:txBody>
                    <a:bodyPr/>
                    <a:lstStyle/>
                    <a:p>
                      <a:r>
                        <a:rPr lang="ru-RU" dirty="0" smtClean="0"/>
                        <a:t>Областной, региональный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59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467544" y="2924944"/>
          <a:ext cx="8219256" cy="4895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0453"/>
                <a:gridCol w="1366432"/>
                <a:gridCol w="1407557"/>
                <a:gridCol w="2054814"/>
              </a:tblGrid>
              <a:tr h="489587">
                <a:tc>
                  <a:txBody>
                    <a:bodyPr/>
                    <a:lstStyle/>
                    <a:p>
                      <a:r>
                        <a:rPr lang="ru-RU" dirty="0" smtClean="0"/>
                        <a:t>Федеральный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14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D:\Мои документы\Downloads\vNSguCrOYS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72838">
            <a:off x="611793" y="3742642"/>
            <a:ext cx="4354368" cy="27841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Рабочий стол\18-19 уч.год\Отчеты\Фото ПДО\Снимок Ибрагимов 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3831">
            <a:off x="5787998" y="3503274"/>
            <a:ext cx="2376263" cy="31839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73151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Кадровое  обеспечение  работы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6146" name="Picture 2" descr="C:\Users\user\Desktop\фото для презентации\Untitled-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340769"/>
            <a:ext cx="6642417" cy="417646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15615" y="5517231"/>
            <a:ext cx="66424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/>
              <a:t> В работе  Площадки «Факел» задействовано </a:t>
            </a:r>
            <a:r>
              <a:rPr lang="ru-RU" sz="2400" b="1" u="sng" dirty="0" smtClean="0"/>
              <a:t>32 </a:t>
            </a:r>
            <a:r>
              <a:rPr lang="ru-RU" sz="2400" b="1" u="sng" dirty="0"/>
              <a:t>педагогических работника, реализуется </a:t>
            </a:r>
            <a:r>
              <a:rPr lang="ru-RU" sz="2400" b="1" u="sng" dirty="0" smtClean="0"/>
              <a:t>13 </a:t>
            </a:r>
            <a:r>
              <a:rPr lang="ru-RU" sz="2400" b="1" u="sng" dirty="0"/>
              <a:t>программ нового поколения.</a:t>
            </a:r>
          </a:p>
        </p:txBody>
      </p:sp>
    </p:spTree>
    <p:extLst>
      <p:ext uri="{BB962C8B-B14F-4D97-AF65-F5344CB8AC3E}">
        <p14:creationId xmlns="" xmlns:p14="http://schemas.microsoft.com/office/powerpoint/2010/main" val="12904355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>
          <a:xfrm>
            <a:off x="152400" y="0"/>
            <a:ext cx="8839200" cy="487363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Экспертиза качества образования (внешний аудит)</a:t>
            </a:r>
            <a:endParaRPr lang="ru-RU" sz="28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9699" name="Rectangle 5"/>
          <p:cNvSpPr>
            <a:spLocks noChangeArrowheads="1"/>
          </p:cNvSpPr>
          <p:nvPr/>
        </p:nvSpPr>
        <p:spPr bwMode="auto">
          <a:xfrm>
            <a:off x="2209800" y="5181600"/>
            <a:ext cx="3886200" cy="304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sz="1400">
                <a:latin typeface="Times New Roman" pitchFamily="18" charset="0"/>
              </a:rPr>
              <a:t>Совещания</a:t>
            </a:r>
          </a:p>
        </p:txBody>
      </p:sp>
      <p:sp>
        <p:nvSpPr>
          <p:cNvPr id="29700" name="Rectangle 6"/>
          <p:cNvSpPr>
            <a:spLocks noChangeArrowheads="1"/>
          </p:cNvSpPr>
          <p:nvPr/>
        </p:nvSpPr>
        <p:spPr bwMode="auto">
          <a:xfrm>
            <a:off x="2209800" y="4876800"/>
            <a:ext cx="3886200" cy="304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sz="1400">
                <a:latin typeface="Times New Roman" pitchFamily="18" charset="0"/>
              </a:rPr>
              <a:t>Консультации (групповые, индивидуальные)</a:t>
            </a:r>
          </a:p>
        </p:txBody>
      </p:sp>
      <p:sp>
        <p:nvSpPr>
          <p:cNvPr id="29701" name="Rectangle 7"/>
          <p:cNvSpPr>
            <a:spLocks noChangeArrowheads="1"/>
          </p:cNvSpPr>
          <p:nvPr/>
        </p:nvSpPr>
        <p:spPr bwMode="auto">
          <a:xfrm>
            <a:off x="2209800" y="4267200"/>
            <a:ext cx="3886200" cy="304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b="1"/>
          </a:p>
        </p:txBody>
      </p:sp>
      <p:sp>
        <p:nvSpPr>
          <p:cNvPr id="29702" name="Rectangle 8"/>
          <p:cNvSpPr>
            <a:spLocks noChangeArrowheads="1"/>
          </p:cNvSpPr>
          <p:nvPr/>
        </p:nvSpPr>
        <p:spPr bwMode="auto">
          <a:xfrm>
            <a:off x="2209800" y="4572000"/>
            <a:ext cx="3886200" cy="304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sz="1400">
                <a:latin typeface="Times New Roman" pitchFamily="18" charset="0"/>
              </a:rPr>
              <a:t>Дополнительная профессиональная подготовка</a:t>
            </a:r>
          </a:p>
        </p:txBody>
      </p:sp>
      <p:sp>
        <p:nvSpPr>
          <p:cNvPr id="29703" name="Rectangle 9"/>
          <p:cNvSpPr>
            <a:spLocks noChangeArrowheads="1"/>
          </p:cNvSpPr>
          <p:nvPr/>
        </p:nvSpPr>
        <p:spPr bwMode="auto">
          <a:xfrm>
            <a:off x="2209800" y="6096000"/>
            <a:ext cx="3886200" cy="304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sz="1400">
                <a:latin typeface="Times New Roman" pitchFamily="18" charset="0"/>
              </a:rPr>
              <a:t>Семинары, конференции, мастер-классы</a:t>
            </a:r>
          </a:p>
        </p:txBody>
      </p:sp>
      <p:sp>
        <p:nvSpPr>
          <p:cNvPr id="29704" name="Rectangle 10"/>
          <p:cNvSpPr>
            <a:spLocks noChangeArrowheads="1"/>
          </p:cNvSpPr>
          <p:nvPr/>
        </p:nvSpPr>
        <p:spPr bwMode="auto">
          <a:xfrm>
            <a:off x="2209800" y="5486400"/>
            <a:ext cx="3886200" cy="304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sz="1400">
                <a:latin typeface="Times New Roman" pitchFamily="18" charset="0"/>
              </a:rPr>
              <a:t>Прохождение процедуры аттестации</a:t>
            </a:r>
          </a:p>
        </p:txBody>
      </p:sp>
      <p:sp>
        <p:nvSpPr>
          <p:cNvPr id="29705" name="Rectangle 11"/>
          <p:cNvSpPr>
            <a:spLocks noChangeArrowheads="1"/>
          </p:cNvSpPr>
          <p:nvPr/>
        </p:nvSpPr>
        <p:spPr bwMode="auto">
          <a:xfrm>
            <a:off x="2209800" y="5791200"/>
            <a:ext cx="3886200" cy="304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sz="1400">
                <a:latin typeface="Times New Roman" pitchFamily="18" charset="0"/>
              </a:rPr>
              <a:t>Обучение в ВУЗах и СУЗах</a:t>
            </a:r>
          </a:p>
        </p:txBody>
      </p:sp>
      <p:sp>
        <p:nvSpPr>
          <p:cNvPr id="29706" name="Rectangle 12"/>
          <p:cNvSpPr>
            <a:spLocks noChangeArrowheads="1"/>
          </p:cNvSpPr>
          <p:nvPr/>
        </p:nvSpPr>
        <p:spPr bwMode="auto">
          <a:xfrm>
            <a:off x="2209800" y="6400800"/>
            <a:ext cx="3886200" cy="304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sz="1400">
                <a:latin typeface="Times New Roman" pitchFamily="18" charset="0"/>
              </a:rPr>
              <a:t>Курсы повышения квалификации</a:t>
            </a:r>
          </a:p>
        </p:txBody>
      </p:sp>
      <p:sp>
        <p:nvSpPr>
          <p:cNvPr id="29707" name="Rectangle 65"/>
          <p:cNvSpPr>
            <a:spLocks noChangeArrowheads="1"/>
          </p:cNvSpPr>
          <p:nvPr/>
        </p:nvSpPr>
        <p:spPr bwMode="auto">
          <a:xfrm>
            <a:off x="1219200" y="4191000"/>
            <a:ext cx="304800" cy="2514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b="1"/>
          </a:p>
        </p:txBody>
      </p:sp>
      <p:sp>
        <p:nvSpPr>
          <p:cNvPr id="29708" name="Rectangle 66"/>
          <p:cNvSpPr>
            <a:spLocks noChangeArrowheads="1"/>
          </p:cNvSpPr>
          <p:nvPr/>
        </p:nvSpPr>
        <p:spPr bwMode="auto">
          <a:xfrm>
            <a:off x="6781800" y="4191000"/>
            <a:ext cx="304800" cy="2514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09" name="Text Box 67"/>
          <p:cNvSpPr txBox="1">
            <a:spLocks noChangeArrowheads="1"/>
          </p:cNvSpPr>
          <p:nvPr/>
        </p:nvSpPr>
        <p:spPr bwMode="auto">
          <a:xfrm>
            <a:off x="1173163" y="4476750"/>
            <a:ext cx="428625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Ctr="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1600" b="1">
                <a:latin typeface="Times New Roman" pitchFamily="18" charset="0"/>
              </a:rPr>
              <a:t>Внутренняя среда</a:t>
            </a:r>
          </a:p>
        </p:txBody>
      </p:sp>
      <p:sp>
        <p:nvSpPr>
          <p:cNvPr id="29710" name="Rectangle 68"/>
          <p:cNvSpPr>
            <a:spLocks noChangeArrowheads="1"/>
          </p:cNvSpPr>
          <p:nvPr/>
        </p:nvSpPr>
        <p:spPr bwMode="auto">
          <a:xfrm>
            <a:off x="6705600" y="4648200"/>
            <a:ext cx="428625" cy="149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ru-RU" sz="1600" b="1">
                <a:latin typeface="Times New Roman" pitchFamily="18" charset="0"/>
              </a:rPr>
              <a:t>Внешняя среда</a:t>
            </a:r>
          </a:p>
        </p:txBody>
      </p:sp>
      <p:graphicFrame>
        <p:nvGraphicFramePr>
          <p:cNvPr id="15496" name="Group 13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1260487"/>
              </p:ext>
            </p:extLst>
          </p:nvPr>
        </p:nvGraphicFramePr>
        <p:xfrm>
          <a:off x="609600" y="838200"/>
          <a:ext cx="7239000" cy="2865437"/>
        </p:xfrm>
        <a:graphic>
          <a:graphicData uri="http://schemas.openxmlformats.org/drawingml/2006/table">
            <a:tbl>
              <a:tblPr/>
              <a:tblGrid>
                <a:gridCol w="2413000"/>
                <a:gridCol w="2413000"/>
                <a:gridCol w="2413000"/>
              </a:tblGrid>
              <a:tr h="51821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Квалификация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Всего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% к общему числу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пед.работников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Общая численность педагогов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32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100%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Штатные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13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41%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5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Имеют квалификационные категории: - всего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13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41%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1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Образование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Всего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% к общему числу пед.работников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Высшее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26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81%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Среднее педагогическое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16%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Среднее общее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3%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9749" name="Text Box 116"/>
          <p:cNvSpPr txBox="1">
            <a:spLocks noChangeArrowheads="1"/>
          </p:cNvSpPr>
          <p:nvPr/>
        </p:nvSpPr>
        <p:spPr bwMode="auto">
          <a:xfrm>
            <a:off x="3200400" y="457200"/>
            <a:ext cx="19796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>
                <a:latin typeface="Times New Roman" pitchFamily="18" charset="0"/>
              </a:rPr>
              <a:t>Кадровый состав</a:t>
            </a:r>
          </a:p>
        </p:txBody>
      </p:sp>
      <p:sp>
        <p:nvSpPr>
          <p:cNvPr id="29750" name="Text Box 125"/>
          <p:cNvSpPr txBox="1">
            <a:spLocks noChangeArrowheads="1"/>
          </p:cNvSpPr>
          <p:nvPr/>
        </p:nvSpPr>
        <p:spPr bwMode="auto">
          <a:xfrm>
            <a:off x="2955925" y="4252913"/>
            <a:ext cx="22288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1600">
                <a:latin typeface="Times New Roman" pitchFamily="18" charset="0"/>
              </a:rPr>
              <a:t>Педагогические советы</a:t>
            </a:r>
          </a:p>
        </p:txBody>
      </p:sp>
      <p:sp>
        <p:nvSpPr>
          <p:cNvPr id="29751" name="Text Box 137"/>
          <p:cNvSpPr txBox="1">
            <a:spLocks noChangeArrowheads="1"/>
          </p:cNvSpPr>
          <p:nvPr/>
        </p:nvSpPr>
        <p:spPr bwMode="auto">
          <a:xfrm>
            <a:off x="2574925" y="3771900"/>
            <a:ext cx="33480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>
                <a:latin typeface="Times New Roman" pitchFamily="18" charset="0"/>
              </a:rPr>
              <a:t>Система кадровой подготовки</a:t>
            </a:r>
          </a:p>
        </p:txBody>
      </p:sp>
      <p:sp>
        <p:nvSpPr>
          <p:cNvPr id="29752" name="Line 146"/>
          <p:cNvSpPr>
            <a:spLocks noChangeShapeType="1"/>
          </p:cNvSpPr>
          <p:nvPr/>
        </p:nvSpPr>
        <p:spPr bwMode="auto">
          <a:xfrm flipH="1">
            <a:off x="1524000" y="44196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9753" name="Line 147"/>
          <p:cNvSpPr>
            <a:spLocks noChangeShapeType="1"/>
          </p:cNvSpPr>
          <p:nvPr/>
        </p:nvSpPr>
        <p:spPr bwMode="auto">
          <a:xfrm flipH="1">
            <a:off x="1524000" y="50292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9754" name="Line 148"/>
          <p:cNvSpPr>
            <a:spLocks noChangeShapeType="1"/>
          </p:cNvSpPr>
          <p:nvPr/>
        </p:nvSpPr>
        <p:spPr bwMode="auto">
          <a:xfrm flipH="1">
            <a:off x="1524000" y="53340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9755" name="Line 149"/>
          <p:cNvSpPr>
            <a:spLocks noChangeShapeType="1"/>
          </p:cNvSpPr>
          <p:nvPr/>
        </p:nvSpPr>
        <p:spPr bwMode="auto">
          <a:xfrm flipH="1">
            <a:off x="1524000" y="59436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9756" name="Line 150"/>
          <p:cNvSpPr>
            <a:spLocks noChangeShapeType="1"/>
          </p:cNvSpPr>
          <p:nvPr/>
        </p:nvSpPr>
        <p:spPr bwMode="auto">
          <a:xfrm flipH="1">
            <a:off x="1524000" y="62484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9757" name="Line 151"/>
          <p:cNvSpPr>
            <a:spLocks noChangeShapeType="1"/>
          </p:cNvSpPr>
          <p:nvPr/>
        </p:nvSpPr>
        <p:spPr bwMode="auto">
          <a:xfrm>
            <a:off x="6096000" y="47244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9758" name="Line 153"/>
          <p:cNvSpPr>
            <a:spLocks noChangeShapeType="1"/>
          </p:cNvSpPr>
          <p:nvPr/>
        </p:nvSpPr>
        <p:spPr bwMode="auto">
          <a:xfrm>
            <a:off x="6096000" y="50292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9759" name="Line 154"/>
          <p:cNvSpPr>
            <a:spLocks noChangeShapeType="1"/>
          </p:cNvSpPr>
          <p:nvPr/>
        </p:nvSpPr>
        <p:spPr bwMode="auto">
          <a:xfrm>
            <a:off x="6096000" y="53340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9760" name="Line 155"/>
          <p:cNvSpPr>
            <a:spLocks noChangeShapeType="1"/>
          </p:cNvSpPr>
          <p:nvPr/>
        </p:nvSpPr>
        <p:spPr bwMode="auto">
          <a:xfrm>
            <a:off x="6096000" y="56388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9761" name="Line 156"/>
          <p:cNvSpPr>
            <a:spLocks noChangeShapeType="1"/>
          </p:cNvSpPr>
          <p:nvPr/>
        </p:nvSpPr>
        <p:spPr bwMode="auto">
          <a:xfrm>
            <a:off x="6096000" y="59436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9762" name="Line 157"/>
          <p:cNvSpPr>
            <a:spLocks noChangeShapeType="1"/>
          </p:cNvSpPr>
          <p:nvPr/>
        </p:nvSpPr>
        <p:spPr bwMode="auto">
          <a:xfrm>
            <a:off x="6096000" y="62484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9763" name="Line 158"/>
          <p:cNvSpPr>
            <a:spLocks noChangeShapeType="1"/>
          </p:cNvSpPr>
          <p:nvPr/>
        </p:nvSpPr>
        <p:spPr bwMode="auto">
          <a:xfrm>
            <a:off x="6096000" y="65532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8988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Межведомственное  взаимодействие </a:t>
            </a:r>
            <a:b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в решении вопросов физического воспитания :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>
            <a:normAutofit fontScale="47500" lnSpcReduction="20000"/>
          </a:bodyPr>
          <a:lstStyle/>
          <a:p>
            <a:r>
              <a:rPr lang="ru-RU" sz="5100" dirty="0" smtClean="0"/>
              <a:t>с учреждениями образования;</a:t>
            </a:r>
          </a:p>
          <a:p>
            <a:r>
              <a:rPr lang="ru-RU" sz="5100" dirty="0" smtClean="0"/>
              <a:t>с органами управления физической культуры и спорта;</a:t>
            </a:r>
          </a:p>
          <a:p>
            <a:r>
              <a:rPr lang="ru-RU" sz="5100" dirty="0" smtClean="0"/>
              <a:t>с органами здравоохранения;</a:t>
            </a:r>
          </a:p>
          <a:p>
            <a:r>
              <a:rPr lang="ru-RU" sz="5100" dirty="0" smtClean="0"/>
              <a:t>с государственными общественными структурами;</a:t>
            </a:r>
          </a:p>
          <a:p>
            <a:r>
              <a:rPr lang="ru-RU" sz="5100" dirty="0" smtClean="0"/>
              <a:t>с бизнес структурами.</a:t>
            </a:r>
          </a:p>
          <a:p>
            <a:endParaRPr lang="ru-RU" dirty="0" smtClean="0"/>
          </a:p>
          <a:p>
            <a:pPr algn="just">
              <a:buNone/>
            </a:pPr>
            <a:r>
              <a:rPr lang="ru-RU" b="1" i="1" dirty="0" smtClean="0"/>
              <a:t>         </a:t>
            </a:r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С развитием новых партнерских отношений  расширяется</a:t>
            </a:r>
          </a:p>
          <a:p>
            <a:pPr algn="just">
              <a:buNone/>
            </a:pPr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      спектр образовательных  услуг, увеличивается зона обслуживания, увеличивается охват детей</a:t>
            </a:r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, повышается  </a:t>
            </a:r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качество  работы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что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придает </a:t>
            </a:r>
            <a:r>
              <a:rPr lang="ru-RU" sz="4400" b="1" i="1" dirty="0">
                <a:latin typeface="Times New Roman" pitchFamily="18" charset="0"/>
                <a:cs typeface="Times New Roman" pitchFamily="18" charset="0"/>
              </a:rPr>
              <a:t>системе работы с детьми новый качественный уровень, </a:t>
            </a:r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позволяющий   </a:t>
            </a:r>
            <a:r>
              <a:rPr lang="ru-RU" sz="4400" b="1" i="1" dirty="0">
                <a:latin typeface="Times New Roman" pitchFamily="18" charset="0"/>
                <a:cs typeface="Times New Roman" pitchFamily="18" charset="0"/>
              </a:rPr>
              <a:t>детям   выбирать    свой      индивидуальный маршрут обучения, воспитания и творческого развития.</a:t>
            </a:r>
          </a:p>
          <a:p>
            <a:pPr algn="just">
              <a:buNone/>
            </a:pPr>
            <a:endParaRPr lang="ru-RU" i="1" u="sng" dirty="0" smtClean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404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Пропаганда  физической  культуры  и спорта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268760"/>
            <a:ext cx="8229600" cy="9361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Сотрудничество со средствами массовой  информации</a:t>
            </a:r>
            <a:endParaRPr lang="ru-RU" sz="2400" dirty="0"/>
          </a:p>
          <a:p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62735799"/>
              </p:ext>
            </p:extLst>
          </p:nvPr>
        </p:nvGraphicFramePr>
        <p:xfrm>
          <a:off x="323528" y="1988840"/>
          <a:ext cx="8640961" cy="457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00"/>
                <a:gridCol w="2016224"/>
                <a:gridCol w="3096344"/>
                <a:gridCol w="1728193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«Теле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антены</a:t>
                      </a: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</a:tabLs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Работа  тележурналиста и телеоператора  на соревнованиях: съемка  соревнований, мероприятий.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Сбор интересной информации.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Съемка и демонстрация 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видеоматери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алов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по ФТВ.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Редакция «Жигулев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ский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рабо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чий</a:t>
                      </a: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Работа корреспондентов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 соревнованиях по сбору информации и  фотоматериалов.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Размещение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информационных 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материалов,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статей и репортажей педагогов СЮТ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 страницах </a:t>
                      </a: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газет,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-сайте</a:t>
                      </a:r>
                      <a:r>
                        <a:rPr lang="ru-RU" sz="1200" baseline="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СПДОД СЮТ- лента новостей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aseline="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:</a:t>
                      </a:r>
                      <a:r>
                        <a:rPr lang="en-US" sz="1200" baseline="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http://yutech.cuso-edu.ru/news/</a:t>
                      </a:r>
                      <a:r>
                        <a:rPr lang="ru-RU" sz="1200" baseline="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Репортажи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 мероприятий СЮТ.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Редакция  газеты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«Волжская  коммуна»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Работа корреспондентов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 соревнованиях по сбору информации и  фотоматериалов.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aseline="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-контакт,:</a:t>
                      </a:r>
                    </a:p>
                    <a:p>
                      <a:r>
                        <a:rPr lang="ru-RU" sz="12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hlinkClick r:id="rId3"/>
                        </a:rPr>
                        <a:t>https://vk.com/sutzhigulevsk</a:t>
                      </a:r>
                      <a:endParaRPr lang="ru-RU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Репортажи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 мероприятий СЮТ.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Редакция  газеты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«О</a:t>
                      </a:r>
                      <a:r>
                        <a:rPr lang="ru-RU" sz="1200" baseline="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бозрение</a:t>
                      </a: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»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Работа корреспондентов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 соревнованиях по сбору информации и  фотоматериалов.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r>
                        <a:rPr lang="ru-RU" sz="1200" baseline="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твитере</a:t>
                      </a:r>
                      <a:r>
                        <a:rPr lang="ru-RU" sz="1200" baseline="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.:</a:t>
                      </a:r>
                      <a:endParaRPr lang="ru-RU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https://twitter.com/sut_zhigulevsk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новости, публикации.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Репортажи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 мероприятий СЮТ.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7958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r>
              <a:rPr lang="ru-RU" sz="2400" dirty="0"/>
              <a:t> </a:t>
            </a:r>
            <a:r>
              <a:rPr lang="ru-RU" sz="1600" u="sng" dirty="0">
                <a:hlinkClick r:id="rId3"/>
              </a:rPr>
              <a:t>http://</a:t>
            </a:r>
            <a:r>
              <a:rPr lang="ru-RU" sz="1600" u="sng" dirty="0" smtClean="0">
                <a:hlinkClick r:id="rId3"/>
              </a:rPr>
              <a:t>ok.ru/profile/329892140182</a:t>
            </a:r>
            <a:endParaRPr lang="ru-RU" sz="1600" u="sng" dirty="0" smtClean="0"/>
          </a:p>
          <a:p>
            <a:r>
              <a:rPr lang="en-US" sz="1600" dirty="0" smtClean="0">
                <a:hlinkClick r:id="rId4"/>
              </a:rPr>
              <a:t>https://youtube.com/shorts/nOWHXXDShCw</a:t>
            </a:r>
            <a:endParaRPr lang="ru-RU" sz="1600" u="sng" dirty="0" smtClean="0"/>
          </a:p>
          <a:p>
            <a:r>
              <a:rPr lang="en-US" sz="1600" dirty="0" smtClean="0">
                <a:hlinkClick r:id="rId5"/>
              </a:rPr>
              <a:t>https://www.youtube.com/watch?v=WTyYMJR9TZM&amp;t=31s</a:t>
            </a:r>
            <a:endParaRPr lang="ru-RU" sz="1600" dirty="0" smtClean="0"/>
          </a:p>
          <a:p>
            <a:r>
              <a:rPr lang="en-US" sz="1600" dirty="0" smtClean="0">
                <a:hlinkClick r:id="rId6"/>
              </a:rPr>
              <a:t>https://www.youtube.com/watch?v=IBzT_CmYh9k&amp;t=4s</a:t>
            </a:r>
            <a:endParaRPr lang="ru-RU" sz="1600" dirty="0" smtClean="0"/>
          </a:p>
          <a:p>
            <a:r>
              <a:rPr lang="en-US" sz="1600" dirty="0" smtClean="0">
                <a:hlinkClick r:id="rId7"/>
              </a:rPr>
              <a:t>https://www.youtube.com/watch?v=OXelW-iFw6E&amp;t=65s</a:t>
            </a:r>
            <a:endParaRPr lang="ru-RU" sz="1600" dirty="0"/>
          </a:p>
          <a:p>
            <a:r>
              <a:rPr lang="ru-RU" sz="1600" u="sng" dirty="0" smtClean="0">
                <a:hlinkClick r:id="rId8"/>
              </a:rPr>
              <a:t>http</a:t>
            </a:r>
            <a:r>
              <a:rPr lang="ru-RU" sz="1600" u="sng" dirty="0">
                <a:hlinkClick r:id="rId8"/>
              </a:rPr>
              <a:t>://yutech.cuso-edu.ru/</a:t>
            </a:r>
            <a:r>
              <a:rPr lang="ru-RU" sz="1600" dirty="0"/>
              <a:t>  </a:t>
            </a:r>
          </a:p>
          <a:p>
            <a:r>
              <a:rPr lang="ru-RU" sz="1600" u="sng" dirty="0" err="1" smtClean="0">
                <a:hlinkClick r:id="rId9"/>
              </a:rPr>
              <a:t>www.educontest.net</a:t>
            </a:r>
            <a:r>
              <a:rPr lang="ru-RU" sz="1600" dirty="0" smtClean="0"/>
              <a:t>  </a:t>
            </a:r>
            <a:r>
              <a:rPr lang="ru-RU" sz="1600" dirty="0"/>
              <a:t>- распространение  опыта  через  Всероссийский фестиваль </a:t>
            </a:r>
            <a:r>
              <a:rPr lang="ru-RU" sz="1600" dirty="0" smtClean="0"/>
              <a:t>педагогического  </a:t>
            </a:r>
            <a:r>
              <a:rPr lang="ru-RU" sz="1600" dirty="0"/>
              <a:t>творчества: программы «Юный спасатель», «Оздоровительная  аэробика»,  «Инструктор по фитнес - аэробике</a:t>
            </a:r>
            <a:r>
              <a:rPr lang="ru-RU" sz="1600" dirty="0" smtClean="0"/>
              <a:t>».</a:t>
            </a:r>
          </a:p>
          <a:p>
            <a:r>
              <a:rPr lang="en-US" sz="1600" dirty="0" smtClean="0">
                <a:hlinkClick r:id="rId10"/>
              </a:rPr>
              <a:t>http://yutech.cuso-edu.ru/onset/education/</a:t>
            </a:r>
            <a:r>
              <a:rPr lang="ru-RU" sz="1600" dirty="0" smtClean="0">
                <a:hlinkClick r:id="rId10"/>
              </a:rPr>
              <a:t>-публикация: «Система воспитательной работы СПДОД СЮТ</a:t>
            </a:r>
            <a:r>
              <a:rPr lang="ru-RU" sz="1600" dirty="0" smtClean="0"/>
              <a:t>;</a:t>
            </a:r>
          </a:p>
          <a:p>
            <a:r>
              <a:rPr lang="en-US" sz="1600" dirty="0" smtClean="0">
                <a:hlinkClick r:id="rId11"/>
              </a:rPr>
              <a:t>http://yutech.cuso-edu.ru/onset/training/</a:t>
            </a:r>
            <a:r>
              <a:rPr lang="ru-RU" sz="1600" dirty="0" smtClean="0">
                <a:hlinkClick r:id="rId11"/>
              </a:rPr>
              <a:t>-</a:t>
            </a:r>
            <a:r>
              <a:rPr lang="ru-RU" sz="1600" dirty="0" err="1" smtClean="0">
                <a:hlinkClick r:id="rId11"/>
              </a:rPr>
              <a:t>пуликация</a:t>
            </a:r>
            <a:r>
              <a:rPr lang="ru-RU" sz="1600" dirty="0" smtClean="0"/>
              <a:t>: «Программа развития СПДОД СЮТ»;</a:t>
            </a:r>
          </a:p>
          <a:p>
            <a:r>
              <a:rPr lang="en-US" sz="1600" dirty="0" smtClean="0">
                <a:hlinkClick r:id="rId12"/>
              </a:rPr>
              <a:t>http://yutech.cuso-edu.ru/onset/kopilka/</a:t>
            </a:r>
            <a:r>
              <a:rPr lang="ru-RU" sz="1600" dirty="0" smtClean="0">
                <a:hlinkClick r:id="rId12"/>
              </a:rPr>
              <a:t>-публикаци</a:t>
            </a:r>
            <a:r>
              <a:rPr lang="ru-RU" sz="1600" dirty="0" smtClean="0"/>
              <a:t>и: долгосрочный  проект «Здоровьесберегающая площадка  «Факел»; долгосрочный проект «Система силовой подготовка «Тяжелая атлетика»; методическое пособие «Фитнес-аэробика в условиях внеурочной деятельности»;конспекты мастер- классов «Дзюдо»/Ибрагимов Р.А./, «Рукопашный бой»/Буров Д.В./, «Юный спасатель»/</a:t>
            </a:r>
            <a:r>
              <a:rPr lang="ru-RU" sz="1600" dirty="0" err="1" smtClean="0"/>
              <a:t>Соломатов</a:t>
            </a:r>
            <a:r>
              <a:rPr lang="ru-RU" sz="1600" dirty="0" smtClean="0"/>
              <a:t> В.Б./</a:t>
            </a:r>
            <a:endParaRPr lang="ru-RU" sz="1600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Наличие  информационных  сайтов  в   интернете: 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090005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89039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беседы</a:t>
            </a:r>
            <a:r>
              <a:rPr lang="ru-RU" dirty="0"/>
              <a:t>, тренинги о вреде курения, алкоголя;</a:t>
            </a:r>
          </a:p>
          <a:p>
            <a:r>
              <a:rPr lang="ru-RU" dirty="0" smtClean="0"/>
              <a:t>книжные </a:t>
            </a:r>
            <a:r>
              <a:rPr lang="ru-RU" dirty="0"/>
              <a:t>выставки;</a:t>
            </a:r>
          </a:p>
          <a:p>
            <a:r>
              <a:rPr lang="ru-RU" dirty="0" smtClean="0"/>
              <a:t>организация </a:t>
            </a:r>
            <a:r>
              <a:rPr lang="ru-RU" dirty="0"/>
              <a:t>досуга детей в каникулярное время: </a:t>
            </a:r>
          </a:p>
          <a:p>
            <a:pPr lvl="0"/>
            <a:r>
              <a:rPr lang="ru-RU" dirty="0"/>
              <a:t>участие в городских соревнования: «Спортивные виражи», «Физкульт-Ура!», « Старты надежд», «Ралли выживания» и т.д.</a:t>
            </a:r>
          </a:p>
          <a:p>
            <a:pPr lvl="0"/>
            <a:r>
              <a:rPr lang="ru-RU" dirty="0"/>
              <a:t>участие в соревнованиях, слетах разного уровня;</a:t>
            </a:r>
          </a:p>
          <a:p>
            <a:r>
              <a:rPr lang="ru-RU" dirty="0" smtClean="0"/>
              <a:t>Мастер </a:t>
            </a:r>
            <a:r>
              <a:rPr lang="ru-RU" dirty="0"/>
              <a:t>-класс «Будем знакомы</a:t>
            </a:r>
            <a:r>
              <a:rPr lang="ru-RU" dirty="0" smtClean="0"/>
              <a:t>!»;</a:t>
            </a:r>
            <a:endParaRPr lang="ru-RU" dirty="0"/>
          </a:p>
          <a:p>
            <a:r>
              <a:rPr lang="ru-RU" dirty="0"/>
              <a:t>п</a:t>
            </a:r>
            <a:r>
              <a:rPr lang="ru-RU" dirty="0" smtClean="0"/>
              <a:t>оходы</a:t>
            </a:r>
            <a:r>
              <a:rPr lang="ru-RU" dirty="0"/>
              <a:t>;</a:t>
            </a:r>
          </a:p>
          <a:p>
            <a:r>
              <a:rPr lang="ru-RU" dirty="0"/>
              <a:t> </a:t>
            </a:r>
            <a:r>
              <a:rPr lang="ru-RU" dirty="0" err="1" smtClean="0"/>
              <a:t>Ации</a:t>
            </a:r>
            <a:r>
              <a:rPr lang="ru-RU" dirty="0" smtClean="0"/>
              <a:t> </a:t>
            </a:r>
            <a:r>
              <a:rPr lang="ru-RU" dirty="0"/>
              <a:t>«Мы- за здоровый образ жизни, присоединяйтесь к нам</a:t>
            </a:r>
            <a:r>
              <a:rPr lang="ru-RU" dirty="0" smtClean="0"/>
              <a:t>!» и т.д.;</a:t>
            </a:r>
            <a:endParaRPr lang="ru-RU" dirty="0"/>
          </a:p>
          <a:p>
            <a:r>
              <a:rPr lang="ru-RU" dirty="0" smtClean="0"/>
              <a:t>организация </a:t>
            </a:r>
            <a:r>
              <a:rPr lang="ru-RU" dirty="0"/>
              <a:t>кружков и секций по интересам;</a:t>
            </a:r>
          </a:p>
          <a:p>
            <a:r>
              <a:rPr lang="ru-RU" dirty="0" smtClean="0"/>
              <a:t>экскурсии.</a:t>
            </a:r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Форма и мероприятия по организации пропаганды: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2632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Межведомственный </a:t>
            </a:r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подход в решении вопросов физического воспитания, взаимодействие с различными учреждениями</a:t>
            </a:r>
            <a:endParaRPr lang="ru-RU" sz="32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92500" lnSpcReduction="10000"/>
          </a:bodyPr>
          <a:lstStyle/>
          <a:p>
            <a:r>
              <a:rPr lang="ru-RU" sz="2400" dirty="0"/>
              <a:t>Площадка  по </a:t>
            </a:r>
            <a:r>
              <a:rPr lang="ru-RU" sz="2400" dirty="0" smtClean="0"/>
              <a:t>здоровье сбережению  </a:t>
            </a:r>
            <a:r>
              <a:rPr lang="ru-RU" sz="2400" dirty="0"/>
              <a:t>в своей  деятельности сотрудничает с  различными  организациями  и структурами   социума: </a:t>
            </a:r>
          </a:p>
          <a:p>
            <a:pPr lvl="0"/>
            <a:r>
              <a:rPr lang="ru-RU" sz="2400" b="1" dirty="0"/>
              <a:t>с учреждениями </a:t>
            </a:r>
            <a:r>
              <a:rPr lang="ru-RU" sz="2400" b="1" dirty="0" smtClean="0"/>
              <a:t>образования</a:t>
            </a:r>
            <a:r>
              <a:rPr lang="ru-RU" sz="2400" dirty="0" smtClean="0"/>
              <a:t>: ГБОУ СОШ №1, 3, 6, 7, 8, 9, 10, 13, 16, </a:t>
            </a:r>
            <a:r>
              <a:rPr lang="ru-RU" sz="2400" dirty="0" err="1" smtClean="0"/>
              <a:t>шк</a:t>
            </a:r>
            <a:r>
              <a:rPr lang="ru-RU" sz="2400" dirty="0" smtClean="0"/>
              <a:t>. интернат №2, 3, детскими садами города;</a:t>
            </a:r>
          </a:p>
          <a:p>
            <a:r>
              <a:rPr lang="ru-RU" sz="2400" b="1" dirty="0"/>
              <a:t>с  органами управления  физической культуры и </a:t>
            </a:r>
            <a:r>
              <a:rPr lang="ru-RU" sz="2400" b="1" dirty="0" smtClean="0"/>
              <a:t>спорта;</a:t>
            </a:r>
            <a:endParaRPr lang="ru-RU" sz="2400" dirty="0"/>
          </a:p>
          <a:p>
            <a:r>
              <a:rPr lang="ru-RU" sz="2400" b="1" dirty="0"/>
              <a:t>с  органами  </a:t>
            </a:r>
            <a:r>
              <a:rPr lang="ru-RU" sz="2400" b="1" dirty="0" smtClean="0"/>
              <a:t>здравоохранения;</a:t>
            </a:r>
            <a:endParaRPr lang="ru-RU" sz="2400" dirty="0"/>
          </a:p>
          <a:p>
            <a:r>
              <a:rPr lang="ru-RU" sz="2400" b="1" dirty="0"/>
              <a:t>государственными и общественными </a:t>
            </a:r>
            <a:r>
              <a:rPr lang="ru-RU" sz="2400" b="1" dirty="0" smtClean="0"/>
              <a:t>структурами;</a:t>
            </a:r>
            <a:endParaRPr lang="ru-RU" sz="2400" dirty="0"/>
          </a:p>
          <a:p>
            <a:r>
              <a:rPr lang="ru-RU" sz="2400" b="1" dirty="0"/>
              <a:t>с  бизнес  </a:t>
            </a:r>
            <a:r>
              <a:rPr lang="ru-RU" sz="2400" b="1" dirty="0" smtClean="0"/>
              <a:t>структурами;</a:t>
            </a:r>
            <a:endParaRPr lang="ru-RU" sz="2400" dirty="0"/>
          </a:p>
          <a:p>
            <a:pPr marL="0" indent="0" algn="just">
              <a:buNone/>
            </a:pPr>
            <a:r>
              <a:rPr lang="ru-RU" sz="2400" dirty="0"/>
              <a:t>Расширение  и углубление сотрудничества с  городскими службами  способствовало эффективности пропаганды  профилактической </a:t>
            </a:r>
            <a:r>
              <a:rPr lang="ru-RU" sz="2400" dirty="0" smtClean="0"/>
              <a:t>работы, </a:t>
            </a:r>
            <a:r>
              <a:rPr lang="ru-RU" sz="2400" dirty="0"/>
              <a:t>по предупреждению детского дорожно- транспортного травматизма, популяризации работы  станции юных техников, социализации  учащихся ,повышению  профессионального  качества  проводимых  мероприятий.</a:t>
            </a:r>
          </a:p>
          <a:p>
            <a:pPr lvl="0"/>
            <a:endParaRPr lang="ru-RU" sz="2400" dirty="0" smtClean="0"/>
          </a:p>
          <a:p>
            <a:pPr lvl="0"/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6357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042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7859216" cy="864096"/>
          </a:xfrm>
        </p:spPr>
        <p:txBody>
          <a:bodyPr/>
          <a:lstStyle/>
          <a:p>
            <a:r>
              <a:rPr lang="ru-RU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С</a:t>
            </a:r>
            <a: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ru-RU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учреждениями </a:t>
            </a:r>
            <a: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образования:</a:t>
            </a:r>
            <a:endParaRPr lang="ru-RU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4176464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ru-RU" dirty="0"/>
              <a:t>привлечения  педагогов-специалистов  /учителей  физкультуры / для  обучения  учащихся в  объединениях  Площадки «Факел»;</a:t>
            </a:r>
          </a:p>
          <a:p>
            <a:pPr lvl="0"/>
            <a:r>
              <a:rPr lang="ru-RU" dirty="0"/>
              <a:t>организации  летних профильных лагерей на базе СПДОД СЮТ:</a:t>
            </a:r>
          </a:p>
          <a:p>
            <a:r>
              <a:rPr lang="ru-RU" dirty="0"/>
              <a:t>/ «Юный спасатель», «Тропой  Робинзона», «Трасса  безопасности», «Островок  здоровья»/;</a:t>
            </a:r>
          </a:p>
          <a:p>
            <a:pPr lvl="0"/>
            <a:r>
              <a:rPr lang="ru-RU" dirty="0"/>
              <a:t>организации и проведения   городских   соревнований, конкурсов: «Ралли выживания», «Школа безопасности» , «Юный спасатель», «Меткий  стрелок»,  «Безопасное  колесо», военно-патриотическая  игра «Зарница», чемпионат города по «Рэндзю», шахматам и т.д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Picture 8" descr="2012-04-20 1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909343"/>
            <a:ext cx="25146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2012-04-21 1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901115"/>
            <a:ext cx="2520280" cy="1890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805492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rmAutofit fontScale="90000"/>
          </a:bodyPr>
          <a:lstStyle/>
          <a:p>
            <a:pPr lvl="0"/>
            <a: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С </a:t>
            </a:r>
            <a:r>
              <a:rPr lang="ru-RU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органами управления  физической культуры и спорта:</a:t>
            </a:r>
            <a:r>
              <a:rPr lang="ru-RU" dirty="0">
                <a:latin typeface="Monotype Corsiva" pitchFamily="66" charset="0"/>
              </a:rPr>
              <a:t/>
            </a:r>
            <a:br>
              <a:rPr lang="ru-RU" dirty="0">
                <a:latin typeface="Monotype Corsiva" pitchFamily="66" charset="0"/>
              </a:rPr>
            </a:br>
            <a:endParaRPr lang="ru-RU" dirty="0">
              <a:latin typeface="Monotype Corsiva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3701007"/>
          </a:xfrm>
        </p:spPr>
        <p:txBody>
          <a:bodyPr>
            <a:normAutofit fontScale="47500" lnSpcReduction="20000"/>
          </a:bodyPr>
          <a:lstStyle/>
          <a:p>
            <a:pPr lvl="0"/>
            <a:r>
              <a:rPr lang="ru-RU" dirty="0"/>
              <a:t>согласование  планов  массовых  мероприятий  и  совместное   проведение   массовых   мероприятий;</a:t>
            </a:r>
          </a:p>
          <a:p>
            <a:pPr lvl="0"/>
            <a:r>
              <a:rPr lang="ru-RU" dirty="0"/>
              <a:t>составление «Договоров  о сотрудничестве</a:t>
            </a:r>
            <a:r>
              <a:rPr lang="ru-RU" dirty="0" smtClean="0"/>
              <a:t>», «Соглашений  </a:t>
            </a:r>
            <a:r>
              <a:rPr lang="ru-RU" dirty="0"/>
              <a:t>о сотрудничестве»;</a:t>
            </a:r>
          </a:p>
          <a:p>
            <a:pPr lvl="0"/>
            <a:r>
              <a:rPr lang="ru-RU" dirty="0"/>
              <a:t>участие  в  реализации  календарного плана  физических  и спортивных  мероприятий </a:t>
            </a:r>
            <a:r>
              <a:rPr lang="ru-RU" dirty="0" err="1"/>
              <a:t>г.о</a:t>
            </a:r>
            <a:r>
              <a:rPr lang="ru-RU" dirty="0"/>
              <a:t>. Жигулевск;</a:t>
            </a:r>
          </a:p>
          <a:p>
            <a:pPr lvl="0"/>
            <a:r>
              <a:rPr lang="ru-RU" dirty="0"/>
              <a:t>проведение   соревнований  по  плану  календарю  массовых  мероприятий;</a:t>
            </a:r>
          </a:p>
          <a:p>
            <a:pPr lvl="0"/>
            <a:r>
              <a:rPr lang="ru-RU" dirty="0"/>
              <a:t>оказание  помощи в  решении управленческих  и правовых  вопросов;</a:t>
            </a:r>
          </a:p>
          <a:p>
            <a:pPr lvl="0"/>
            <a:r>
              <a:rPr lang="ru-RU" dirty="0"/>
              <a:t>оказание помощи по  перевозке  команд  спортсменов  на выездные  мероприятия;</a:t>
            </a:r>
          </a:p>
          <a:p>
            <a:pPr lvl="0"/>
            <a:r>
              <a:rPr lang="ru-RU" dirty="0"/>
              <a:t>оказание  методической  помощи  в решении вопросов  повышения  квалификации педагогов,     планировании и проведении  мероприятий;</a:t>
            </a:r>
          </a:p>
          <a:p>
            <a:pPr lvl="0"/>
            <a:r>
              <a:rPr lang="ru-RU" dirty="0"/>
              <a:t>распространение  опыта  работы педагогических  работников  на уровне  города  и области;</a:t>
            </a:r>
          </a:p>
          <a:p>
            <a:pPr lvl="0"/>
            <a:r>
              <a:rPr lang="ru-RU" dirty="0"/>
              <a:t>присвоение  спортивных разрядов </a:t>
            </a:r>
            <a:r>
              <a:rPr lang="ru-RU" dirty="0" smtClean="0"/>
              <a:t>учащимся.</a:t>
            </a:r>
            <a:endParaRPr lang="ru-RU" dirty="0"/>
          </a:p>
          <a:p>
            <a:endParaRPr lang="ru-RU" dirty="0"/>
          </a:p>
        </p:txBody>
      </p:sp>
      <p:pic>
        <p:nvPicPr>
          <p:cNvPr id="5" name="Picture 3" descr="S301007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817690"/>
            <a:ext cx="2548880" cy="1911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qVXI26AiP2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832943"/>
            <a:ext cx="2653482" cy="1881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40319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ru-RU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С</a:t>
            </a:r>
            <a: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 </a:t>
            </a:r>
            <a:r>
              <a:rPr lang="ru-RU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органами  здравоохранения</a:t>
            </a:r>
            <a: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:</a:t>
            </a:r>
            <a:endParaRPr lang="ru-RU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629000"/>
          </a:xfrm>
        </p:spPr>
        <p:txBody>
          <a:bodyPr>
            <a:normAutofit/>
          </a:bodyPr>
          <a:lstStyle/>
          <a:p>
            <a:pPr lvl="0"/>
            <a:r>
              <a:rPr lang="ru-RU" sz="2400" dirty="0"/>
              <a:t>помощь  в  решении  вопроса диспансеризации  воспитанников  и педагогов;</a:t>
            </a:r>
          </a:p>
          <a:p>
            <a:pPr lvl="0"/>
            <a:r>
              <a:rPr lang="ru-RU" sz="2400" dirty="0"/>
              <a:t>сопровождение  соревнований  бригадой  скорой  помощи;</a:t>
            </a:r>
          </a:p>
          <a:p>
            <a:pPr lvl="0"/>
            <a:r>
              <a:rPr lang="ru-RU" sz="2400" dirty="0"/>
              <a:t>участие  медицинских  работников  МУЗ ЦГБ  в  судейской  бригаде  во время  проведения соревнований;</a:t>
            </a:r>
          </a:p>
          <a:p>
            <a:pPr lvl="0"/>
            <a:r>
              <a:rPr lang="ru-RU" sz="2400" dirty="0"/>
              <a:t>проведение  консультаций с  учащимися по безопасному  поведению  во время  соревнований,  тренировок, оказания  первой  помощи  пострадавшим и т.д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198" y="5192712"/>
            <a:ext cx="2706089" cy="1624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D:\Рабочий стол\Флешка(серебро)\Все фото с компьютера Р.Ф\ФОТО СПАСАТЕЛЬ\Юный спасатель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192712"/>
            <a:ext cx="2664296" cy="16245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90274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С государственными </a:t>
            </a:r>
            <a:r>
              <a:rPr lang="ru-RU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и общественными </a:t>
            </a:r>
            <a: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структурами: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620888"/>
          </a:xfrm>
        </p:spPr>
        <p:txBody>
          <a:bodyPr/>
          <a:lstStyle/>
          <a:p>
            <a:pPr lvl="0"/>
            <a:r>
              <a:rPr lang="ru-RU" dirty="0"/>
              <a:t>привлечение специалистов различных </a:t>
            </a:r>
            <a:r>
              <a:rPr lang="ru-RU" dirty="0" smtClean="0"/>
              <a:t>ведомств   </a:t>
            </a:r>
            <a:r>
              <a:rPr lang="ru-RU" dirty="0"/>
              <a:t>и  спецтехники к  проведению  городских соревнований  среди школьников, участию в судейской коллегии, награждению победителей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9" name="Picture 6" descr="Recoverd_jpg_file(2425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288048"/>
            <a:ext cx="2971519" cy="2228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P110068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266975"/>
            <a:ext cx="2984724" cy="2238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305330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ru-RU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С</a:t>
            </a:r>
            <a: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 </a:t>
            </a:r>
            <a:r>
              <a:rPr lang="ru-RU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бизнес  структурами</a:t>
            </a:r>
            <a: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:</a:t>
            </a:r>
            <a:endParaRPr lang="ru-RU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66019"/>
            <a:ext cx="8147248" cy="3559125"/>
          </a:xfrm>
        </p:spPr>
        <p:txBody>
          <a:bodyPr>
            <a:normAutofit/>
          </a:bodyPr>
          <a:lstStyle/>
          <a:p>
            <a:pPr lvl="0"/>
            <a:r>
              <a:rPr lang="ru-RU" sz="2400" dirty="0"/>
              <a:t>предоставления  видеотехники для  занятий /телекамера, компьютер, микрофоны и т.д./;</a:t>
            </a:r>
          </a:p>
          <a:p>
            <a:pPr lvl="0"/>
            <a:r>
              <a:rPr lang="ru-RU" sz="2400" dirty="0"/>
              <a:t>привлечения специалистов ООО   «ТЕЛЕАНТЕННЫ»   к  видеосъемкам с городских мероприятий  СПДОД СЮТ с последующим показом по каналу ФТВ. Жигулевск;</a:t>
            </a:r>
          </a:p>
          <a:p>
            <a:pPr lvl="0"/>
            <a:r>
              <a:rPr lang="ru-RU" sz="2400" dirty="0"/>
              <a:t>привлечения спонсорских средств  в  оснащении   туристическим снаряжением</a:t>
            </a:r>
            <a:r>
              <a:rPr lang="ru-RU" sz="2400" dirty="0" smtClean="0"/>
              <a:t>: палатки</a:t>
            </a:r>
            <a:r>
              <a:rPr lang="ru-RU" sz="2400" dirty="0"/>
              <a:t>, карабины, обвязки, веревки, формы, мячи  и т.д./; ЗАО  МПФ «Мета»; ОАО Жигулевская  ГЭС</a:t>
            </a:r>
            <a:r>
              <a:rPr lang="ru-RU" sz="2400" dirty="0" smtClean="0"/>
              <a:t>/.</a:t>
            </a:r>
            <a:endParaRPr lang="ru-RU" sz="2400" dirty="0"/>
          </a:p>
        </p:txBody>
      </p:sp>
      <p:pic>
        <p:nvPicPr>
          <p:cNvPr id="1026" name="Picture 2" descr="D:\Мои документы\Мои рисунки\Фильм Лагерь Факел СЮТ 2018-0-01-05-29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711" t="12106" r="7547" b="11478"/>
          <a:stretch/>
        </p:blipFill>
        <p:spPr bwMode="auto">
          <a:xfrm>
            <a:off x="971599" y="4755405"/>
            <a:ext cx="3600401" cy="18704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Мои документы\Мои рисунки\Фильм Лагерь Факел СЮТ 2018-0-01-06-53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458" r="7702"/>
          <a:stretch/>
        </p:blipFill>
        <p:spPr bwMode="auto">
          <a:xfrm>
            <a:off x="5292080" y="4755405"/>
            <a:ext cx="2787777" cy="18704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7760380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Мероприятия направленные на профилактику правонарушений наркомании и алкоголизма среди детей и подростков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u="sng" dirty="0"/>
              <a:t>На  Площадке  ведется целенаправленная  мероприятия  на профилактику правонарушений, наркомании и алкоголизма среди детей и подростков:</a:t>
            </a:r>
          </a:p>
          <a:p>
            <a:pPr lvl="0"/>
            <a:r>
              <a:rPr lang="ru-RU" sz="2600" dirty="0"/>
              <a:t>Операции: «Каникулы»,  «Быстрее , выше, сильнее»;</a:t>
            </a:r>
          </a:p>
          <a:p>
            <a:pPr lvl="0"/>
            <a:r>
              <a:rPr lang="ru-RU" sz="2600" dirty="0"/>
              <a:t>Городские соревнования «Ралли выживания»;</a:t>
            </a:r>
          </a:p>
          <a:p>
            <a:pPr lvl="0"/>
            <a:r>
              <a:rPr lang="ru-RU" sz="2600" dirty="0"/>
              <a:t>Мастер- класс «Будем  знакомы»;</a:t>
            </a:r>
          </a:p>
          <a:p>
            <a:pPr lvl="0"/>
            <a:r>
              <a:rPr lang="ru-RU" sz="2600" dirty="0"/>
              <a:t>Спортивная  программа «Увлекательные  гонки»; «Старты надежд»;</a:t>
            </a:r>
          </a:p>
          <a:p>
            <a:pPr lvl="0"/>
            <a:r>
              <a:rPr lang="ru-RU" sz="2600" dirty="0"/>
              <a:t>«Спортивная  эстафета»;</a:t>
            </a:r>
          </a:p>
          <a:p>
            <a:pPr lvl="0"/>
            <a:r>
              <a:rPr lang="ru-RU" sz="2600" dirty="0"/>
              <a:t>«Сильные , смелые  ловкие».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2397825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9388" y="1484313"/>
            <a:ext cx="8713787" cy="4524315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ru-RU" sz="3200" dirty="0">
                <a:cs typeface="Times New Roman" pitchFamily="18" charset="0"/>
              </a:rPr>
              <a:t> </a:t>
            </a:r>
            <a:r>
              <a:rPr lang="ru-RU" sz="3200" i="1" dirty="0">
                <a:cs typeface="Times New Roman" pitchFamily="18" charset="0"/>
              </a:rPr>
              <a:t>Разнообразие средств и методов </a:t>
            </a:r>
            <a:r>
              <a:rPr lang="ru-RU" sz="3200" i="1" dirty="0" smtClean="0">
                <a:cs typeface="Times New Roman" pitchFamily="18" charset="0"/>
              </a:rPr>
              <a:t>обучения  и воспитания.</a:t>
            </a:r>
            <a:endParaRPr lang="ru-RU" sz="3200" i="1" dirty="0">
              <a:cs typeface="Times New Roman" pitchFamily="18" charset="0"/>
            </a:endParaRPr>
          </a:p>
          <a:p>
            <a:pPr eaLnBrk="1" hangingPunct="1">
              <a:buFontTx/>
              <a:buAutoNum type="arabicPeriod"/>
            </a:pPr>
            <a:endParaRPr lang="ru-RU" sz="3200" i="1" dirty="0">
              <a:cs typeface="Times New Roman" pitchFamily="18" charset="0"/>
            </a:endParaRPr>
          </a:p>
          <a:p>
            <a:pPr eaLnBrk="1" hangingPunct="1">
              <a:buFontTx/>
              <a:buAutoNum type="arabicPeriod"/>
            </a:pPr>
            <a:r>
              <a:rPr lang="ru-RU" sz="3200" i="1" dirty="0">
                <a:cs typeface="Times New Roman" pitchFamily="18" charset="0"/>
              </a:rPr>
              <a:t> Организация коллективно-творческих дел.</a:t>
            </a:r>
          </a:p>
          <a:p>
            <a:pPr eaLnBrk="1" hangingPunct="1">
              <a:buFontTx/>
              <a:buAutoNum type="arabicPeriod"/>
            </a:pPr>
            <a:endParaRPr lang="ru-RU" sz="3200" i="1" dirty="0">
              <a:cs typeface="Times New Roman" pitchFamily="18" charset="0"/>
            </a:endParaRPr>
          </a:p>
          <a:p>
            <a:pPr eaLnBrk="1" hangingPunct="1">
              <a:buFontTx/>
              <a:buAutoNum type="arabicPeriod"/>
            </a:pPr>
            <a:r>
              <a:rPr lang="ru-RU" sz="3200" i="1" dirty="0">
                <a:cs typeface="Times New Roman" pitchFamily="18" charset="0"/>
              </a:rPr>
              <a:t> Сотрудничество с родителями.</a:t>
            </a:r>
          </a:p>
          <a:p>
            <a:pPr eaLnBrk="1" hangingPunct="1">
              <a:buFontTx/>
              <a:buAutoNum type="arabicPeriod"/>
            </a:pPr>
            <a:endParaRPr lang="ru-RU" sz="3200" i="1" dirty="0">
              <a:cs typeface="Times New Roman" pitchFamily="18" charset="0"/>
            </a:endParaRPr>
          </a:p>
          <a:p>
            <a:pPr eaLnBrk="1" hangingPunct="1">
              <a:buFontTx/>
              <a:buAutoNum type="arabicPeriod"/>
            </a:pPr>
            <a:r>
              <a:rPr lang="ru-RU" sz="3200" i="1" dirty="0">
                <a:cs typeface="Times New Roman" pitchFamily="18" charset="0"/>
              </a:rPr>
              <a:t> Использование современных технологий.</a:t>
            </a: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1187450" y="54927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2051050" y="333375"/>
            <a:ext cx="3942105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sz="4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Критерии успеха</a:t>
            </a:r>
          </a:p>
        </p:txBody>
      </p:sp>
    </p:spTree>
    <p:extLst>
      <p:ext uri="{BB962C8B-B14F-4D97-AF65-F5344CB8AC3E}">
        <p14:creationId xmlns="" xmlns:p14="http://schemas.microsoft.com/office/powerpoint/2010/main" val="13851185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813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79489" y="0"/>
            <a:ext cx="74799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Результативность работы</a:t>
            </a:r>
            <a:endParaRPr lang="ru-RU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  <p:pic>
        <p:nvPicPr>
          <p:cNvPr id="6" name="Picture 6" descr="27gfycf8o_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9455" y="908720"/>
            <a:ext cx="2770187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IMG_2691 (с рамкой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508372">
            <a:off x="739412" y="3972969"/>
            <a:ext cx="1808163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703518">
            <a:off x="624655" y="1143800"/>
            <a:ext cx="1771650" cy="243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67453">
            <a:off x="1456286" y="2334582"/>
            <a:ext cx="1789112" cy="254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Презентация Microsoft Pow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455" y="3270582"/>
            <a:ext cx="4521696" cy="3420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IMG_145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48222" y="908720"/>
            <a:ext cx="14224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583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300" dirty="0" smtClean="0"/>
              <a:t>                                     </a:t>
            </a:r>
            <a:r>
              <a:rPr lang="ru-RU" sz="2300" b="1" dirty="0" smtClean="0"/>
              <a:t> </a:t>
            </a:r>
            <a:r>
              <a:rPr lang="ru-RU" sz="2300" b="1" dirty="0" smtClean="0">
                <a:solidFill>
                  <a:srgbClr val="0C4DDE"/>
                </a:solidFill>
              </a:rPr>
              <a:t> </a:t>
            </a:r>
            <a:r>
              <a:rPr lang="ru-RU" sz="1900" b="1" dirty="0" smtClean="0">
                <a:solidFill>
                  <a:srgbClr val="0C4DDE"/>
                </a:solidFill>
              </a:rPr>
              <a:t>« Нам каждый год встречать и провожать</a:t>
            </a:r>
            <a:br>
              <a:rPr lang="ru-RU" sz="1900" b="1" dirty="0" smtClean="0">
                <a:solidFill>
                  <a:srgbClr val="0C4DDE"/>
                </a:solidFill>
              </a:rPr>
            </a:br>
            <a:r>
              <a:rPr lang="ru-RU" sz="1900" b="1" dirty="0" smtClean="0">
                <a:solidFill>
                  <a:srgbClr val="0C4DDE"/>
                </a:solidFill>
              </a:rPr>
              <a:t>                                       И каждый день глядеть в ребячьи души</a:t>
            </a:r>
            <a:br>
              <a:rPr lang="ru-RU" sz="1900" b="1" dirty="0" smtClean="0">
                <a:solidFill>
                  <a:srgbClr val="0C4DDE"/>
                </a:solidFill>
              </a:rPr>
            </a:br>
            <a:r>
              <a:rPr lang="ru-RU" sz="1900" b="1" dirty="0" smtClean="0">
                <a:solidFill>
                  <a:srgbClr val="0C4DDE"/>
                </a:solidFill>
              </a:rPr>
              <a:t>                                       Нам каждый час единство с ними ощущать</a:t>
            </a:r>
            <a:br>
              <a:rPr lang="ru-RU" sz="1900" b="1" dirty="0" smtClean="0">
                <a:solidFill>
                  <a:srgbClr val="0C4DDE"/>
                </a:solidFill>
              </a:rPr>
            </a:br>
            <a:r>
              <a:rPr lang="ru-RU" sz="1900" b="1" dirty="0" smtClean="0">
                <a:solidFill>
                  <a:srgbClr val="0C4DDE"/>
                </a:solidFill>
              </a:rPr>
              <a:t>                                    И с каждым мигом становиться чище, лучше</a:t>
            </a:r>
            <a:r>
              <a:rPr lang="ru-RU" sz="1900" dirty="0" smtClean="0">
                <a:solidFill>
                  <a:srgbClr val="0C4DDE"/>
                </a:solidFill>
              </a:rPr>
              <a:t>»</a:t>
            </a:r>
            <a:endParaRPr lang="ru-RU" sz="2100" dirty="0" smtClean="0">
              <a:solidFill>
                <a:srgbClr val="0C4DDE"/>
              </a:solidFill>
            </a:endParaRPr>
          </a:p>
        </p:txBody>
      </p:sp>
      <p:pic>
        <p:nvPicPr>
          <p:cNvPr id="48132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60638" y="1828800"/>
            <a:ext cx="3898900" cy="3230563"/>
          </a:xfrm>
          <a:noFill/>
        </p:spPr>
      </p:pic>
      <p:sp>
        <p:nvSpPr>
          <p:cNvPr id="33796" name="Text Box 5"/>
          <p:cNvSpPr txBox="1">
            <a:spLocks noChangeArrowheads="1"/>
          </p:cNvSpPr>
          <p:nvPr/>
        </p:nvSpPr>
        <p:spPr bwMode="auto">
          <a:xfrm>
            <a:off x="1203325" y="5141913"/>
            <a:ext cx="5385257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 dirty="0">
                <a:solidFill>
                  <a:srgbClr val="000099"/>
                </a:solidFill>
              </a:rPr>
              <a:t>Творите – созидая,</a:t>
            </a:r>
          </a:p>
          <a:p>
            <a:pPr eaLnBrk="1" hangingPunct="1"/>
            <a:r>
              <a:rPr lang="ru-RU" b="1" dirty="0">
                <a:solidFill>
                  <a:srgbClr val="000099"/>
                </a:solidFill>
              </a:rPr>
              <a:t>             Горите – не сгорая,</a:t>
            </a:r>
          </a:p>
          <a:p>
            <a:pPr eaLnBrk="1" hangingPunct="1"/>
            <a:r>
              <a:rPr lang="ru-RU" b="1" dirty="0">
                <a:solidFill>
                  <a:srgbClr val="000099"/>
                </a:solidFill>
              </a:rPr>
              <a:t>                        Любите – не теряя,</a:t>
            </a:r>
          </a:p>
          <a:p>
            <a:pPr eaLnBrk="1" hangingPunct="1"/>
            <a:r>
              <a:rPr lang="ru-RU" b="1" dirty="0">
                <a:solidFill>
                  <a:srgbClr val="000099"/>
                </a:solidFill>
              </a:rPr>
              <a:t>                                    Вот все, что вам </a:t>
            </a:r>
            <a:r>
              <a:rPr lang="ru-RU" b="1" dirty="0" smtClean="0">
                <a:solidFill>
                  <a:srgbClr val="000099"/>
                </a:solidFill>
              </a:rPr>
              <a:t>желаем!</a:t>
            </a:r>
            <a:endParaRPr lang="ru-RU" b="1" dirty="0">
              <a:solidFill>
                <a:srgbClr val="000099"/>
              </a:solidFill>
            </a:endParaRPr>
          </a:p>
          <a:p>
            <a:pPr eaLnBrk="1" hangingPunct="1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04600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1701</TotalTime>
  <Words>2086</Words>
  <Application>Microsoft Office PowerPoint</Application>
  <PresentationFormat>Экран (4:3)</PresentationFormat>
  <Paragraphs>515</Paragraphs>
  <Slides>42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Тема Office</vt:lpstr>
      <vt:lpstr>Слайд 1</vt:lpstr>
      <vt:lpstr>Номинация:№1 «Физкултурно-  оздоровительные  технологии» </vt:lpstr>
      <vt:lpstr>Организация  массовой физкультурно-спортивной работы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Создание условий для занятий физкультурой и спотртом. Материально-техническое обеспечение </vt:lpstr>
      <vt:lpstr>Финансирование  деятельности площадки  «Факел»</vt:lpstr>
      <vt:lpstr>Слайд 19</vt:lpstr>
      <vt:lpstr>Работа объединенй и секций  площадки  «Факел» в районах  городского округа Жигулевск</vt:lpstr>
      <vt:lpstr>Разработка и внедрение  программ физкультурно-оздоровительной  направленности</vt:lpstr>
      <vt:lpstr>Слайд 22</vt:lpstr>
      <vt:lpstr>Слайд 23</vt:lpstr>
      <vt:lpstr>Результативность  организации  массовой физкультуно-спортивной  работы</vt:lpstr>
      <vt:lpstr>Слайд 25</vt:lpstr>
      <vt:lpstr>Достижения воспитанников за  2018-2020  год</vt:lpstr>
      <vt:lpstr>Кадровое  обеспечение  работы</vt:lpstr>
      <vt:lpstr>Экспертиза качества образования (внешний аудит)</vt:lpstr>
      <vt:lpstr>Межведомственное  взаимодействие  в решении вопросов физического воспитания :</vt:lpstr>
      <vt:lpstr>Пропаганда  физической  культуры  и спорта</vt:lpstr>
      <vt:lpstr>Наличие  информационных  сайтов  в   интернете: </vt:lpstr>
      <vt:lpstr>Форма и мероприятия по организации пропаганды:</vt:lpstr>
      <vt:lpstr>Межведомственный подход в решении вопросов физического воспитания, взаимодействие с различными учреждениями</vt:lpstr>
      <vt:lpstr>С учреждениями образования:</vt:lpstr>
      <vt:lpstr>С органами управления  физической культуры и спорта: </vt:lpstr>
      <vt:lpstr>С  органами  здравоохранения:</vt:lpstr>
      <vt:lpstr>С государственными и общественными структурами: </vt:lpstr>
      <vt:lpstr>С  бизнес  структурами:</vt:lpstr>
      <vt:lpstr>Мероприятия направленные на профилактику правонарушений наркомании и алкоголизма среди детей и подростков</vt:lpstr>
      <vt:lpstr>Слайд 40</vt:lpstr>
      <vt:lpstr>Слайд 41</vt:lpstr>
      <vt:lpstr>                                       « Нам каждый год встречать и провожать                                        И каждый день глядеть в ребячьи души                                        Нам каждый час единство с ними ощущать                                     И с каждым мигом становиться чище, лучше»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Admin</cp:lastModifiedBy>
  <cp:revision>192</cp:revision>
  <cp:lastPrinted>2018-04-13T11:13:31Z</cp:lastPrinted>
  <dcterms:modified xsi:type="dcterms:W3CDTF">2021-07-02T06:12:49Z</dcterms:modified>
</cp:coreProperties>
</file>